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6" r:id="rId2"/>
  </p:sldMasterIdLst>
  <p:notesMasterIdLst>
    <p:notesMasterId r:id="rId33"/>
  </p:notesMasterIdLst>
  <p:handoutMasterIdLst>
    <p:handoutMasterId r:id="rId34"/>
  </p:handoutMasterIdLst>
  <p:sldIdLst>
    <p:sldId id="863" r:id="rId3"/>
    <p:sldId id="868" r:id="rId4"/>
    <p:sldId id="864" r:id="rId5"/>
    <p:sldId id="866" r:id="rId6"/>
    <p:sldId id="867" r:id="rId7"/>
    <p:sldId id="875" r:id="rId8"/>
    <p:sldId id="348" r:id="rId9"/>
    <p:sldId id="873" r:id="rId10"/>
    <p:sldId id="878" r:id="rId11"/>
    <p:sldId id="900" r:id="rId12"/>
    <p:sldId id="905" r:id="rId13"/>
    <p:sldId id="902" r:id="rId14"/>
    <p:sldId id="904" r:id="rId15"/>
    <p:sldId id="903" r:id="rId16"/>
    <p:sldId id="910" r:id="rId17"/>
    <p:sldId id="908" r:id="rId18"/>
    <p:sldId id="915" r:id="rId19"/>
    <p:sldId id="906" r:id="rId20"/>
    <p:sldId id="911" r:id="rId21"/>
    <p:sldId id="912" r:id="rId22"/>
    <p:sldId id="916" r:id="rId23"/>
    <p:sldId id="917" r:id="rId24"/>
    <p:sldId id="919" r:id="rId25"/>
    <p:sldId id="918" r:id="rId26"/>
    <p:sldId id="920" r:id="rId27"/>
    <p:sldId id="921" r:id="rId28"/>
    <p:sldId id="922" r:id="rId29"/>
    <p:sldId id="923" r:id="rId30"/>
    <p:sldId id="924" r:id="rId31"/>
    <p:sldId id="780"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F2B54BA-E9E5-4EB8-BAB0-04EBE27C0728}">
          <p14:sldIdLst>
            <p14:sldId id="863"/>
            <p14:sldId id="868"/>
            <p14:sldId id="864"/>
            <p14:sldId id="866"/>
            <p14:sldId id="867"/>
            <p14:sldId id="875"/>
            <p14:sldId id="348"/>
            <p14:sldId id="873"/>
            <p14:sldId id="878"/>
            <p14:sldId id="900"/>
            <p14:sldId id="905"/>
            <p14:sldId id="902"/>
            <p14:sldId id="904"/>
            <p14:sldId id="903"/>
            <p14:sldId id="910"/>
            <p14:sldId id="908"/>
            <p14:sldId id="915"/>
            <p14:sldId id="906"/>
            <p14:sldId id="911"/>
            <p14:sldId id="912"/>
            <p14:sldId id="916"/>
            <p14:sldId id="917"/>
            <p14:sldId id="919"/>
            <p14:sldId id="918"/>
            <p14:sldId id="920"/>
            <p14:sldId id="921"/>
            <p14:sldId id="922"/>
            <p14:sldId id="923"/>
            <p14:sldId id="924"/>
          </p14:sldIdLst>
        </p14:section>
        <p14:section name="Untitled Section" id="{1ADFC455-562C-4761-A4A8-C2C787FF3093}">
          <p14:sldIdLst>
            <p14:sldId id="78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66CC"/>
    <a:srgbClr val="336699"/>
    <a:srgbClr val="FF9900"/>
    <a:srgbClr val="00CC00"/>
    <a:srgbClr val="E95E11"/>
    <a:srgbClr val="FF9933"/>
    <a:srgbClr val="666666"/>
    <a:srgbClr val="FF6600"/>
    <a:srgbClr val="0000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06" autoAdjust="0"/>
    <p:restoredTop sz="94709" autoAdjust="0"/>
  </p:normalViewPr>
  <p:slideViewPr>
    <p:cSldViewPr snapToGrid="0" snapToObjects="1">
      <p:cViewPr varScale="1">
        <p:scale>
          <a:sx n="108" d="100"/>
          <a:sy n="108" d="100"/>
        </p:scale>
        <p:origin x="1668" y="102"/>
      </p:cViewPr>
      <p:guideLst>
        <p:guide orient="horz" pos="2160"/>
        <p:guide pos="2880"/>
      </p:guideLst>
    </p:cSldViewPr>
  </p:slideViewPr>
  <p:outlineViewPr>
    <p:cViewPr>
      <p:scale>
        <a:sx n="33" d="100"/>
        <a:sy n="33" d="100"/>
      </p:scale>
      <p:origin x="54" y="32130"/>
    </p:cViewPr>
  </p:outlineViewPr>
  <p:notesTextViewPr>
    <p:cViewPr>
      <p:scale>
        <a:sx n="100" d="100"/>
        <a:sy n="100" d="100"/>
      </p:scale>
      <p:origin x="0" y="0"/>
    </p:cViewPr>
  </p:notesTextViewPr>
  <p:sorterViewPr>
    <p:cViewPr>
      <p:scale>
        <a:sx n="80" d="100"/>
        <a:sy n="80" d="100"/>
      </p:scale>
      <p:origin x="0" y="4248"/>
    </p:cViewPr>
  </p:sorterViewPr>
  <p:notesViewPr>
    <p:cSldViewPr snapToGrid="0" snapToObjects="1">
      <p:cViewPr varScale="1">
        <p:scale>
          <a:sx n="80" d="100"/>
          <a:sy n="80" d="100"/>
        </p:scale>
        <p:origin x="-197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76B0C0D-445D-455C-8AA8-A93570DBC0D3}" type="datetimeFigureOut">
              <a:rPr lang="en-US" smtClean="0"/>
              <a:pPr/>
              <a:t>11/1/2021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3893EE1-AA9D-487B-B602-965CB3044A13}" type="slidenum">
              <a:rPr lang="en-US" smtClean="0"/>
              <a:pPr/>
              <a:t>‹#›</a:t>
            </a:fld>
            <a:endParaRPr lang="en-US"/>
          </a:p>
        </p:txBody>
      </p:sp>
    </p:spTree>
    <p:extLst>
      <p:ext uri="{BB962C8B-B14F-4D97-AF65-F5344CB8AC3E}">
        <p14:creationId xmlns:p14="http://schemas.microsoft.com/office/powerpoint/2010/main" val="5106734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FA53F8-6917-4089-8E65-3EAE3EAF6B2B}" type="datetimeFigureOut">
              <a:rPr lang="en-US" smtClean="0"/>
              <a:pPr/>
              <a:t>11/1/2021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ECE7B9-604C-4596-9F42-BF49EED76CE4}" type="slidenum">
              <a:rPr lang="en-US" smtClean="0"/>
              <a:pPr/>
              <a:t>‹#›</a:t>
            </a:fld>
            <a:endParaRPr lang="en-US" dirty="0"/>
          </a:p>
        </p:txBody>
      </p:sp>
    </p:spTree>
    <p:extLst>
      <p:ext uri="{BB962C8B-B14F-4D97-AF65-F5344CB8AC3E}">
        <p14:creationId xmlns:p14="http://schemas.microsoft.com/office/powerpoint/2010/main" val="212857279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4FE18C-3AA6-422B-8852-C2DBBD414991}" type="slidenum">
              <a:rPr lang="en-US" smtClean="0"/>
              <a:t>2</a:t>
            </a:fld>
            <a:endParaRPr lang="en-US" dirty="0"/>
          </a:p>
        </p:txBody>
      </p:sp>
    </p:spTree>
    <p:extLst>
      <p:ext uri="{BB962C8B-B14F-4D97-AF65-F5344CB8AC3E}">
        <p14:creationId xmlns:p14="http://schemas.microsoft.com/office/powerpoint/2010/main" val="3778741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4FE18C-3AA6-422B-8852-C2DBBD414991}" type="slidenum">
              <a:rPr lang="en-US" smtClean="0"/>
              <a:t>3</a:t>
            </a:fld>
            <a:endParaRPr lang="en-US" dirty="0"/>
          </a:p>
        </p:txBody>
      </p:sp>
    </p:spTree>
    <p:extLst>
      <p:ext uri="{BB962C8B-B14F-4D97-AF65-F5344CB8AC3E}">
        <p14:creationId xmlns:p14="http://schemas.microsoft.com/office/powerpoint/2010/main" val="3875581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4</a:t>
            </a:fld>
            <a:endParaRPr lang="en-US"/>
          </a:p>
        </p:txBody>
      </p:sp>
    </p:spTree>
    <p:extLst>
      <p:ext uri="{BB962C8B-B14F-4D97-AF65-F5344CB8AC3E}">
        <p14:creationId xmlns:p14="http://schemas.microsoft.com/office/powerpoint/2010/main" val="2528799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little about who we</a:t>
            </a:r>
            <a:r>
              <a:rPr lang="en-US" baseline="0" dirty="0"/>
              <a:t> are and what we do and ongoing organizational initiatives keeping up with current trends in healthcare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4FE18C-3AA6-422B-8852-C2DBBD4149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1933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8</a:t>
            </a:fld>
            <a:endParaRPr lang="en-US" dirty="0"/>
          </a:p>
        </p:txBody>
      </p:sp>
    </p:spTree>
    <p:extLst>
      <p:ext uri="{BB962C8B-B14F-4D97-AF65-F5344CB8AC3E}">
        <p14:creationId xmlns:p14="http://schemas.microsoft.com/office/powerpoint/2010/main" val="4085615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9</a:t>
            </a:fld>
            <a:endParaRPr lang="en-US" dirty="0"/>
          </a:p>
        </p:txBody>
      </p:sp>
    </p:spTree>
    <p:extLst>
      <p:ext uri="{BB962C8B-B14F-4D97-AF65-F5344CB8AC3E}">
        <p14:creationId xmlns:p14="http://schemas.microsoft.com/office/powerpoint/2010/main" val="2896043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10</a:t>
            </a:fld>
            <a:endParaRPr lang="en-US" dirty="0"/>
          </a:p>
        </p:txBody>
      </p:sp>
    </p:spTree>
    <p:extLst>
      <p:ext uri="{BB962C8B-B14F-4D97-AF65-F5344CB8AC3E}">
        <p14:creationId xmlns:p14="http://schemas.microsoft.com/office/powerpoint/2010/main" val="2405108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11</a:t>
            </a:fld>
            <a:endParaRPr lang="en-US" dirty="0"/>
          </a:p>
        </p:txBody>
      </p:sp>
    </p:spTree>
    <p:extLst>
      <p:ext uri="{BB962C8B-B14F-4D97-AF65-F5344CB8AC3E}">
        <p14:creationId xmlns:p14="http://schemas.microsoft.com/office/powerpoint/2010/main" val="2948437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12</a:t>
            </a:fld>
            <a:endParaRPr lang="en-US" dirty="0"/>
          </a:p>
        </p:txBody>
      </p:sp>
    </p:spTree>
    <p:extLst>
      <p:ext uri="{BB962C8B-B14F-4D97-AF65-F5344CB8AC3E}">
        <p14:creationId xmlns:p14="http://schemas.microsoft.com/office/powerpoint/2010/main" val="341461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13</a:t>
            </a:fld>
            <a:endParaRPr lang="en-US" dirty="0"/>
          </a:p>
        </p:txBody>
      </p:sp>
    </p:spTree>
    <p:extLst>
      <p:ext uri="{BB962C8B-B14F-4D97-AF65-F5344CB8AC3E}">
        <p14:creationId xmlns:p14="http://schemas.microsoft.com/office/powerpoint/2010/main" val="23882316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14</a:t>
            </a:fld>
            <a:endParaRPr lang="en-US" dirty="0"/>
          </a:p>
        </p:txBody>
      </p:sp>
    </p:spTree>
    <p:extLst>
      <p:ext uri="{BB962C8B-B14F-4D97-AF65-F5344CB8AC3E}">
        <p14:creationId xmlns:p14="http://schemas.microsoft.com/office/powerpoint/2010/main" val="4031628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15</a:t>
            </a:fld>
            <a:endParaRPr lang="en-US" dirty="0"/>
          </a:p>
        </p:txBody>
      </p:sp>
    </p:spTree>
    <p:extLst>
      <p:ext uri="{BB962C8B-B14F-4D97-AF65-F5344CB8AC3E}">
        <p14:creationId xmlns:p14="http://schemas.microsoft.com/office/powerpoint/2010/main" val="37271268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16</a:t>
            </a:fld>
            <a:endParaRPr lang="en-US" dirty="0"/>
          </a:p>
        </p:txBody>
      </p:sp>
    </p:spTree>
    <p:extLst>
      <p:ext uri="{BB962C8B-B14F-4D97-AF65-F5344CB8AC3E}">
        <p14:creationId xmlns:p14="http://schemas.microsoft.com/office/powerpoint/2010/main" val="12545652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17</a:t>
            </a:fld>
            <a:endParaRPr lang="en-US" dirty="0"/>
          </a:p>
        </p:txBody>
      </p:sp>
    </p:spTree>
    <p:extLst>
      <p:ext uri="{BB962C8B-B14F-4D97-AF65-F5344CB8AC3E}">
        <p14:creationId xmlns:p14="http://schemas.microsoft.com/office/powerpoint/2010/main" val="8590484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18</a:t>
            </a:fld>
            <a:endParaRPr lang="en-US" dirty="0"/>
          </a:p>
        </p:txBody>
      </p:sp>
    </p:spTree>
    <p:extLst>
      <p:ext uri="{BB962C8B-B14F-4D97-AF65-F5344CB8AC3E}">
        <p14:creationId xmlns:p14="http://schemas.microsoft.com/office/powerpoint/2010/main" val="20035270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19</a:t>
            </a:fld>
            <a:endParaRPr lang="en-US" dirty="0"/>
          </a:p>
        </p:txBody>
      </p:sp>
    </p:spTree>
    <p:extLst>
      <p:ext uri="{BB962C8B-B14F-4D97-AF65-F5344CB8AC3E}">
        <p14:creationId xmlns:p14="http://schemas.microsoft.com/office/powerpoint/2010/main" val="15998713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20</a:t>
            </a:fld>
            <a:endParaRPr lang="en-US" dirty="0"/>
          </a:p>
        </p:txBody>
      </p:sp>
    </p:spTree>
    <p:extLst>
      <p:ext uri="{BB962C8B-B14F-4D97-AF65-F5344CB8AC3E}">
        <p14:creationId xmlns:p14="http://schemas.microsoft.com/office/powerpoint/2010/main" val="12203515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21</a:t>
            </a:fld>
            <a:endParaRPr lang="en-US" dirty="0"/>
          </a:p>
        </p:txBody>
      </p:sp>
    </p:spTree>
    <p:extLst>
      <p:ext uri="{BB962C8B-B14F-4D97-AF65-F5344CB8AC3E}">
        <p14:creationId xmlns:p14="http://schemas.microsoft.com/office/powerpoint/2010/main" val="42613963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22</a:t>
            </a:fld>
            <a:endParaRPr lang="en-US" dirty="0"/>
          </a:p>
        </p:txBody>
      </p:sp>
    </p:spTree>
    <p:extLst>
      <p:ext uri="{BB962C8B-B14F-4D97-AF65-F5344CB8AC3E}">
        <p14:creationId xmlns:p14="http://schemas.microsoft.com/office/powerpoint/2010/main" val="19625695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23</a:t>
            </a:fld>
            <a:endParaRPr lang="en-US" dirty="0"/>
          </a:p>
        </p:txBody>
      </p:sp>
    </p:spTree>
    <p:extLst>
      <p:ext uri="{BB962C8B-B14F-4D97-AF65-F5344CB8AC3E}">
        <p14:creationId xmlns:p14="http://schemas.microsoft.com/office/powerpoint/2010/main" val="19122714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24</a:t>
            </a:fld>
            <a:endParaRPr lang="en-US" dirty="0"/>
          </a:p>
        </p:txBody>
      </p:sp>
    </p:spTree>
    <p:extLst>
      <p:ext uri="{BB962C8B-B14F-4D97-AF65-F5344CB8AC3E}">
        <p14:creationId xmlns:p14="http://schemas.microsoft.com/office/powerpoint/2010/main" val="1427308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25</a:t>
            </a:fld>
            <a:endParaRPr lang="en-US" dirty="0"/>
          </a:p>
        </p:txBody>
      </p:sp>
    </p:spTree>
    <p:extLst>
      <p:ext uri="{BB962C8B-B14F-4D97-AF65-F5344CB8AC3E}">
        <p14:creationId xmlns:p14="http://schemas.microsoft.com/office/powerpoint/2010/main" val="1981224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26</a:t>
            </a:fld>
            <a:endParaRPr lang="en-US" dirty="0"/>
          </a:p>
        </p:txBody>
      </p:sp>
    </p:spTree>
    <p:extLst>
      <p:ext uri="{BB962C8B-B14F-4D97-AF65-F5344CB8AC3E}">
        <p14:creationId xmlns:p14="http://schemas.microsoft.com/office/powerpoint/2010/main" val="39349615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27</a:t>
            </a:fld>
            <a:endParaRPr lang="en-US" dirty="0"/>
          </a:p>
        </p:txBody>
      </p:sp>
    </p:spTree>
    <p:extLst>
      <p:ext uri="{BB962C8B-B14F-4D97-AF65-F5344CB8AC3E}">
        <p14:creationId xmlns:p14="http://schemas.microsoft.com/office/powerpoint/2010/main" val="21181877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28</a:t>
            </a:fld>
            <a:endParaRPr lang="en-US" dirty="0"/>
          </a:p>
        </p:txBody>
      </p:sp>
    </p:spTree>
    <p:extLst>
      <p:ext uri="{BB962C8B-B14F-4D97-AF65-F5344CB8AC3E}">
        <p14:creationId xmlns:p14="http://schemas.microsoft.com/office/powerpoint/2010/main" val="4101989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29</a:t>
            </a:fld>
            <a:endParaRPr lang="en-US" dirty="0"/>
          </a:p>
        </p:txBody>
      </p:sp>
    </p:spTree>
    <p:extLst>
      <p:ext uri="{BB962C8B-B14F-4D97-AF65-F5344CB8AC3E}">
        <p14:creationId xmlns:p14="http://schemas.microsoft.com/office/powerpoint/2010/main" val="3117897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0" name="Right Triangle 9"/>
          <p:cNvSpPr/>
          <p:nvPr/>
        </p:nvSpPr>
        <p:spPr>
          <a:xfrm>
            <a:off x="-1"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16" name="Freeform 15"/>
          <p:cNvSpPr>
            <a:spLocks/>
          </p:cNvSpPr>
          <p:nvPr userDrawn="1"/>
        </p:nvSpPr>
        <p:spPr bwMode="auto">
          <a:xfrm>
            <a:off x="716437" y="5001994"/>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userDrawn="1"/>
        </p:nvSpPr>
        <p:spPr bwMode="auto">
          <a:xfrm rot="10800000">
            <a:off x="5569543" y="240785"/>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ight Triangle 17"/>
          <p:cNvSpPr>
            <a:spLocks/>
          </p:cNvSpPr>
          <p:nvPr userDrawn="1"/>
        </p:nvSpPr>
        <p:spPr bwMode="auto">
          <a:xfrm rot="10800000">
            <a:off x="5741685" y="0"/>
            <a:ext cx="3402315" cy="1080868"/>
          </a:xfrm>
          <a:prstGeom prst="rtTriangle">
            <a:avLst/>
          </a:prstGeom>
          <a:solidFill>
            <a:srgbClr val="000099"/>
          </a:solid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9" name="Straight Connector 18"/>
          <p:cNvCxnSpPr/>
          <p:nvPr userDrawn="1"/>
        </p:nvCxnSpPr>
        <p:spPr>
          <a:xfrm>
            <a:off x="5741687" y="1"/>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userDrawn="1"/>
        </p:nvSpPr>
        <p:spPr>
          <a:xfrm>
            <a:off x="0" y="6575909"/>
            <a:ext cx="1770185" cy="246221"/>
          </a:xfrm>
          <a:prstGeom prst="rect">
            <a:avLst/>
          </a:prstGeom>
          <a:noFill/>
        </p:spPr>
        <p:txBody>
          <a:bodyPr wrap="square" rtlCol="0">
            <a:spAutoFit/>
          </a:bodyPr>
          <a:lstStyle/>
          <a:p>
            <a:r>
              <a:rPr lang="en-US" sz="1000" dirty="0"/>
              <a:t>IH CONFIDENTIAL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9"/>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9"/>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Title 7"/>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1"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7"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1" y="1444295"/>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6" y="1444295"/>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Box 11"/>
          <p:cNvSpPr txBox="1"/>
          <p:nvPr userDrawn="1"/>
        </p:nvSpPr>
        <p:spPr>
          <a:xfrm>
            <a:off x="457199" y="6445104"/>
            <a:ext cx="1770185" cy="261610"/>
          </a:xfrm>
          <a:prstGeom prst="rect">
            <a:avLst/>
          </a:prstGeom>
          <a:noFill/>
        </p:spPr>
        <p:txBody>
          <a:bodyPr wrap="square" rtlCol="0">
            <a:spAutoFit/>
          </a:bodyPr>
          <a:lstStyle/>
          <a:p>
            <a:r>
              <a:rPr lang="en-US" sz="1100" dirty="0"/>
              <a:t>CONFIDENTIAL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TextBox 9"/>
          <p:cNvSpPr txBox="1"/>
          <p:nvPr userDrawn="1"/>
        </p:nvSpPr>
        <p:spPr>
          <a:xfrm>
            <a:off x="457199" y="6445104"/>
            <a:ext cx="1770185" cy="261610"/>
          </a:xfrm>
          <a:prstGeom prst="rect">
            <a:avLst/>
          </a:prstGeom>
          <a:noFill/>
        </p:spPr>
        <p:txBody>
          <a:bodyPr wrap="square" rtlCol="0">
            <a:spAutoFit/>
          </a:bodyPr>
          <a:lstStyle/>
          <a:p>
            <a:r>
              <a:rPr lang="en-US" sz="1100" dirty="0"/>
              <a:t>CONFIDENTIAL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30"/>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4" y="274641"/>
            <a:ext cx="1777471"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Slide 2">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08646" y="1822564"/>
            <a:ext cx="4696214" cy="1181849"/>
          </a:xfrm>
        </p:spPr>
        <p:txBody>
          <a:bodyPr anchor="b" anchorCtr="0">
            <a:noAutofit/>
          </a:bodyPr>
          <a:lstStyle>
            <a:lvl1pPr algn="l">
              <a:lnSpc>
                <a:spcPct val="100000"/>
              </a:lnSpc>
              <a:defRPr sz="3000" b="1" spc="0" baseline="0">
                <a:solidFill>
                  <a:srgbClr val="24446C"/>
                </a:solidFill>
                <a:latin typeface="Calibri" panose="020F0502020204030204" pitchFamily="34" charset="0"/>
              </a:defRPr>
            </a:lvl1pPr>
          </a:lstStyle>
          <a:p>
            <a:r>
              <a:rPr lang="en-US" dirty="0"/>
              <a:t>Presentation Title </a:t>
            </a:r>
            <a:br>
              <a:rPr lang="en-US" dirty="0"/>
            </a:br>
            <a:r>
              <a:rPr lang="en-US" dirty="0"/>
              <a:t>Calibri 40 Pt.</a:t>
            </a:r>
          </a:p>
        </p:txBody>
      </p:sp>
      <p:sp>
        <p:nvSpPr>
          <p:cNvPr id="3" name="Subtitle 2"/>
          <p:cNvSpPr>
            <a:spLocks noGrp="1"/>
          </p:cNvSpPr>
          <p:nvPr>
            <p:ph type="subTitle" idx="1" hasCustomPrompt="1"/>
          </p:nvPr>
        </p:nvSpPr>
        <p:spPr>
          <a:xfrm>
            <a:off x="3708646" y="3152887"/>
            <a:ext cx="4696214" cy="901567"/>
          </a:xfrm>
        </p:spPr>
        <p:txBody>
          <a:bodyPr/>
          <a:lstStyle>
            <a:lvl1pPr marL="0" indent="0" algn="l">
              <a:lnSpc>
                <a:spcPct val="100000"/>
              </a:lnSpc>
              <a:spcBef>
                <a:spcPts val="0"/>
              </a:spcBef>
              <a:buNone/>
              <a:defRPr sz="1800" b="1">
                <a:solidFill>
                  <a:srgbClr val="4E84C4"/>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Presentation Subtitle</a:t>
            </a:r>
            <a:br>
              <a:rPr lang="en-US" dirty="0"/>
            </a:br>
            <a:r>
              <a:rPr lang="en-US" dirty="0"/>
              <a:t>Calibri Body 24 pt., Bold</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80791" y="2311765"/>
            <a:ext cx="2165332" cy="1771964"/>
          </a:xfrm>
          <a:prstGeom prst="rect">
            <a:avLst/>
          </a:prstGeom>
        </p:spPr>
      </p:pic>
      <p:cxnSp>
        <p:nvCxnSpPr>
          <p:cNvPr id="11" name="Straight Connector 10"/>
          <p:cNvCxnSpPr/>
          <p:nvPr userDrawn="1"/>
        </p:nvCxnSpPr>
        <p:spPr>
          <a:xfrm>
            <a:off x="3382394" y="1868134"/>
            <a:ext cx="0" cy="3023453"/>
          </a:xfrm>
          <a:prstGeom prst="line">
            <a:avLst/>
          </a:prstGeom>
          <a:ln w="15875">
            <a:solidFill>
              <a:srgbClr val="4E84C4"/>
            </a:solidFill>
          </a:ln>
        </p:spPr>
        <p:style>
          <a:lnRef idx="1">
            <a:schemeClr val="accent1"/>
          </a:lnRef>
          <a:fillRef idx="0">
            <a:schemeClr val="accent1"/>
          </a:fillRef>
          <a:effectRef idx="0">
            <a:schemeClr val="accent1"/>
          </a:effectRef>
          <a:fontRef idx="minor">
            <a:schemeClr val="tx1"/>
          </a:fontRef>
        </p:style>
      </p:cxnSp>
      <p:sp>
        <p:nvSpPr>
          <p:cNvPr id="5" name="Text Placeholder 4"/>
          <p:cNvSpPr>
            <a:spLocks noGrp="1"/>
          </p:cNvSpPr>
          <p:nvPr>
            <p:ph type="body" sz="quarter" idx="10" hasCustomPrompt="1"/>
          </p:nvPr>
        </p:nvSpPr>
        <p:spPr>
          <a:xfrm>
            <a:off x="3708646" y="4186388"/>
            <a:ext cx="4696214" cy="725518"/>
          </a:xfrm>
        </p:spPr>
        <p:txBody>
          <a:bodyPr>
            <a:normAutofit/>
          </a:bodyPr>
          <a:lstStyle>
            <a:lvl1pPr marL="0" indent="0">
              <a:lnSpc>
                <a:spcPct val="100000"/>
              </a:lnSpc>
              <a:spcBef>
                <a:spcPts val="0"/>
              </a:spcBef>
              <a:buNone/>
              <a:defRPr sz="1500" i="1">
                <a:solidFill>
                  <a:srgbClr val="4E84C4"/>
                </a:solidFill>
                <a:latin typeface="+mn-lt"/>
              </a:defRPr>
            </a:lvl1pPr>
            <a:lvl2pPr marL="342900" indent="0">
              <a:buNone/>
              <a:defRPr/>
            </a:lvl2pPr>
            <a:lvl5pPr marL="1371600" indent="0">
              <a:buNone/>
              <a:defRPr/>
            </a:lvl5pPr>
          </a:lstStyle>
          <a:p>
            <a:pPr lvl="0"/>
            <a:r>
              <a:rPr lang="en-US" dirty="0"/>
              <a:t>Presenter’s name and title</a:t>
            </a:r>
          </a:p>
          <a:p>
            <a:pPr lvl="0"/>
            <a:r>
              <a:rPr lang="en-US" dirty="0"/>
              <a:t>Calibri Body 20 pt., italics</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732025"/>
            <a:ext cx="9144000" cy="1133927"/>
          </a:xfrm>
          <a:prstGeom prst="rect">
            <a:avLst/>
          </a:prstGeom>
        </p:spPr>
      </p:pic>
    </p:spTree>
    <p:extLst>
      <p:ext uri="{BB962C8B-B14F-4D97-AF65-F5344CB8AC3E}">
        <p14:creationId xmlns:p14="http://schemas.microsoft.com/office/powerpoint/2010/main" val="27367220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9659" y="553744"/>
            <a:ext cx="8307533" cy="1042658"/>
          </a:xfrm>
        </p:spPr>
        <p:txBody>
          <a:bodyPr anchor="b" anchorCtr="0">
            <a:normAutofit/>
          </a:bodyPr>
          <a:lstStyle>
            <a:lvl1pPr>
              <a:defRPr sz="2700" b="1" baseline="0"/>
            </a:lvl1pPr>
          </a:lstStyle>
          <a:p>
            <a:r>
              <a:rPr lang="en-US" dirty="0"/>
              <a:t>Slide Heading Calibri 36 Pt.</a:t>
            </a:r>
          </a:p>
        </p:txBody>
      </p:sp>
      <p:sp>
        <p:nvSpPr>
          <p:cNvPr id="8" name="Slide Number Placeholder 6"/>
          <p:cNvSpPr>
            <a:spLocks noGrp="1"/>
          </p:cNvSpPr>
          <p:nvPr>
            <p:ph type="sldNum" sz="quarter" idx="12"/>
          </p:nvPr>
        </p:nvSpPr>
        <p:spPr>
          <a:xfrm>
            <a:off x="4318622" y="6187208"/>
            <a:ext cx="445610" cy="352237"/>
          </a:xfrm>
        </p:spPr>
        <p:txBody>
          <a:bodyPr/>
          <a:lstStyle/>
          <a:p>
            <a:fld id="{82ECB687-F57F-49F9-B73A-487ED709F178}" type="slidenum">
              <a:rPr lang="en-US" smtClean="0"/>
              <a:t>‹#›</a:t>
            </a:fld>
            <a:endParaRPr lang="en-US"/>
          </a:p>
        </p:txBody>
      </p:sp>
      <p:sp>
        <p:nvSpPr>
          <p:cNvPr id="4" name="Text Placeholder 3"/>
          <p:cNvSpPr>
            <a:spLocks noGrp="1"/>
          </p:cNvSpPr>
          <p:nvPr>
            <p:ph type="body" sz="quarter" idx="14" hasCustomPrompt="1"/>
          </p:nvPr>
        </p:nvSpPr>
        <p:spPr>
          <a:xfrm>
            <a:off x="389659" y="1790590"/>
            <a:ext cx="8307533" cy="3970131"/>
          </a:xfrm>
        </p:spPr>
        <p:txBody>
          <a:bodyPr/>
          <a:lstStyle/>
          <a:p>
            <a:pPr lvl="0"/>
            <a:r>
              <a:rPr lang="en-US" dirty="0"/>
              <a:t>Subhead Calibri Body 30 pt.</a:t>
            </a:r>
          </a:p>
          <a:p>
            <a:pPr lvl="1"/>
            <a:r>
              <a:rPr lang="en-US" dirty="0"/>
              <a:t>Calibri Body 28 pt.</a:t>
            </a:r>
          </a:p>
          <a:p>
            <a:pPr lvl="2"/>
            <a:r>
              <a:rPr lang="en-US" dirty="0"/>
              <a:t>Calibri Body 24 pt.</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732025"/>
            <a:ext cx="9144000" cy="1133927"/>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8819" y="6453932"/>
            <a:ext cx="1170583" cy="255644"/>
          </a:xfrm>
          <a:prstGeom prst="rect">
            <a:avLst/>
          </a:prstGeom>
        </p:spPr>
      </p:pic>
    </p:spTree>
    <p:extLst>
      <p:ext uri="{BB962C8B-B14F-4D97-AF65-F5344CB8AC3E}">
        <p14:creationId xmlns:p14="http://schemas.microsoft.com/office/powerpoint/2010/main" val="22114487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9659" y="553744"/>
            <a:ext cx="8307533" cy="1042658"/>
          </a:xfrm>
        </p:spPr>
        <p:txBody>
          <a:bodyPr anchor="b" anchorCtr="0">
            <a:normAutofit/>
          </a:bodyPr>
          <a:lstStyle>
            <a:lvl1pPr>
              <a:defRPr sz="2700" b="1" baseline="0"/>
            </a:lvl1pPr>
          </a:lstStyle>
          <a:p>
            <a:r>
              <a:rPr lang="en-US" dirty="0"/>
              <a:t>Slide Heading Calibri 36 Pt.</a:t>
            </a:r>
          </a:p>
        </p:txBody>
      </p:sp>
      <p:sp>
        <p:nvSpPr>
          <p:cNvPr id="8" name="Slide Number Placeholder 6"/>
          <p:cNvSpPr>
            <a:spLocks noGrp="1"/>
          </p:cNvSpPr>
          <p:nvPr>
            <p:ph type="sldNum" sz="quarter" idx="12"/>
          </p:nvPr>
        </p:nvSpPr>
        <p:spPr>
          <a:xfrm>
            <a:off x="4318622" y="6187208"/>
            <a:ext cx="445610" cy="352237"/>
          </a:xfrm>
        </p:spPr>
        <p:txBody>
          <a:bodyPr/>
          <a:lstStyle/>
          <a:p>
            <a:fld id="{82ECB687-F57F-49F9-B73A-487ED709F178}" type="slidenum">
              <a:rPr lang="en-US" smtClean="0"/>
              <a:t>‹#›</a:t>
            </a:fld>
            <a:endParaRPr lang="en-US"/>
          </a:p>
        </p:txBody>
      </p:sp>
      <p:sp>
        <p:nvSpPr>
          <p:cNvPr id="4" name="Text Placeholder 3"/>
          <p:cNvSpPr>
            <a:spLocks noGrp="1"/>
          </p:cNvSpPr>
          <p:nvPr>
            <p:ph type="body" sz="quarter" idx="14" hasCustomPrompt="1"/>
          </p:nvPr>
        </p:nvSpPr>
        <p:spPr>
          <a:xfrm>
            <a:off x="389659" y="1790590"/>
            <a:ext cx="8307533" cy="3970131"/>
          </a:xfrm>
        </p:spPr>
        <p:txBody>
          <a:bodyPr/>
          <a:lstStyle/>
          <a:p>
            <a:pPr lvl="0"/>
            <a:r>
              <a:rPr lang="en-US" dirty="0"/>
              <a:t>Subhead Calibri Body 30 pt.</a:t>
            </a:r>
          </a:p>
          <a:p>
            <a:pPr lvl="1"/>
            <a:r>
              <a:rPr lang="en-US" dirty="0"/>
              <a:t>Calibri Body 28 pt.</a:t>
            </a:r>
          </a:p>
          <a:p>
            <a:pPr lvl="2"/>
            <a:r>
              <a:rPr lang="en-US" dirty="0"/>
              <a:t>Calibri Body 24 pt.</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732025"/>
            <a:ext cx="9144000" cy="1133927"/>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8819" y="6453932"/>
            <a:ext cx="1170583" cy="255644"/>
          </a:xfrm>
          <a:prstGeom prst="rect">
            <a:avLst/>
          </a:prstGeom>
        </p:spPr>
      </p:pic>
    </p:spTree>
    <p:extLst>
      <p:ext uri="{BB962C8B-B14F-4D97-AF65-F5344CB8AC3E}">
        <p14:creationId xmlns:p14="http://schemas.microsoft.com/office/powerpoint/2010/main" val="4188156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9659" y="553744"/>
            <a:ext cx="8307533" cy="1042658"/>
          </a:xfrm>
        </p:spPr>
        <p:txBody>
          <a:bodyPr anchor="b" anchorCtr="0">
            <a:normAutofit/>
          </a:bodyPr>
          <a:lstStyle>
            <a:lvl1pPr>
              <a:defRPr sz="2700" b="1" baseline="0"/>
            </a:lvl1pPr>
          </a:lstStyle>
          <a:p>
            <a:r>
              <a:rPr lang="en-US" dirty="0"/>
              <a:t>Slide Heading Calibri 36 Pt.</a:t>
            </a:r>
          </a:p>
        </p:txBody>
      </p:sp>
      <p:sp>
        <p:nvSpPr>
          <p:cNvPr id="8" name="Slide Number Placeholder 6"/>
          <p:cNvSpPr>
            <a:spLocks noGrp="1"/>
          </p:cNvSpPr>
          <p:nvPr>
            <p:ph type="sldNum" sz="quarter" idx="12"/>
          </p:nvPr>
        </p:nvSpPr>
        <p:spPr>
          <a:xfrm>
            <a:off x="4318622" y="6187208"/>
            <a:ext cx="445610" cy="352237"/>
          </a:xfrm>
        </p:spPr>
        <p:txBody>
          <a:bodyPr/>
          <a:lstStyle/>
          <a:p>
            <a:fld id="{82ECB687-F57F-49F9-B73A-487ED709F178}" type="slidenum">
              <a:rPr lang="en-US" smtClean="0"/>
              <a:t>‹#›</a:t>
            </a:fld>
            <a:endParaRPr lang="en-US"/>
          </a:p>
        </p:txBody>
      </p:sp>
      <p:sp>
        <p:nvSpPr>
          <p:cNvPr id="4" name="Text Placeholder 3"/>
          <p:cNvSpPr>
            <a:spLocks noGrp="1"/>
          </p:cNvSpPr>
          <p:nvPr>
            <p:ph type="body" sz="quarter" idx="14" hasCustomPrompt="1"/>
          </p:nvPr>
        </p:nvSpPr>
        <p:spPr>
          <a:xfrm>
            <a:off x="389659" y="1790590"/>
            <a:ext cx="8307533" cy="3970131"/>
          </a:xfrm>
        </p:spPr>
        <p:txBody>
          <a:bodyPr/>
          <a:lstStyle/>
          <a:p>
            <a:pPr lvl="0"/>
            <a:r>
              <a:rPr lang="en-US" dirty="0"/>
              <a:t>Subhead Calibri Body 30 pt.</a:t>
            </a:r>
          </a:p>
          <a:p>
            <a:pPr lvl="1"/>
            <a:r>
              <a:rPr lang="en-US" dirty="0"/>
              <a:t>Calibri Body 28 pt.</a:t>
            </a:r>
          </a:p>
          <a:p>
            <a:pPr lvl="2"/>
            <a:r>
              <a:rPr lang="en-US" dirty="0"/>
              <a:t>Calibri Body 24 pt.</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732025"/>
            <a:ext cx="9144000" cy="1133927"/>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8819" y="6453932"/>
            <a:ext cx="1170583" cy="255644"/>
          </a:xfrm>
          <a:prstGeom prst="rect">
            <a:avLst/>
          </a:prstGeom>
        </p:spPr>
      </p:pic>
    </p:spTree>
    <p:extLst>
      <p:ext uri="{BB962C8B-B14F-4D97-AF65-F5344CB8AC3E}">
        <p14:creationId xmlns:p14="http://schemas.microsoft.com/office/powerpoint/2010/main" val="37847719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9659" y="553744"/>
            <a:ext cx="8307533" cy="1042658"/>
          </a:xfrm>
        </p:spPr>
        <p:txBody>
          <a:bodyPr anchor="b" anchorCtr="0">
            <a:normAutofit/>
          </a:bodyPr>
          <a:lstStyle>
            <a:lvl1pPr>
              <a:defRPr sz="2700" b="1" baseline="0"/>
            </a:lvl1pPr>
          </a:lstStyle>
          <a:p>
            <a:r>
              <a:rPr lang="en-US" dirty="0"/>
              <a:t>Slide Heading Calibri 36 Pt.</a:t>
            </a:r>
          </a:p>
        </p:txBody>
      </p:sp>
      <p:sp>
        <p:nvSpPr>
          <p:cNvPr id="8" name="Slide Number Placeholder 6"/>
          <p:cNvSpPr>
            <a:spLocks noGrp="1"/>
          </p:cNvSpPr>
          <p:nvPr>
            <p:ph type="sldNum" sz="quarter" idx="12"/>
          </p:nvPr>
        </p:nvSpPr>
        <p:spPr>
          <a:xfrm>
            <a:off x="4318622" y="6187208"/>
            <a:ext cx="445610" cy="352237"/>
          </a:xfrm>
        </p:spPr>
        <p:txBody>
          <a:bodyPr/>
          <a:lstStyle/>
          <a:p>
            <a:fld id="{82ECB687-F57F-49F9-B73A-487ED709F178}" type="slidenum">
              <a:rPr lang="en-US" smtClean="0"/>
              <a:t>‹#›</a:t>
            </a:fld>
            <a:endParaRPr lang="en-US"/>
          </a:p>
        </p:txBody>
      </p:sp>
      <p:sp>
        <p:nvSpPr>
          <p:cNvPr id="4" name="Text Placeholder 3"/>
          <p:cNvSpPr>
            <a:spLocks noGrp="1"/>
          </p:cNvSpPr>
          <p:nvPr>
            <p:ph type="body" sz="quarter" idx="14" hasCustomPrompt="1"/>
          </p:nvPr>
        </p:nvSpPr>
        <p:spPr>
          <a:xfrm>
            <a:off x="389659" y="1790590"/>
            <a:ext cx="8307533" cy="3970131"/>
          </a:xfrm>
        </p:spPr>
        <p:txBody>
          <a:bodyPr/>
          <a:lstStyle/>
          <a:p>
            <a:pPr lvl="0"/>
            <a:r>
              <a:rPr lang="en-US" dirty="0"/>
              <a:t>Subhead Calibri Body 30 pt.</a:t>
            </a:r>
          </a:p>
          <a:p>
            <a:pPr lvl="1"/>
            <a:r>
              <a:rPr lang="en-US" dirty="0"/>
              <a:t>Calibri Body 28 pt.</a:t>
            </a:r>
          </a:p>
          <a:p>
            <a:pPr lvl="2"/>
            <a:r>
              <a:rPr lang="en-US" dirty="0"/>
              <a:t>Calibri Body 24 pt.</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732025"/>
            <a:ext cx="9144000" cy="1133927"/>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8819" y="6453932"/>
            <a:ext cx="1170583" cy="255644"/>
          </a:xfrm>
          <a:prstGeom prst="rect">
            <a:avLst/>
          </a:prstGeom>
        </p:spPr>
      </p:pic>
    </p:spTree>
    <p:extLst>
      <p:ext uri="{BB962C8B-B14F-4D97-AF65-F5344CB8AC3E}">
        <p14:creationId xmlns:p14="http://schemas.microsoft.com/office/powerpoint/2010/main" val="21462603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9659" y="553744"/>
            <a:ext cx="8307533" cy="1042658"/>
          </a:xfrm>
        </p:spPr>
        <p:txBody>
          <a:bodyPr anchor="b" anchorCtr="0">
            <a:normAutofit/>
          </a:bodyPr>
          <a:lstStyle>
            <a:lvl1pPr>
              <a:defRPr sz="2700" b="1" baseline="0"/>
            </a:lvl1pPr>
          </a:lstStyle>
          <a:p>
            <a:r>
              <a:rPr lang="en-US" dirty="0"/>
              <a:t>Slide Heading Calibri 36 Pt.</a:t>
            </a:r>
          </a:p>
        </p:txBody>
      </p:sp>
      <p:sp>
        <p:nvSpPr>
          <p:cNvPr id="8" name="Slide Number Placeholder 6"/>
          <p:cNvSpPr>
            <a:spLocks noGrp="1"/>
          </p:cNvSpPr>
          <p:nvPr>
            <p:ph type="sldNum" sz="quarter" idx="12"/>
          </p:nvPr>
        </p:nvSpPr>
        <p:spPr>
          <a:xfrm>
            <a:off x="4318622" y="6187208"/>
            <a:ext cx="445610" cy="352237"/>
          </a:xfrm>
        </p:spPr>
        <p:txBody>
          <a:bodyPr/>
          <a:lstStyle/>
          <a:p>
            <a:fld id="{82ECB687-F57F-49F9-B73A-487ED709F178}" type="slidenum">
              <a:rPr lang="en-US" smtClean="0"/>
              <a:t>‹#›</a:t>
            </a:fld>
            <a:endParaRPr lang="en-US"/>
          </a:p>
        </p:txBody>
      </p:sp>
      <p:sp>
        <p:nvSpPr>
          <p:cNvPr id="4" name="Text Placeholder 3"/>
          <p:cNvSpPr>
            <a:spLocks noGrp="1"/>
          </p:cNvSpPr>
          <p:nvPr>
            <p:ph type="body" sz="quarter" idx="14" hasCustomPrompt="1"/>
          </p:nvPr>
        </p:nvSpPr>
        <p:spPr>
          <a:xfrm>
            <a:off x="389659" y="1790590"/>
            <a:ext cx="8307533" cy="3970131"/>
          </a:xfrm>
        </p:spPr>
        <p:txBody>
          <a:bodyPr/>
          <a:lstStyle/>
          <a:p>
            <a:pPr lvl="0"/>
            <a:r>
              <a:rPr lang="en-US" dirty="0"/>
              <a:t>Subhead Calibri Body 30 pt.</a:t>
            </a:r>
          </a:p>
          <a:p>
            <a:pPr lvl="1"/>
            <a:r>
              <a:rPr lang="en-US" dirty="0"/>
              <a:t>Calibri Body 28 pt.</a:t>
            </a:r>
          </a:p>
          <a:p>
            <a:pPr lvl="2"/>
            <a:r>
              <a:rPr lang="en-US" dirty="0"/>
              <a:t>Calibri Body 24 pt.</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732025"/>
            <a:ext cx="9144000" cy="1133927"/>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8819" y="6453932"/>
            <a:ext cx="1170583" cy="255644"/>
          </a:xfrm>
          <a:prstGeom prst="rect">
            <a:avLst/>
          </a:prstGeom>
        </p:spPr>
      </p:pic>
    </p:spTree>
    <p:extLst>
      <p:ext uri="{BB962C8B-B14F-4D97-AF65-F5344CB8AC3E}">
        <p14:creationId xmlns:p14="http://schemas.microsoft.com/office/powerpoint/2010/main" val="16357648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9659" y="553744"/>
            <a:ext cx="8307533" cy="1042658"/>
          </a:xfrm>
        </p:spPr>
        <p:txBody>
          <a:bodyPr anchor="b" anchorCtr="0">
            <a:normAutofit/>
          </a:bodyPr>
          <a:lstStyle>
            <a:lvl1pPr>
              <a:defRPr sz="2700" b="1" baseline="0"/>
            </a:lvl1pPr>
          </a:lstStyle>
          <a:p>
            <a:r>
              <a:rPr lang="en-US" dirty="0"/>
              <a:t>Slide Heading Calibri 36 Pt.</a:t>
            </a:r>
          </a:p>
        </p:txBody>
      </p:sp>
      <p:sp>
        <p:nvSpPr>
          <p:cNvPr id="8" name="Slide Number Placeholder 6"/>
          <p:cNvSpPr>
            <a:spLocks noGrp="1"/>
          </p:cNvSpPr>
          <p:nvPr>
            <p:ph type="sldNum" sz="quarter" idx="12"/>
          </p:nvPr>
        </p:nvSpPr>
        <p:spPr>
          <a:xfrm>
            <a:off x="4318622" y="6187208"/>
            <a:ext cx="445610" cy="352237"/>
          </a:xfrm>
        </p:spPr>
        <p:txBody>
          <a:bodyPr/>
          <a:lstStyle/>
          <a:p>
            <a:fld id="{82ECB687-F57F-49F9-B73A-487ED709F178}" type="slidenum">
              <a:rPr lang="en-US" smtClean="0"/>
              <a:t>‹#›</a:t>
            </a:fld>
            <a:endParaRPr lang="en-US"/>
          </a:p>
        </p:txBody>
      </p:sp>
      <p:sp>
        <p:nvSpPr>
          <p:cNvPr id="4" name="Text Placeholder 3"/>
          <p:cNvSpPr>
            <a:spLocks noGrp="1"/>
          </p:cNvSpPr>
          <p:nvPr>
            <p:ph type="body" sz="quarter" idx="14" hasCustomPrompt="1"/>
          </p:nvPr>
        </p:nvSpPr>
        <p:spPr>
          <a:xfrm>
            <a:off x="389659" y="1790590"/>
            <a:ext cx="8307533" cy="3970131"/>
          </a:xfrm>
        </p:spPr>
        <p:txBody>
          <a:bodyPr/>
          <a:lstStyle/>
          <a:p>
            <a:pPr lvl="0"/>
            <a:r>
              <a:rPr lang="en-US" dirty="0"/>
              <a:t>Subhead Calibri Body 30 pt.</a:t>
            </a:r>
          </a:p>
          <a:p>
            <a:pPr lvl="1"/>
            <a:r>
              <a:rPr lang="en-US" dirty="0"/>
              <a:t>Calibri Body 28 pt.</a:t>
            </a:r>
          </a:p>
          <a:p>
            <a:pPr lvl="2"/>
            <a:r>
              <a:rPr lang="en-US" dirty="0"/>
              <a:t>Calibri Body 24 pt.</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732025"/>
            <a:ext cx="9144000" cy="1133927"/>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8819" y="6453932"/>
            <a:ext cx="1170583" cy="255644"/>
          </a:xfrm>
          <a:prstGeom prst="rect">
            <a:avLst/>
          </a:prstGeom>
        </p:spPr>
      </p:pic>
    </p:spTree>
    <p:extLst>
      <p:ext uri="{BB962C8B-B14F-4D97-AF65-F5344CB8AC3E}">
        <p14:creationId xmlns:p14="http://schemas.microsoft.com/office/powerpoint/2010/main" val="21037401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9660" y="553744"/>
            <a:ext cx="8307533" cy="1042658"/>
          </a:xfrm>
        </p:spPr>
        <p:txBody>
          <a:bodyPr anchor="b" anchorCtr="0">
            <a:normAutofit/>
          </a:bodyPr>
          <a:lstStyle>
            <a:lvl1pPr>
              <a:defRPr sz="2025" b="1" baseline="0"/>
            </a:lvl1pPr>
          </a:lstStyle>
          <a:p>
            <a:r>
              <a:rPr lang="en-US"/>
              <a:t>Slide Heading Calibri 36 Pt.</a:t>
            </a:r>
          </a:p>
        </p:txBody>
      </p:sp>
      <p:sp>
        <p:nvSpPr>
          <p:cNvPr id="8" name="Slide Number Placeholder 6"/>
          <p:cNvSpPr>
            <a:spLocks noGrp="1"/>
          </p:cNvSpPr>
          <p:nvPr>
            <p:ph type="sldNum" sz="quarter" idx="12"/>
          </p:nvPr>
        </p:nvSpPr>
        <p:spPr>
          <a:xfrm>
            <a:off x="4318623" y="6187210"/>
            <a:ext cx="445610" cy="352237"/>
          </a:xfrm>
        </p:spPr>
        <p:txBody>
          <a:bodyPr/>
          <a:lstStyle/>
          <a:p>
            <a:fld id="{82ECB687-F57F-49F9-B73A-487ED709F178}" type="slidenum">
              <a:rPr lang="en-US" smtClean="0"/>
              <a:t>‹#›</a:t>
            </a:fld>
            <a:endParaRPr lang="en-US" dirty="0"/>
          </a:p>
        </p:txBody>
      </p:sp>
      <p:sp>
        <p:nvSpPr>
          <p:cNvPr id="4" name="Text Placeholder 3"/>
          <p:cNvSpPr>
            <a:spLocks noGrp="1"/>
          </p:cNvSpPr>
          <p:nvPr>
            <p:ph type="body" sz="quarter" idx="14" hasCustomPrompt="1"/>
          </p:nvPr>
        </p:nvSpPr>
        <p:spPr>
          <a:xfrm>
            <a:off x="389660" y="1790590"/>
            <a:ext cx="8307533" cy="3970131"/>
          </a:xfrm>
        </p:spPr>
        <p:txBody>
          <a:bodyPr/>
          <a:lstStyle/>
          <a:p>
            <a:pPr lvl="0"/>
            <a:r>
              <a:rPr lang="en-US"/>
              <a:t>Subhead Calibri Body 30 pt.</a:t>
            </a:r>
          </a:p>
          <a:p>
            <a:pPr lvl="1"/>
            <a:r>
              <a:rPr lang="en-US"/>
              <a:t>Calibri Body 28 pt.</a:t>
            </a:r>
          </a:p>
          <a:p>
            <a:pPr lvl="2"/>
            <a:r>
              <a:rPr lang="en-US"/>
              <a:t>Calibri Body 24 pt.</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732027"/>
            <a:ext cx="9144000" cy="1133927"/>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8820" y="6453932"/>
            <a:ext cx="1170583" cy="255644"/>
          </a:xfrm>
          <a:prstGeom prst="rect">
            <a:avLst/>
          </a:prstGeom>
        </p:spPr>
      </p:pic>
    </p:spTree>
    <p:extLst>
      <p:ext uri="{BB962C8B-B14F-4D97-AF65-F5344CB8AC3E}">
        <p14:creationId xmlns:p14="http://schemas.microsoft.com/office/powerpoint/2010/main" val="42894308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BE8FB5C-312D-4B7E-A5E9-01E069D482C9}"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32B3A-AF38-4DA8-9774-B7175A8062FD}"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E8FB5C-312D-4B7E-A5E9-01E069D482C9}"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32B3A-AF38-4DA8-9774-B7175A8062FD}"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E8FB5C-312D-4B7E-A5E9-01E069D482C9}"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32B3A-AF38-4DA8-9774-B7175A8062FD}"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E8FB5C-312D-4B7E-A5E9-01E069D482C9}"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C32B3A-AF38-4DA8-9774-B7175A8062FD}"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E8FB5C-312D-4B7E-A5E9-01E069D482C9}" type="datetimeFigureOut">
              <a:rPr lang="en-US" smtClean="0"/>
              <a:pPr/>
              <a:t>11/1/2021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C32B3A-AF38-4DA8-9774-B7175A8062FD}"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E8FB5C-312D-4B7E-A5E9-01E069D482C9}" type="datetimeFigureOut">
              <a:rPr lang="en-US" smtClean="0"/>
              <a:pPr/>
              <a:t>11/1/2021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C32B3A-AF38-4DA8-9774-B7175A8062FD}"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E8FB5C-312D-4B7E-A5E9-01E069D482C9}" type="datetimeFigureOut">
              <a:rPr lang="en-US" smtClean="0"/>
              <a:pPr/>
              <a:t>11/1/2021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C32B3A-AF38-4DA8-9774-B7175A8062FD}" type="slidenum">
              <a:rPr lang="en-US" smtClean="0"/>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E8FB5C-312D-4B7E-A5E9-01E069D482C9}"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C32B3A-AF38-4DA8-9774-B7175A8062FD}" type="slidenum">
              <a:rPr lang="en-US" smtClean="0"/>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E8FB5C-312D-4B7E-A5E9-01E069D482C9}"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C32B3A-AF38-4DA8-9774-B7175A8062FD}" type="slidenum">
              <a:rPr lang="en-US" smtClean="0"/>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E8FB5C-312D-4B7E-A5E9-01E069D482C9}"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32B3A-AF38-4DA8-9774-B7175A8062FD}" type="slidenum">
              <a:rPr lang="en-US" smtClean="0"/>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E8FB5C-312D-4B7E-A5E9-01E069D482C9}"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C32B3A-AF38-4DA8-9774-B7175A8062F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2.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7" y="5001994"/>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rot="10800000">
            <a:off x="5569543" y="240785"/>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rot="10800000">
            <a:off x="5741685" y="0"/>
            <a:ext cx="3402315" cy="1080868"/>
          </a:xfrm>
          <a:prstGeom prst="rtTriangle">
            <a:avLst/>
          </a:prstGeom>
          <a:solidFill>
            <a:srgbClr val="000099"/>
          </a:solid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5741687" y="1"/>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0" y="1"/>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dirty="0"/>
              <a:t>Click to edit Master title style</a:t>
            </a:r>
          </a:p>
        </p:txBody>
      </p:sp>
      <p:sp>
        <p:nvSpPr>
          <p:cNvPr id="30" name="Text Placeholder 29"/>
          <p:cNvSpPr>
            <a:spLocks noGrp="1"/>
          </p:cNvSpPr>
          <p:nvPr>
            <p:ph type="body" idx="1"/>
          </p:nvPr>
        </p:nvSpPr>
        <p:spPr>
          <a:xfrm>
            <a:off x="457200" y="1481329"/>
            <a:ext cx="8229600" cy="4525963"/>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1" name="TextBox 10"/>
          <p:cNvSpPr txBox="1"/>
          <p:nvPr/>
        </p:nvSpPr>
        <p:spPr>
          <a:xfrm>
            <a:off x="0" y="6575909"/>
            <a:ext cx="1770185" cy="246221"/>
          </a:xfrm>
          <a:prstGeom prst="rect">
            <a:avLst/>
          </a:prstGeom>
          <a:noFill/>
        </p:spPr>
        <p:txBody>
          <a:bodyPr wrap="square" rtlCol="0">
            <a:spAutoFit/>
          </a:bodyPr>
          <a:lstStyle/>
          <a:p>
            <a:r>
              <a:rPr lang="en-US" sz="1000" dirty="0"/>
              <a:t>IH CONFIDENTIAL</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2" r:id="rId9"/>
    <p:sldLayoutId id="2147483683" r:id="rId10"/>
    <p:sldLayoutId id="2147483651" r:id="rId11"/>
    <p:sldLayoutId id="2147483652" r:id="rId12"/>
    <p:sldLayoutId id="2147483653" r:id="rId13"/>
    <p:sldLayoutId id="2147483654" r:id="rId14"/>
    <p:sldLayoutId id="2147483656" r:id="rId15"/>
    <p:sldLayoutId id="2147483657" r:id="rId16"/>
    <p:sldLayoutId id="2147483658" r:id="rId17"/>
    <p:sldLayoutId id="2147483659" r:id="rId18"/>
    <p:sldLayoutId id="2147483684" r:id="rId19"/>
    <p:sldLayoutId id="2147483900" r:id="rId20"/>
    <p:sldLayoutId id="2147483901" r:id="rId21"/>
    <p:sldLayoutId id="2147483903" r:id="rId22"/>
    <p:sldLayoutId id="2147483904" r:id="rId23"/>
    <p:sldLayoutId id="2147483905" r:id="rId24"/>
    <p:sldLayoutId id="2147483906" r:id="rId25"/>
    <p:sldLayoutId id="2147483910" r:id="rId26"/>
    <p:sldLayoutId id="2147483911" r:id="rId27"/>
  </p:sldLayoutIdLst>
  <p:hf hdr="0" ftr="0" dt="0"/>
  <p:txStyles>
    <p:titleStyle>
      <a:lvl1pPr algn="l" rtl="0" eaLnBrk="1" latinLnBrk="0" hangingPunct="1">
        <a:spcBef>
          <a:spcPct val="0"/>
        </a:spcBef>
        <a:buNone/>
        <a:defRPr kumimoji="0" sz="36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E8FB5C-312D-4B7E-A5E9-01E069D482C9}" type="datetimeFigureOut">
              <a:rPr lang="en-US" smtClean="0"/>
              <a:pPr/>
              <a:t>11/1/2021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C32B3A-AF38-4DA8-9774-B7175A8062F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7.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6.xml"/><Relationship Id="rId5" Type="http://schemas.openxmlformats.org/officeDocument/2006/relationships/image" Target="../media/image20.pn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6.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6.xml"/><Relationship Id="rId5" Type="http://schemas.openxmlformats.org/officeDocument/2006/relationships/image" Target="../media/image27.jpe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hyperlink" Target="https://youtu.be/xZECgAp0bDs" TargetMode="External"/><Relationship Id="rId2" Type="http://schemas.openxmlformats.org/officeDocument/2006/relationships/notesSlide" Target="../notesSlides/notesSlide11.xml"/><Relationship Id="rId1" Type="http://schemas.openxmlformats.org/officeDocument/2006/relationships/slideLayout" Target="../slideLayouts/slideLayout26.xml"/><Relationship Id="rId5" Type="http://schemas.openxmlformats.org/officeDocument/2006/relationships/image" Target="../media/image29.jpe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6.xml"/><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26.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00828" y="2253860"/>
            <a:ext cx="5238025" cy="923498"/>
          </a:xfrm>
        </p:spPr>
        <p:txBody>
          <a:bodyPr>
            <a:noAutofit/>
          </a:bodyPr>
          <a:lstStyle/>
          <a:p>
            <a:pPr algn="ctr"/>
            <a:r>
              <a:rPr lang="en-US" dirty="0">
                <a:solidFill>
                  <a:schemeClr val="tx2"/>
                </a:solidFill>
                <a:cs typeface="Calibri"/>
              </a:rPr>
              <a:t>HTM Department</a:t>
            </a:r>
            <a:br>
              <a:rPr lang="en-US" dirty="0">
                <a:solidFill>
                  <a:schemeClr val="tx2"/>
                </a:solidFill>
                <a:cs typeface="Calibri"/>
              </a:rPr>
            </a:br>
            <a:r>
              <a:rPr lang="en-US" dirty="0">
                <a:solidFill>
                  <a:schemeClr val="tx2"/>
                </a:solidFill>
                <a:cs typeface="Calibri"/>
              </a:rPr>
              <a:t>Business Continuity</a:t>
            </a:r>
          </a:p>
        </p:txBody>
      </p:sp>
      <p:sp>
        <p:nvSpPr>
          <p:cNvPr id="3" name="Subtitle 2"/>
          <p:cNvSpPr>
            <a:spLocks noGrp="1"/>
          </p:cNvSpPr>
          <p:nvPr>
            <p:ph type="subTitle" idx="1"/>
          </p:nvPr>
        </p:nvSpPr>
        <p:spPr>
          <a:xfrm>
            <a:off x="3730913" y="3414889"/>
            <a:ext cx="4696214" cy="342182"/>
          </a:xfrm>
        </p:spPr>
        <p:txBody>
          <a:bodyPr vert="horz" lIns="68580" tIns="34290" rIns="68580" bIns="34290" rtlCol="0" anchor="t">
            <a:normAutofit/>
          </a:bodyPr>
          <a:lstStyle/>
          <a:p>
            <a:pPr algn="ctr"/>
            <a:r>
              <a:rPr lang="en-US" sz="1200" dirty="0">
                <a:cs typeface="Calibri"/>
              </a:rPr>
              <a:t>Effective Operations in a Time of Crisis</a:t>
            </a:r>
          </a:p>
        </p:txBody>
      </p:sp>
      <p:sp>
        <p:nvSpPr>
          <p:cNvPr id="4" name="Text Placeholder 3"/>
          <p:cNvSpPr>
            <a:spLocks noGrp="1"/>
          </p:cNvSpPr>
          <p:nvPr>
            <p:ph type="body" sz="quarter" idx="10"/>
          </p:nvPr>
        </p:nvSpPr>
        <p:spPr>
          <a:xfrm>
            <a:off x="3708646" y="3997041"/>
            <a:ext cx="5030207" cy="544139"/>
          </a:xfrm>
        </p:spPr>
        <p:txBody>
          <a:bodyPr vert="horz" lIns="68580" tIns="34290" rIns="68580" bIns="34290" rtlCol="0" anchor="t">
            <a:normAutofit/>
          </a:bodyPr>
          <a:lstStyle/>
          <a:p>
            <a:r>
              <a:rPr lang="en-US" sz="1350" dirty="0"/>
              <a:t>Mike Busdicker, MBA, CHTM - CE System Director</a:t>
            </a:r>
          </a:p>
          <a:p>
            <a:endParaRPr lang="en-US" dirty="0"/>
          </a:p>
        </p:txBody>
      </p:sp>
    </p:spTree>
    <p:extLst>
      <p:ext uri="{BB962C8B-B14F-4D97-AF65-F5344CB8AC3E}">
        <p14:creationId xmlns:p14="http://schemas.microsoft.com/office/powerpoint/2010/main" val="939818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659" y="1106761"/>
            <a:ext cx="6114137" cy="654841"/>
          </a:xfrm>
        </p:spPr>
        <p:txBody>
          <a:bodyPr>
            <a:noAutofit/>
          </a:bodyPr>
          <a:lstStyle/>
          <a:p>
            <a:r>
              <a:rPr lang="en-US" b="0" dirty="0">
                <a:solidFill>
                  <a:srgbClr val="5B9BD5">
                    <a:lumMod val="50000"/>
                  </a:srgbClr>
                </a:solidFill>
                <a:latin typeface="Calibri" panose="020F0502020204030204"/>
              </a:rPr>
              <a:t>MIKE BUSDICKER</a:t>
            </a:r>
            <a:endParaRPr lang="en-US" dirty="0">
              <a:solidFill>
                <a:schemeClr val="accent1">
                  <a:lumMod val="50000"/>
                </a:schemeClr>
              </a:solidFill>
              <a:latin typeface="+mn-lt"/>
            </a:endParaRPr>
          </a:p>
        </p:txBody>
      </p:sp>
      <p:sp>
        <p:nvSpPr>
          <p:cNvPr id="3" name="Text Placeholder 2"/>
          <p:cNvSpPr>
            <a:spLocks noGrp="1"/>
          </p:cNvSpPr>
          <p:nvPr>
            <p:ph type="body" sz="quarter" idx="14"/>
          </p:nvPr>
        </p:nvSpPr>
        <p:spPr>
          <a:xfrm>
            <a:off x="389659" y="1859574"/>
            <a:ext cx="6216415" cy="3515615"/>
          </a:xfrm>
        </p:spPr>
        <p:txBody>
          <a:bodyPr>
            <a:normAutofit fontScale="32500" lnSpcReduction="20000"/>
          </a:bodyPr>
          <a:lstStyle/>
          <a:p>
            <a:pPr marL="0" indent="0">
              <a:lnSpc>
                <a:spcPct val="170000"/>
              </a:lnSpc>
              <a:buNone/>
            </a:pPr>
            <a:r>
              <a:rPr lang="en-US" sz="3375" dirty="0"/>
              <a:t>Mike Busdicker is the System Director of Clinical Engineering Shared Services at Intermountain Healthcare. Mike started his healthcare career with the United States Air Force as a 1983 graduate of the DoD Biomedical Equipment Repair School. His total military service included seven years of active duty and 20 years with the Wisconsin Air National Guard. During his military time he served as a Biomedical Technician, First Sergeant, and Human Resource Advisor, completed an operational deployment to Iraq, and achieved the highest enlisted rank of Chief Master Sergeant. </a:t>
            </a:r>
          </a:p>
          <a:p>
            <a:pPr marL="0" indent="0">
              <a:lnSpc>
                <a:spcPct val="170000"/>
              </a:lnSpc>
              <a:buNone/>
            </a:pPr>
            <a:r>
              <a:rPr lang="en-US" sz="3375" dirty="0"/>
              <a:t>Mike received his Bachelor's and Master’s Degree in Business from Baker College in Flint, Michigan. Prior to his employment with Intermountain he has held leadership positions with ServiceMaster Management Services, Aramark Clinical Technology Services, TriMedx Healthcare Services, and Alexian Brothers Healthcare System. Mike is an active member of AAMI, ACHE, UHE, HIMSS, NH-ISAC, MDSISC, and is a member of the AAMI Technology Management Council.</a:t>
            </a:r>
          </a:p>
          <a:p>
            <a:pPr marL="0" indent="0">
              <a:buNone/>
            </a:pPr>
            <a:endParaRPr lang="en-US" dirty="0">
              <a:solidFill>
                <a:schemeClr val="accent1">
                  <a:lumMod val="50000"/>
                </a:schemeClr>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6074" y="1106761"/>
            <a:ext cx="1737910" cy="1737910"/>
          </a:xfrm>
          <a:prstGeom prst="rect">
            <a:avLst/>
          </a:prstGeom>
        </p:spPr>
      </p:pic>
    </p:spTree>
    <p:extLst>
      <p:ext uri="{BB962C8B-B14F-4D97-AF65-F5344CB8AC3E}">
        <p14:creationId xmlns:p14="http://schemas.microsoft.com/office/powerpoint/2010/main" val="374549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660" y="1367740"/>
            <a:ext cx="8307533" cy="587015"/>
          </a:xfrm>
        </p:spPr>
        <p:txBody>
          <a:bodyPr>
            <a:normAutofit/>
          </a:bodyPr>
          <a:lstStyle/>
          <a:p>
            <a:r>
              <a:rPr lang="en-US" sz="2400" dirty="0">
                <a:solidFill>
                  <a:schemeClr val="accent1">
                    <a:lumMod val="50000"/>
                  </a:schemeClr>
                </a:solidFill>
                <a:latin typeface="+mn-lt"/>
              </a:rPr>
              <a:t>DISCLAIMER</a:t>
            </a:r>
          </a:p>
        </p:txBody>
      </p:sp>
      <p:sp>
        <p:nvSpPr>
          <p:cNvPr id="3" name="Text Placeholder 2"/>
          <p:cNvSpPr>
            <a:spLocks noGrp="1"/>
          </p:cNvSpPr>
          <p:nvPr>
            <p:ph type="body" sz="quarter" idx="14"/>
          </p:nvPr>
        </p:nvSpPr>
        <p:spPr>
          <a:xfrm>
            <a:off x="387660" y="2620269"/>
            <a:ext cx="8307533" cy="1379221"/>
          </a:xfrm>
        </p:spPr>
        <p:txBody>
          <a:bodyPr vert="horz" lIns="68580" tIns="34290" rIns="68580" bIns="34290" rtlCol="0" anchor="t">
            <a:normAutofit fontScale="85000" lnSpcReduction="10000"/>
          </a:bodyPr>
          <a:lstStyle/>
          <a:p>
            <a:pPr marL="0" indent="0">
              <a:buNone/>
            </a:pPr>
            <a:r>
              <a:rPr lang="en-US" dirty="0"/>
              <a:t>“The slides in this presentation were prepared as talking points by the presenter. It is compiled from data, experiences, and processes at Intermountain Healthcare and are for information sharing purposes only.”</a:t>
            </a:r>
          </a:p>
        </p:txBody>
      </p:sp>
    </p:spTree>
    <p:extLst>
      <p:ext uri="{BB962C8B-B14F-4D97-AF65-F5344CB8AC3E}">
        <p14:creationId xmlns:p14="http://schemas.microsoft.com/office/powerpoint/2010/main" val="3670962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4"/>
          </p:nvPr>
        </p:nvSpPr>
        <p:spPr>
          <a:xfrm>
            <a:off x="544205" y="1724620"/>
            <a:ext cx="7910775" cy="2785236"/>
          </a:xfrm>
        </p:spPr>
        <p:txBody>
          <a:bodyPr>
            <a:normAutofit/>
          </a:bodyPr>
          <a:lstStyle/>
          <a:p>
            <a:r>
              <a:rPr lang="en-US" sz="2000" dirty="0">
                <a:solidFill>
                  <a:srgbClr val="000099"/>
                </a:solidFill>
                <a:latin typeface="Baskerville Old Face" pitchFamily="18" charset="0"/>
              </a:rPr>
              <a:t>Objectives</a:t>
            </a:r>
          </a:p>
          <a:p>
            <a:r>
              <a:rPr lang="en-US" sz="2000" dirty="0">
                <a:solidFill>
                  <a:srgbClr val="000099"/>
                </a:solidFill>
                <a:latin typeface="Baskerville Old Face" pitchFamily="18" charset="0"/>
              </a:rPr>
              <a:t>Introduction to Intermountain Healthcare</a:t>
            </a:r>
          </a:p>
          <a:p>
            <a:r>
              <a:rPr lang="en-US" sz="2000" dirty="0">
                <a:solidFill>
                  <a:srgbClr val="000099"/>
                </a:solidFill>
                <a:latin typeface="Baskerville Old Face" pitchFamily="18" charset="0"/>
              </a:rPr>
              <a:t>Quick Look at Early Emergency Preparedness</a:t>
            </a:r>
          </a:p>
          <a:p>
            <a:r>
              <a:rPr lang="en-US" sz="2000" dirty="0">
                <a:solidFill>
                  <a:srgbClr val="000099"/>
                </a:solidFill>
                <a:latin typeface="Baskerville Old Face" pitchFamily="18" charset="0"/>
              </a:rPr>
              <a:t>Emergency Preparedness Over the Years</a:t>
            </a:r>
          </a:p>
          <a:p>
            <a:r>
              <a:rPr lang="en-US" sz="2000" dirty="0">
                <a:solidFill>
                  <a:srgbClr val="000099"/>
                </a:solidFill>
                <a:latin typeface="Baskerville Old Face" pitchFamily="18" charset="0"/>
              </a:rPr>
              <a:t>2020 Introduces a New Challenge for HTM</a:t>
            </a:r>
          </a:p>
          <a:p>
            <a:r>
              <a:rPr lang="en-US" sz="2000" dirty="0">
                <a:solidFill>
                  <a:srgbClr val="000099"/>
                </a:solidFill>
                <a:latin typeface="Baskerville Old Face" pitchFamily="18" charset="0"/>
              </a:rPr>
              <a:t>Current State of HTM Emergency Preparedness</a:t>
            </a:r>
          </a:p>
          <a:p>
            <a:r>
              <a:rPr lang="en-US" sz="2000" dirty="0">
                <a:solidFill>
                  <a:srgbClr val="000099"/>
                </a:solidFill>
                <a:latin typeface="Baskerville Old Face" pitchFamily="18" charset="0"/>
              </a:rPr>
              <a:t>Emergency Preparedness Into the Future</a:t>
            </a:r>
          </a:p>
          <a:p>
            <a:endParaRPr lang="en-US" sz="2000" dirty="0">
              <a:solidFill>
                <a:srgbClr val="000099"/>
              </a:solidFill>
              <a:latin typeface="Baskerville Old Face" pitchFamily="18" charset="0"/>
            </a:endParaRPr>
          </a:p>
          <a:p>
            <a:endParaRPr lang="en-US" sz="2000" dirty="0">
              <a:solidFill>
                <a:srgbClr val="000099"/>
              </a:solidFill>
              <a:latin typeface="Baskerville Old Face" pitchFamily="18" charset="0"/>
            </a:endParaRPr>
          </a:p>
        </p:txBody>
      </p:sp>
      <p:sp>
        <p:nvSpPr>
          <p:cNvPr id="2" name="Title 1"/>
          <p:cNvSpPr>
            <a:spLocks noGrp="1"/>
          </p:cNvSpPr>
          <p:nvPr>
            <p:ph type="title"/>
          </p:nvPr>
        </p:nvSpPr>
        <p:spPr>
          <a:xfrm>
            <a:off x="544205" y="955221"/>
            <a:ext cx="4916437" cy="405882"/>
          </a:xfrm>
        </p:spPr>
        <p:txBody>
          <a:bodyPr>
            <a:noAutofit/>
          </a:bodyPr>
          <a:lstStyle/>
          <a:p>
            <a:pPr marL="109728">
              <a:spcBef>
                <a:spcPts val="400"/>
              </a:spcBef>
              <a:buClr>
                <a:schemeClr val="accent1"/>
              </a:buClr>
              <a:buSzPct val="68000"/>
            </a:pPr>
            <a:r>
              <a:rPr lang="en-US" sz="3200" dirty="0">
                <a:solidFill>
                  <a:srgbClr val="000099"/>
                </a:solidFill>
                <a:latin typeface="Baskerville Old Face" pitchFamily="18" charset="0"/>
                <a:ea typeface="+mn-ea"/>
                <a:cs typeface="+mn-cs"/>
              </a:rPr>
              <a:t>Agenda</a:t>
            </a:r>
          </a:p>
        </p:txBody>
      </p:sp>
    </p:spTree>
    <p:extLst>
      <p:ext uri="{BB962C8B-B14F-4D97-AF65-F5344CB8AC3E}">
        <p14:creationId xmlns:p14="http://schemas.microsoft.com/office/powerpoint/2010/main" val="4254084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body" sz="quarter" idx="14"/>
          </p:nvPr>
        </p:nvSpPr>
        <p:spPr>
          <a:xfrm>
            <a:off x="389659" y="1815304"/>
            <a:ext cx="8307533" cy="2977598"/>
          </a:xfrm>
        </p:spPr>
        <p:txBody>
          <a:bodyPr>
            <a:normAutofit/>
          </a:bodyPr>
          <a:lstStyle/>
          <a:p>
            <a:pPr marL="0" indent="0">
              <a:buNone/>
            </a:pPr>
            <a:r>
              <a:rPr lang="en-US" sz="2000" dirty="0">
                <a:solidFill>
                  <a:srgbClr val="000099"/>
                </a:solidFill>
                <a:latin typeface="Baskerville Old Face" pitchFamily="18" charset="0"/>
              </a:rPr>
              <a:t>Objectives:</a:t>
            </a:r>
          </a:p>
          <a:p>
            <a:pPr marL="0" indent="0">
              <a:buNone/>
            </a:pPr>
            <a:br>
              <a:rPr lang="en-US" sz="1800" dirty="0">
                <a:solidFill>
                  <a:srgbClr val="000099"/>
                </a:solidFill>
                <a:latin typeface="Baskerville Old Face" pitchFamily="18" charset="0"/>
              </a:rPr>
            </a:br>
            <a:r>
              <a:rPr lang="en-US" sz="1500" dirty="0">
                <a:solidFill>
                  <a:srgbClr val="000099"/>
                </a:solidFill>
                <a:latin typeface="Baskerville Old Face" pitchFamily="18" charset="0"/>
              </a:rPr>
              <a:t>1. Understand the early stages of emergency and disaster preparedness in Healthcare</a:t>
            </a:r>
            <a:br>
              <a:rPr lang="en-US" sz="1500" dirty="0">
                <a:solidFill>
                  <a:srgbClr val="000099"/>
                </a:solidFill>
                <a:latin typeface="Baskerville Old Face" pitchFamily="18" charset="0"/>
              </a:rPr>
            </a:br>
            <a:br>
              <a:rPr lang="en-US" sz="1500" dirty="0">
                <a:solidFill>
                  <a:srgbClr val="000099"/>
                </a:solidFill>
                <a:latin typeface="Baskerville Old Face" pitchFamily="18" charset="0"/>
              </a:rPr>
            </a:br>
            <a:r>
              <a:rPr lang="en-US" sz="1500" dirty="0">
                <a:solidFill>
                  <a:srgbClr val="000099"/>
                </a:solidFill>
                <a:latin typeface="Baskerville Old Face" pitchFamily="18" charset="0"/>
              </a:rPr>
              <a:t>2. Look at disasters and incidents that have shaped and molded HTM Emergency Preparedness</a:t>
            </a:r>
            <a:br>
              <a:rPr lang="en-US" sz="1500" dirty="0">
                <a:solidFill>
                  <a:srgbClr val="000099"/>
                </a:solidFill>
                <a:latin typeface="Baskerville Old Face" pitchFamily="18" charset="0"/>
              </a:rPr>
            </a:br>
            <a:br>
              <a:rPr lang="en-US" sz="1500" dirty="0">
                <a:solidFill>
                  <a:srgbClr val="000099"/>
                </a:solidFill>
                <a:latin typeface="Baskerville Old Face" pitchFamily="18" charset="0"/>
              </a:rPr>
            </a:br>
            <a:r>
              <a:rPr lang="en-US" sz="1500" dirty="0">
                <a:solidFill>
                  <a:srgbClr val="000099"/>
                </a:solidFill>
                <a:latin typeface="Baskerville Old Face" pitchFamily="18" charset="0"/>
              </a:rPr>
              <a:t>3. Review updates and data implemented by Intermountain Healthcare in 2020</a:t>
            </a:r>
          </a:p>
          <a:p>
            <a:pPr marL="0" indent="0">
              <a:buNone/>
            </a:pPr>
            <a:endParaRPr lang="en-US" sz="1500" dirty="0">
              <a:solidFill>
                <a:srgbClr val="000099"/>
              </a:solidFill>
              <a:latin typeface="Baskerville Old Face" pitchFamily="18" charset="0"/>
            </a:endParaRPr>
          </a:p>
          <a:p>
            <a:pPr marL="0" indent="0">
              <a:buNone/>
            </a:pPr>
            <a:r>
              <a:rPr lang="en-US" sz="1500" dirty="0">
                <a:solidFill>
                  <a:srgbClr val="000099"/>
                </a:solidFill>
                <a:latin typeface="Baskerville Old Face" pitchFamily="18" charset="0"/>
              </a:rPr>
              <a:t>4. How HTM should prepare and be involved with Emergency Preparedness into the future</a:t>
            </a:r>
          </a:p>
        </p:txBody>
      </p:sp>
    </p:spTree>
    <p:extLst>
      <p:ext uri="{BB962C8B-B14F-4D97-AF65-F5344CB8AC3E}">
        <p14:creationId xmlns:p14="http://schemas.microsoft.com/office/powerpoint/2010/main" val="964639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body" sz="quarter" idx="14"/>
          </p:nvPr>
        </p:nvSpPr>
        <p:spPr>
          <a:xfrm>
            <a:off x="410653" y="2662724"/>
            <a:ext cx="8307533" cy="811763"/>
          </a:xfrm>
        </p:spPr>
        <p:txBody>
          <a:bodyPr>
            <a:normAutofit fontScale="97500"/>
          </a:bodyPr>
          <a:lstStyle/>
          <a:p>
            <a:pPr marL="0" indent="0" algn="ctr">
              <a:buNone/>
            </a:pPr>
            <a:r>
              <a:rPr lang="en-US" b="1" dirty="0">
                <a:solidFill>
                  <a:srgbClr val="002060"/>
                </a:solidFill>
                <a:latin typeface="Baskerville Old Face" pitchFamily="18" charset="0"/>
              </a:rPr>
              <a:t>About Intermountain Healthcare</a:t>
            </a:r>
            <a:endParaRPr lang="en-US" b="1" dirty="0">
              <a:solidFill>
                <a:schemeClr val="tx1"/>
              </a:solidFill>
            </a:endParaRPr>
          </a:p>
        </p:txBody>
      </p:sp>
    </p:spTree>
    <p:extLst>
      <p:ext uri="{BB962C8B-B14F-4D97-AF65-F5344CB8AC3E}">
        <p14:creationId xmlns:p14="http://schemas.microsoft.com/office/powerpoint/2010/main" val="4203507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Line Callout 1 293">
            <a:extLst>
              <a:ext uri="{FF2B5EF4-FFF2-40B4-BE49-F238E27FC236}">
                <a16:creationId xmlns:a16="http://schemas.microsoft.com/office/drawing/2014/main" id="{8BC04506-A669-45CE-9E62-776E43BEE0F0}"/>
              </a:ext>
            </a:extLst>
          </p:cNvPr>
          <p:cNvSpPr/>
          <p:nvPr/>
        </p:nvSpPr>
        <p:spPr bwMode="gray">
          <a:xfrm>
            <a:off x="6565877" y="2691428"/>
            <a:ext cx="1333755" cy="405730"/>
          </a:xfrm>
          <a:prstGeom prst="borderCallout1">
            <a:avLst>
              <a:gd name="adj1" fmla="val 29695"/>
              <a:gd name="adj2" fmla="val -236"/>
              <a:gd name="adj3" fmla="val 29225"/>
              <a:gd name="adj4" fmla="val -26161"/>
            </a:avLst>
          </a:prstGeom>
          <a:noFill/>
          <a:ln w="12700" cap="flat" cmpd="sng" algn="ctr">
            <a:solidFill>
              <a:schemeClr val="accent3"/>
            </a:solidFill>
            <a:prstDash val="solid"/>
            <a:miter lim="800000"/>
            <a:headEnd type="none" w="med" len="med"/>
            <a:tailEnd type="oval" w="sm" len="sm"/>
          </a:ln>
          <a:effectLst/>
        </p:spPr>
        <p:txBody>
          <a:bodyPr vert="horz" wrap="square" lIns="28932" tIns="14467" rIns="28932" bIns="14467" numCol="1" rtlCol="0" anchor="t" anchorCtr="0" compatLnSpc="1">
            <a:prstTxWarp prst="textNoShape">
              <a:avLst/>
            </a:prstTxWarp>
            <a:spAutoFit/>
          </a:bodyPr>
          <a:lstStyle/>
          <a:p>
            <a:pPr defTabSz="57863" fontAlgn="base">
              <a:spcBef>
                <a:spcPts val="95"/>
              </a:spcBef>
              <a:spcAft>
                <a:spcPct val="0"/>
              </a:spcAft>
            </a:pPr>
            <a:r>
              <a:rPr lang="en-US" sz="760" u="sng" dirty="0">
                <a:solidFill>
                  <a:srgbClr val="24446C"/>
                </a:solidFill>
                <a:cs typeface="Arial" panose="020B0604020202020204" pitchFamily="34" charset="0"/>
              </a:rPr>
              <a:t>HTM Department</a:t>
            </a:r>
          </a:p>
          <a:p>
            <a:pPr defTabSz="57863" fontAlgn="base">
              <a:spcBef>
                <a:spcPts val="95"/>
              </a:spcBef>
              <a:spcAft>
                <a:spcPct val="0"/>
              </a:spcAft>
            </a:pPr>
            <a:r>
              <a:rPr lang="en-US" sz="760" dirty="0">
                <a:solidFill>
                  <a:srgbClr val="24446C"/>
                </a:solidFill>
                <a:cs typeface="Arial" panose="020B0604020202020204" pitchFamily="34" charset="0"/>
              </a:rPr>
              <a:t>109 Caregivers</a:t>
            </a:r>
          </a:p>
          <a:p>
            <a:pPr defTabSz="57863" fontAlgn="base">
              <a:spcBef>
                <a:spcPts val="95"/>
              </a:spcBef>
              <a:spcAft>
                <a:spcPct val="0"/>
              </a:spcAft>
            </a:pPr>
            <a:r>
              <a:rPr lang="en-US" sz="760" dirty="0">
                <a:solidFill>
                  <a:srgbClr val="24446C"/>
                </a:solidFill>
                <a:cs typeface="Arial" panose="020B0604020202020204" pitchFamily="34" charset="0"/>
              </a:rPr>
              <a:t>130,000 Medical Devices</a:t>
            </a:r>
          </a:p>
        </p:txBody>
      </p:sp>
      <p:sp>
        <p:nvSpPr>
          <p:cNvPr id="184" name="Line Callout 1 293">
            <a:extLst>
              <a:ext uri="{FF2B5EF4-FFF2-40B4-BE49-F238E27FC236}">
                <a16:creationId xmlns:a16="http://schemas.microsoft.com/office/drawing/2014/main" id="{49511617-E326-4774-8519-CD337D89BB40}"/>
              </a:ext>
            </a:extLst>
          </p:cNvPr>
          <p:cNvSpPr/>
          <p:nvPr/>
        </p:nvSpPr>
        <p:spPr bwMode="gray">
          <a:xfrm>
            <a:off x="6564891" y="1979067"/>
            <a:ext cx="1095557" cy="392906"/>
          </a:xfrm>
          <a:prstGeom prst="borderCallout1">
            <a:avLst>
              <a:gd name="adj1" fmla="val 29695"/>
              <a:gd name="adj2" fmla="val -236"/>
              <a:gd name="adj3" fmla="val 285084"/>
              <a:gd name="adj4" fmla="val -39934"/>
            </a:avLst>
          </a:prstGeom>
          <a:noFill/>
          <a:ln w="12700" cap="flat" cmpd="sng" algn="ctr">
            <a:solidFill>
              <a:schemeClr val="accent3"/>
            </a:solidFill>
            <a:prstDash val="solid"/>
            <a:miter lim="800000"/>
            <a:headEnd type="none" w="med" len="med"/>
            <a:tailEnd type="oval" w="sm" len="sm"/>
          </a:ln>
          <a:effectLst/>
        </p:spPr>
        <p:txBody>
          <a:bodyPr vert="horz" wrap="square" lIns="28932" tIns="14467" rIns="28932" bIns="14467" numCol="1" rtlCol="0" anchor="t" anchorCtr="0" compatLnSpc="1">
            <a:prstTxWarp prst="textNoShape">
              <a:avLst/>
            </a:prstTxWarp>
            <a:spAutoFit/>
          </a:bodyPr>
          <a:lstStyle/>
          <a:p>
            <a:pPr defTabSz="57863" fontAlgn="base">
              <a:spcBef>
                <a:spcPts val="95"/>
              </a:spcBef>
              <a:spcAft>
                <a:spcPct val="0"/>
              </a:spcAft>
            </a:pPr>
            <a:r>
              <a:rPr lang="en-US" sz="760" dirty="0">
                <a:solidFill>
                  <a:srgbClr val="24446C"/>
                </a:solidFill>
                <a:cs typeface="Arial" panose="020B0604020202020204" pitchFamily="34" charset="0"/>
              </a:rPr>
              <a:t>40,000 Caregivers</a:t>
            </a:r>
          </a:p>
          <a:p>
            <a:pPr defTabSz="57863" fontAlgn="base">
              <a:spcBef>
                <a:spcPts val="95"/>
              </a:spcBef>
              <a:spcAft>
                <a:spcPct val="0"/>
              </a:spcAft>
            </a:pPr>
            <a:r>
              <a:rPr lang="en-US" sz="760" dirty="0">
                <a:solidFill>
                  <a:srgbClr val="24446C"/>
                </a:solidFill>
                <a:cs typeface="Arial" panose="020B0604020202020204" pitchFamily="34" charset="0"/>
              </a:rPr>
              <a:t>Coverage in Eight States</a:t>
            </a:r>
          </a:p>
        </p:txBody>
      </p:sp>
      <p:sp>
        <p:nvSpPr>
          <p:cNvPr id="107" name="Title 1">
            <a:extLst>
              <a:ext uri="{FF2B5EF4-FFF2-40B4-BE49-F238E27FC236}">
                <a16:creationId xmlns:a16="http://schemas.microsoft.com/office/drawing/2014/main" id="{9EAE59D0-F3CD-455A-BB3D-9EC4FC18AF2F}"/>
              </a:ext>
            </a:extLst>
          </p:cNvPr>
          <p:cNvSpPr txBox="1">
            <a:spLocks/>
          </p:cNvSpPr>
          <p:nvPr/>
        </p:nvSpPr>
        <p:spPr>
          <a:xfrm>
            <a:off x="2246087" y="649426"/>
            <a:ext cx="4108827" cy="362682"/>
          </a:xfrm>
          <a:prstGeom prst="rect">
            <a:avLst/>
          </a:prstGeom>
        </p:spPr>
        <p:txBody>
          <a:bodyPr>
            <a:normAutofit fontScale="9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100" b="1" dirty="0">
                <a:solidFill>
                  <a:srgbClr val="002060"/>
                </a:solidFill>
                <a:latin typeface="Baskerville Old Face" pitchFamily="18" charset="0"/>
              </a:rPr>
              <a:t>About Intermountain Healthcare</a:t>
            </a:r>
            <a:endParaRPr lang="en-US" sz="2100" b="1" dirty="0"/>
          </a:p>
        </p:txBody>
      </p:sp>
      <p:sp>
        <p:nvSpPr>
          <p:cNvPr id="108" name="TextBox 107">
            <a:extLst>
              <a:ext uri="{FF2B5EF4-FFF2-40B4-BE49-F238E27FC236}">
                <a16:creationId xmlns:a16="http://schemas.microsoft.com/office/drawing/2014/main" id="{73950D8B-15CA-4860-A87B-C7EFD030DA7B}"/>
              </a:ext>
            </a:extLst>
          </p:cNvPr>
          <p:cNvSpPr txBox="1"/>
          <p:nvPr/>
        </p:nvSpPr>
        <p:spPr bwMode="gray">
          <a:xfrm>
            <a:off x="1778829" y="1121346"/>
            <a:ext cx="5142486" cy="207749"/>
          </a:xfrm>
          <a:prstGeom prst="rect">
            <a:avLst/>
          </a:prstGeom>
          <a:noFill/>
        </p:spPr>
        <p:txBody>
          <a:bodyPr wrap="square" lIns="0" tIns="0" rIns="0" bIns="0" rtlCol="0">
            <a:spAutoFit/>
          </a:bodyPr>
          <a:lstStyle/>
          <a:p>
            <a:pPr algn="ctr" defTabSz="144656" fontAlgn="base">
              <a:spcBef>
                <a:spcPct val="0"/>
              </a:spcBef>
              <a:spcAft>
                <a:spcPct val="0"/>
              </a:spcAft>
            </a:pPr>
            <a:r>
              <a:rPr lang="en-US" sz="1350" b="1" dirty="0">
                <a:solidFill>
                  <a:srgbClr val="4A7235"/>
                </a:solidFill>
                <a:cs typeface="Lucida Sans Unicode" pitchFamily="34" charset="0"/>
              </a:rPr>
              <a:t>An Integrated Delivery Network with a Tradition of Innovation</a:t>
            </a:r>
          </a:p>
        </p:txBody>
      </p:sp>
      <p:sp>
        <p:nvSpPr>
          <p:cNvPr id="109" name="TextBox 108">
            <a:extLst>
              <a:ext uri="{FF2B5EF4-FFF2-40B4-BE49-F238E27FC236}">
                <a16:creationId xmlns:a16="http://schemas.microsoft.com/office/drawing/2014/main" id="{0C93E24D-5844-4107-AE8E-5BD7E203DF87}"/>
              </a:ext>
            </a:extLst>
          </p:cNvPr>
          <p:cNvSpPr txBox="1"/>
          <p:nvPr/>
        </p:nvSpPr>
        <p:spPr bwMode="gray">
          <a:xfrm>
            <a:off x="2333312" y="1478458"/>
            <a:ext cx="3638663" cy="155877"/>
          </a:xfrm>
          <a:prstGeom prst="rect">
            <a:avLst/>
          </a:prstGeom>
          <a:noFill/>
        </p:spPr>
        <p:txBody>
          <a:bodyPr wrap="square" lIns="0" tIns="0" rIns="0" bIns="0" rtlCol="0">
            <a:spAutoFit/>
          </a:bodyPr>
          <a:lstStyle/>
          <a:p>
            <a:pPr algn="ctr" defTabSz="144656" fontAlgn="base">
              <a:spcBef>
                <a:spcPct val="0"/>
              </a:spcBef>
              <a:spcAft>
                <a:spcPct val="0"/>
              </a:spcAft>
            </a:pPr>
            <a:r>
              <a:rPr lang="en-US" sz="1013" b="1" i="1" dirty="0">
                <a:solidFill>
                  <a:srgbClr val="31599E"/>
                </a:solidFill>
                <a:latin typeface="Arial Black" pitchFamily="34" charset="0"/>
                <a:cs typeface="Lucida Sans Unicode" pitchFamily="34" charset="0"/>
              </a:rPr>
              <a:t>Helping people live the healthiest lives possible </a:t>
            </a:r>
            <a:r>
              <a:rPr lang="en-US" sz="1013" baseline="38000" dirty="0">
                <a:solidFill>
                  <a:srgbClr val="31599E"/>
                </a:solidFill>
                <a:latin typeface="Arial Black" pitchFamily="34" charset="0"/>
                <a:cs typeface="Lucida Sans Unicode" pitchFamily="34" charset="0"/>
              </a:rPr>
              <a:t>TM</a:t>
            </a:r>
          </a:p>
        </p:txBody>
      </p:sp>
      <p:sp>
        <p:nvSpPr>
          <p:cNvPr id="110" name="Line Callout 1 294">
            <a:extLst>
              <a:ext uri="{FF2B5EF4-FFF2-40B4-BE49-F238E27FC236}">
                <a16:creationId xmlns:a16="http://schemas.microsoft.com/office/drawing/2014/main" id="{2A81948F-CC51-45F2-AFDB-7991455ABE81}"/>
              </a:ext>
            </a:extLst>
          </p:cNvPr>
          <p:cNvSpPr/>
          <p:nvPr/>
        </p:nvSpPr>
        <p:spPr bwMode="gray">
          <a:xfrm>
            <a:off x="780317" y="2446457"/>
            <a:ext cx="1473019" cy="146172"/>
          </a:xfrm>
          <a:prstGeom prst="borderCallout1">
            <a:avLst>
              <a:gd name="adj1" fmla="val 66520"/>
              <a:gd name="adj2" fmla="val 100715"/>
              <a:gd name="adj3" fmla="val 60442"/>
              <a:gd name="adj4" fmla="val 146805"/>
            </a:avLst>
          </a:prstGeom>
          <a:noFill/>
          <a:ln w="12700" cap="flat" cmpd="sng" algn="ctr">
            <a:noFill/>
            <a:prstDash val="solid"/>
            <a:miter lim="800000"/>
            <a:headEnd type="none" w="med" len="med"/>
            <a:tailEnd type="oval" w="sm" len="sm"/>
          </a:ln>
          <a:effectLst/>
        </p:spPr>
        <p:txBody>
          <a:bodyPr vert="horz" wrap="square" lIns="28932" tIns="14467" rIns="28932" bIns="14467" numCol="1" rtlCol="0" anchor="t" anchorCtr="0" compatLnSpc="1">
            <a:prstTxWarp prst="textNoShape">
              <a:avLst/>
            </a:prstTxWarp>
            <a:spAutoFit/>
          </a:bodyPr>
          <a:lstStyle/>
          <a:p>
            <a:pPr defTabSz="144656" fontAlgn="base">
              <a:spcBef>
                <a:spcPts val="95"/>
              </a:spcBef>
              <a:spcAft>
                <a:spcPct val="0"/>
              </a:spcAft>
            </a:pPr>
            <a:r>
              <a:rPr lang="en-US" sz="760" dirty="0">
                <a:solidFill>
                  <a:srgbClr val="24446C"/>
                </a:solidFill>
                <a:cs typeface="Arial" panose="020B0604020202020204" pitchFamily="34" charset="0"/>
              </a:rPr>
              <a:t>Based in Salt Lake City, Utah</a:t>
            </a:r>
          </a:p>
        </p:txBody>
      </p:sp>
      <p:grpSp>
        <p:nvGrpSpPr>
          <p:cNvPr id="111" name="Group 110">
            <a:extLst>
              <a:ext uri="{FF2B5EF4-FFF2-40B4-BE49-F238E27FC236}">
                <a16:creationId xmlns:a16="http://schemas.microsoft.com/office/drawing/2014/main" id="{A7FCB890-0AB6-41C5-83AF-10AED55217A0}"/>
              </a:ext>
            </a:extLst>
          </p:cNvPr>
          <p:cNvGrpSpPr/>
          <p:nvPr/>
        </p:nvGrpSpPr>
        <p:grpSpPr>
          <a:xfrm>
            <a:off x="2351054" y="1847176"/>
            <a:ext cx="2996269" cy="1696069"/>
            <a:chOff x="1976589" y="2435931"/>
            <a:chExt cx="3096153" cy="1949586"/>
          </a:xfrm>
          <a:solidFill>
            <a:schemeClr val="tx1">
              <a:lumMod val="75000"/>
              <a:lumOff val="25000"/>
            </a:schemeClr>
          </a:solidFill>
        </p:grpSpPr>
        <p:grpSp>
          <p:nvGrpSpPr>
            <p:cNvPr id="112" name="Group 197">
              <a:extLst>
                <a:ext uri="{FF2B5EF4-FFF2-40B4-BE49-F238E27FC236}">
                  <a16:creationId xmlns:a16="http://schemas.microsoft.com/office/drawing/2014/main" id="{3F4525E2-1A9E-4BA1-9F38-DA5C9E49BC72}"/>
                </a:ext>
              </a:extLst>
            </p:cNvPr>
            <p:cNvGrpSpPr/>
            <p:nvPr/>
          </p:nvGrpSpPr>
          <p:grpSpPr bwMode="gray">
            <a:xfrm>
              <a:off x="1976589" y="2435931"/>
              <a:ext cx="3096153" cy="1949586"/>
              <a:chOff x="570714" y="1144588"/>
              <a:chExt cx="5049810" cy="3179762"/>
            </a:xfrm>
            <a:grpFill/>
            <a:effectLst/>
          </p:grpSpPr>
          <p:sp>
            <p:nvSpPr>
              <p:cNvPr id="114" name="Freeform 20">
                <a:extLst>
                  <a:ext uri="{FF2B5EF4-FFF2-40B4-BE49-F238E27FC236}">
                    <a16:creationId xmlns:a16="http://schemas.microsoft.com/office/drawing/2014/main" id="{1448E25E-896C-4F44-B693-15A1BADC174F}"/>
                  </a:ext>
                </a:extLst>
              </p:cNvPr>
              <p:cNvSpPr>
                <a:spLocks/>
              </p:cNvSpPr>
              <p:nvPr/>
            </p:nvSpPr>
            <p:spPr bwMode="gray">
              <a:xfrm>
                <a:off x="3917114" y="3120855"/>
                <a:ext cx="367383" cy="599311"/>
              </a:xfrm>
              <a:custGeom>
                <a:avLst/>
                <a:gdLst>
                  <a:gd name="T0" fmla="*/ 0 w 755"/>
                  <a:gd name="T1" fmla="*/ 43 h 1230"/>
                  <a:gd name="T2" fmla="*/ 19 w 755"/>
                  <a:gd name="T3" fmla="*/ 66 h 1230"/>
                  <a:gd name="T4" fmla="*/ 0 w 755"/>
                  <a:gd name="T5" fmla="*/ 826 h 1230"/>
                  <a:gd name="T6" fmla="*/ 46 w 755"/>
                  <a:gd name="T7" fmla="*/ 1193 h 1230"/>
                  <a:gd name="T8" fmla="*/ 101 w 755"/>
                  <a:gd name="T9" fmla="*/ 1206 h 1230"/>
                  <a:gd name="T10" fmla="*/ 122 w 755"/>
                  <a:gd name="T11" fmla="*/ 1090 h 1230"/>
                  <a:gd name="T12" fmla="*/ 142 w 755"/>
                  <a:gd name="T13" fmla="*/ 1121 h 1230"/>
                  <a:gd name="T14" fmla="*/ 146 w 755"/>
                  <a:gd name="T15" fmla="*/ 1177 h 1230"/>
                  <a:gd name="T16" fmla="*/ 174 w 755"/>
                  <a:gd name="T17" fmla="*/ 1205 h 1230"/>
                  <a:gd name="T18" fmla="*/ 132 w 755"/>
                  <a:gd name="T19" fmla="*/ 1230 h 1230"/>
                  <a:gd name="T20" fmla="*/ 238 w 755"/>
                  <a:gd name="T21" fmla="*/ 1202 h 1230"/>
                  <a:gd name="T22" fmla="*/ 260 w 755"/>
                  <a:gd name="T23" fmla="*/ 1167 h 1230"/>
                  <a:gd name="T24" fmla="*/ 243 w 755"/>
                  <a:gd name="T25" fmla="*/ 1148 h 1230"/>
                  <a:gd name="T26" fmla="*/ 252 w 755"/>
                  <a:gd name="T27" fmla="*/ 1119 h 1230"/>
                  <a:gd name="T28" fmla="*/ 200 w 755"/>
                  <a:gd name="T29" fmla="*/ 1069 h 1230"/>
                  <a:gd name="T30" fmla="*/ 204 w 755"/>
                  <a:gd name="T31" fmla="*/ 1030 h 1230"/>
                  <a:gd name="T32" fmla="*/ 755 w 755"/>
                  <a:gd name="T33" fmla="*/ 980 h 1230"/>
                  <a:gd name="T34" fmla="*/ 708 w 755"/>
                  <a:gd name="T35" fmla="*/ 785 h 1230"/>
                  <a:gd name="T36" fmla="*/ 716 w 755"/>
                  <a:gd name="T37" fmla="*/ 716 h 1230"/>
                  <a:gd name="T38" fmla="*/ 739 w 755"/>
                  <a:gd name="T39" fmla="*/ 670 h 1230"/>
                  <a:gd name="T40" fmla="*/ 720 w 755"/>
                  <a:gd name="T41" fmla="*/ 606 h 1230"/>
                  <a:gd name="T42" fmla="*/ 667 w 755"/>
                  <a:gd name="T43" fmla="*/ 518 h 1230"/>
                  <a:gd name="T44" fmla="*/ 525 w 755"/>
                  <a:gd name="T45" fmla="*/ 0 h 1230"/>
                  <a:gd name="T46" fmla="*/ 0 w 755"/>
                  <a:gd name="T47" fmla="*/ 43 h 123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55"/>
                  <a:gd name="T73" fmla="*/ 0 h 1230"/>
                  <a:gd name="T74" fmla="*/ 755 w 755"/>
                  <a:gd name="T75" fmla="*/ 1230 h 123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55" h="1230">
                    <a:moveTo>
                      <a:pt x="0" y="43"/>
                    </a:moveTo>
                    <a:lnTo>
                      <a:pt x="19" y="66"/>
                    </a:lnTo>
                    <a:lnTo>
                      <a:pt x="0" y="826"/>
                    </a:lnTo>
                    <a:lnTo>
                      <a:pt x="46" y="1193"/>
                    </a:lnTo>
                    <a:lnTo>
                      <a:pt x="101" y="1206"/>
                    </a:lnTo>
                    <a:lnTo>
                      <a:pt x="122" y="1090"/>
                    </a:lnTo>
                    <a:lnTo>
                      <a:pt x="142" y="1121"/>
                    </a:lnTo>
                    <a:lnTo>
                      <a:pt x="146" y="1177"/>
                    </a:lnTo>
                    <a:lnTo>
                      <a:pt x="174" y="1205"/>
                    </a:lnTo>
                    <a:lnTo>
                      <a:pt x="132" y="1230"/>
                    </a:lnTo>
                    <a:lnTo>
                      <a:pt x="238" y="1202"/>
                    </a:lnTo>
                    <a:lnTo>
                      <a:pt x="260" y="1167"/>
                    </a:lnTo>
                    <a:lnTo>
                      <a:pt x="243" y="1148"/>
                    </a:lnTo>
                    <a:lnTo>
                      <a:pt x="252" y="1119"/>
                    </a:lnTo>
                    <a:lnTo>
                      <a:pt x="200" y="1069"/>
                    </a:lnTo>
                    <a:lnTo>
                      <a:pt x="204" y="1030"/>
                    </a:lnTo>
                    <a:lnTo>
                      <a:pt x="755" y="980"/>
                    </a:lnTo>
                    <a:lnTo>
                      <a:pt x="708" y="785"/>
                    </a:lnTo>
                    <a:lnTo>
                      <a:pt x="716" y="716"/>
                    </a:lnTo>
                    <a:lnTo>
                      <a:pt x="739" y="670"/>
                    </a:lnTo>
                    <a:lnTo>
                      <a:pt x="720" y="606"/>
                    </a:lnTo>
                    <a:lnTo>
                      <a:pt x="667" y="518"/>
                    </a:lnTo>
                    <a:lnTo>
                      <a:pt x="525" y="0"/>
                    </a:lnTo>
                    <a:lnTo>
                      <a:pt x="0" y="43"/>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15" name="Freeform 28">
                <a:extLst>
                  <a:ext uri="{FF2B5EF4-FFF2-40B4-BE49-F238E27FC236}">
                    <a16:creationId xmlns:a16="http://schemas.microsoft.com/office/drawing/2014/main" id="{56F9A5C9-493E-4460-886B-265B9D8727AB}"/>
                  </a:ext>
                </a:extLst>
              </p:cNvPr>
              <p:cNvSpPr>
                <a:spLocks/>
              </p:cNvSpPr>
              <p:nvPr/>
            </p:nvSpPr>
            <p:spPr bwMode="gray">
              <a:xfrm>
                <a:off x="1817087" y="4205462"/>
                <a:ext cx="16567" cy="31184"/>
              </a:xfrm>
              <a:custGeom>
                <a:avLst/>
                <a:gdLst>
                  <a:gd name="T0" fmla="*/ 0 w 34"/>
                  <a:gd name="T1" fmla="*/ 62 h 62"/>
                  <a:gd name="T2" fmla="*/ 7 w 34"/>
                  <a:gd name="T3" fmla="*/ 0 h 62"/>
                  <a:gd name="T4" fmla="*/ 34 w 34"/>
                  <a:gd name="T5" fmla="*/ 53 h 62"/>
                  <a:gd name="T6" fmla="*/ 0 w 34"/>
                  <a:gd name="T7" fmla="*/ 62 h 62"/>
                  <a:gd name="T8" fmla="*/ 0 60000 65536"/>
                  <a:gd name="T9" fmla="*/ 0 60000 65536"/>
                  <a:gd name="T10" fmla="*/ 0 60000 65536"/>
                  <a:gd name="T11" fmla="*/ 0 60000 65536"/>
                  <a:gd name="T12" fmla="*/ 0 w 34"/>
                  <a:gd name="T13" fmla="*/ 0 h 62"/>
                  <a:gd name="T14" fmla="*/ 34 w 34"/>
                  <a:gd name="T15" fmla="*/ 62 h 62"/>
                </a:gdLst>
                <a:ahLst/>
                <a:cxnLst>
                  <a:cxn ang="T8">
                    <a:pos x="T0" y="T1"/>
                  </a:cxn>
                  <a:cxn ang="T9">
                    <a:pos x="T2" y="T3"/>
                  </a:cxn>
                  <a:cxn ang="T10">
                    <a:pos x="T4" y="T5"/>
                  </a:cxn>
                  <a:cxn ang="T11">
                    <a:pos x="T6" y="T7"/>
                  </a:cxn>
                </a:cxnLst>
                <a:rect l="T12" t="T13" r="T14" b="T15"/>
                <a:pathLst>
                  <a:path w="34" h="62">
                    <a:moveTo>
                      <a:pt x="0" y="62"/>
                    </a:moveTo>
                    <a:lnTo>
                      <a:pt x="7" y="0"/>
                    </a:lnTo>
                    <a:lnTo>
                      <a:pt x="34" y="53"/>
                    </a:lnTo>
                    <a:lnTo>
                      <a:pt x="0" y="62"/>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16" name="Freeform 29">
                <a:extLst>
                  <a:ext uri="{FF2B5EF4-FFF2-40B4-BE49-F238E27FC236}">
                    <a16:creationId xmlns:a16="http://schemas.microsoft.com/office/drawing/2014/main" id="{B568F885-52B8-447A-B724-6DFB849ACB69}"/>
                  </a:ext>
                </a:extLst>
              </p:cNvPr>
              <p:cNvSpPr>
                <a:spLocks/>
              </p:cNvSpPr>
              <p:nvPr/>
            </p:nvSpPr>
            <p:spPr bwMode="gray">
              <a:xfrm>
                <a:off x="1227520" y="2749573"/>
                <a:ext cx="660705" cy="765949"/>
              </a:xfrm>
              <a:custGeom>
                <a:avLst/>
                <a:gdLst>
                  <a:gd name="T0" fmla="*/ 0 w 1357"/>
                  <a:gd name="T1" fmla="*/ 1074 h 1570"/>
                  <a:gd name="T2" fmla="*/ 88 w 1357"/>
                  <a:gd name="T3" fmla="*/ 999 h 1570"/>
                  <a:gd name="T4" fmla="*/ 53 w 1357"/>
                  <a:gd name="T5" fmla="*/ 939 h 1570"/>
                  <a:gd name="T6" fmla="*/ 71 w 1357"/>
                  <a:gd name="T7" fmla="*/ 853 h 1570"/>
                  <a:gd name="T8" fmla="*/ 160 w 1357"/>
                  <a:gd name="T9" fmla="*/ 705 h 1570"/>
                  <a:gd name="T10" fmla="*/ 227 w 1357"/>
                  <a:gd name="T11" fmla="*/ 663 h 1570"/>
                  <a:gd name="T12" fmla="*/ 188 w 1357"/>
                  <a:gd name="T13" fmla="*/ 611 h 1570"/>
                  <a:gd name="T14" fmla="*/ 162 w 1357"/>
                  <a:gd name="T15" fmla="*/ 464 h 1570"/>
                  <a:gd name="T16" fmla="*/ 192 w 1357"/>
                  <a:gd name="T17" fmla="*/ 203 h 1570"/>
                  <a:gd name="T18" fmla="*/ 237 w 1357"/>
                  <a:gd name="T19" fmla="*/ 188 h 1570"/>
                  <a:gd name="T20" fmla="*/ 312 w 1357"/>
                  <a:gd name="T21" fmla="*/ 233 h 1570"/>
                  <a:gd name="T22" fmla="*/ 378 w 1357"/>
                  <a:gd name="T23" fmla="*/ 0 h 1570"/>
                  <a:gd name="T24" fmla="*/ 1357 w 1357"/>
                  <a:gd name="T25" fmla="*/ 168 h 1570"/>
                  <a:gd name="T26" fmla="*/ 1151 w 1357"/>
                  <a:gd name="T27" fmla="*/ 1570 h 1570"/>
                  <a:gd name="T28" fmla="*/ 852 w 1357"/>
                  <a:gd name="T29" fmla="*/ 1525 h 1570"/>
                  <a:gd name="T30" fmla="*/ 664 w 1357"/>
                  <a:gd name="T31" fmla="*/ 1471 h 1570"/>
                  <a:gd name="T32" fmla="*/ 281 w 1357"/>
                  <a:gd name="T33" fmla="*/ 1246 h 1570"/>
                  <a:gd name="T34" fmla="*/ 0 w 1357"/>
                  <a:gd name="T35" fmla="*/ 1074 h 157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57"/>
                  <a:gd name="T55" fmla="*/ 0 h 1570"/>
                  <a:gd name="T56" fmla="*/ 1357 w 1357"/>
                  <a:gd name="T57" fmla="*/ 1570 h 157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57" h="1570">
                    <a:moveTo>
                      <a:pt x="0" y="1074"/>
                    </a:moveTo>
                    <a:lnTo>
                      <a:pt x="88" y="999"/>
                    </a:lnTo>
                    <a:lnTo>
                      <a:pt x="53" y="939"/>
                    </a:lnTo>
                    <a:lnTo>
                      <a:pt x="71" y="853"/>
                    </a:lnTo>
                    <a:lnTo>
                      <a:pt x="160" y="705"/>
                    </a:lnTo>
                    <a:lnTo>
                      <a:pt x="227" y="663"/>
                    </a:lnTo>
                    <a:lnTo>
                      <a:pt x="188" y="611"/>
                    </a:lnTo>
                    <a:lnTo>
                      <a:pt x="162" y="464"/>
                    </a:lnTo>
                    <a:lnTo>
                      <a:pt x="192" y="203"/>
                    </a:lnTo>
                    <a:lnTo>
                      <a:pt x="237" y="188"/>
                    </a:lnTo>
                    <a:lnTo>
                      <a:pt x="312" y="233"/>
                    </a:lnTo>
                    <a:lnTo>
                      <a:pt x="378" y="0"/>
                    </a:lnTo>
                    <a:lnTo>
                      <a:pt x="1357" y="168"/>
                    </a:lnTo>
                    <a:lnTo>
                      <a:pt x="1151" y="1570"/>
                    </a:lnTo>
                    <a:lnTo>
                      <a:pt x="852" y="1525"/>
                    </a:lnTo>
                    <a:lnTo>
                      <a:pt x="664" y="1471"/>
                    </a:lnTo>
                    <a:lnTo>
                      <a:pt x="281" y="1246"/>
                    </a:lnTo>
                    <a:lnTo>
                      <a:pt x="0" y="1074"/>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17" name="Freeform 30">
                <a:extLst>
                  <a:ext uri="{FF2B5EF4-FFF2-40B4-BE49-F238E27FC236}">
                    <a16:creationId xmlns:a16="http://schemas.microsoft.com/office/drawing/2014/main" id="{8EA25A25-D6C3-4281-AC87-EC7645B7A0D0}"/>
                  </a:ext>
                </a:extLst>
              </p:cNvPr>
              <p:cNvSpPr>
                <a:spLocks/>
              </p:cNvSpPr>
              <p:nvPr/>
            </p:nvSpPr>
            <p:spPr bwMode="gray">
              <a:xfrm>
                <a:off x="3277848" y="2969808"/>
                <a:ext cx="487245" cy="438521"/>
              </a:xfrm>
              <a:custGeom>
                <a:avLst/>
                <a:gdLst>
                  <a:gd name="T0" fmla="*/ 0 w 1001"/>
                  <a:gd name="T1" fmla="*/ 29 h 900"/>
                  <a:gd name="T2" fmla="*/ 40 w 1001"/>
                  <a:gd name="T3" fmla="*/ 309 h 900"/>
                  <a:gd name="T4" fmla="*/ 33 w 1001"/>
                  <a:gd name="T5" fmla="*/ 743 h 900"/>
                  <a:gd name="T6" fmla="*/ 53 w 1001"/>
                  <a:gd name="T7" fmla="*/ 768 h 900"/>
                  <a:gd name="T8" fmla="*/ 124 w 1001"/>
                  <a:gd name="T9" fmla="*/ 766 h 900"/>
                  <a:gd name="T10" fmla="*/ 127 w 1001"/>
                  <a:gd name="T11" fmla="*/ 900 h 900"/>
                  <a:gd name="T12" fmla="*/ 723 w 1001"/>
                  <a:gd name="T13" fmla="*/ 892 h 900"/>
                  <a:gd name="T14" fmla="*/ 710 w 1001"/>
                  <a:gd name="T15" fmla="*/ 755 h 900"/>
                  <a:gd name="T16" fmla="*/ 762 w 1001"/>
                  <a:gd name="T17" fmla="*/ 606 h 900"/>
                  <a:gd name="T18" fmla="*/ 836 w 1001"/>
                  <a:gd name="T19" fmla="*/ 502 h 900"/>
                  <a:gd name="T20" fmla="*/ 833 w 1001"/>
                  <a:gd name="T21" fmla="*/ 473 h 900"/>
                  <a:gd name="T22" fmla="*/ 887 w 1001"/>
                  <a:gd name="T23" fmla="*/ 381 h 900"/>
                  <a:gd name="T24" fmla="*/ 917 w 1001"/>
                  <a:gd name="T25" fmla="*/ 279 h 900"/>
                  <a:gd name="T26" fmla="*/ 905 w 1001"/>
                  <a:gd name="T27" fmla="*/ 271 h 900"/>
                  <a:gd name="T28" fmla="*/ 956 w 1001"/>
                  <a:gd name="T29" fmla="*/ 232 h 900"/>
                  <a:gd name="T30" fmla="*/ 1001 w 1001"/>
                  <a:gd name="T31" fmla="*/ 141 h 900"/>
                  <a:gd name="T32" fmla="*/ 985 w 1001"/>
                  <a:gd name="T33" fmla="*/ 121 h 900"/>
                  <a:gd name="T34" fmla="*/ 852 w 1001"/>
                  <a:gd name="T35" fmla="*/ 128 h 900"/>
                  <a:gd name="T36" fmla="*/ 888 w 1001"/>
                  <a:gd name="T37" fmla="*/ 78 h 900"/>
                  <a:gd name="T38" fmla="*/ 878 w 1001"/>
                  <a:gd name="T39" fmla="*/ 0 h 900"/>
                  <a:gd name="T40" fmla="*/ 0 w 1001"/>
                  <a:gd name="T41" fmla="*/ 29 h 9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01"/>
                  <a:gd name="T64" fmla="*/ 0 h 900"/>
                  <a:gd name="T65" fmla="*/ 1001 w 1001"/>
                  <a:gd name="T66" fmla="*/ 900 h 90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01" h="900">
                    <a:moveTo>
                      <a:pt x="0" y="29"/>
                    </a:moveTo>
                    <a:lnTo>
                      <a:pt x="40" y="309"/>
                    </a:lnTo>
                    <a:lnTo>
                      <a:pt x="33" y="743"/>
                    </a:lnTo>
                    <a:lnTo>
                      <a:pt x="53" y="768"/>
                    </a:lnTo>
                    <a:lnTo>
                      <a:pt x="124" y="766"/>
                    </a:lnTo>
                    <a:lnTo>
                      <a:pt x="127" y="900"/>
                    </a:lnTo>
                    <a:lnTo>
                      <a:pt x="723" y="892"/>
                    </a:lnTo>
                    <a:lnTo>
                      <a:pt x="710" y="755"/>
                    </a:lnTo>
                    <a:lnTo>
                      <a:pt x="762" y="606"/>
                    </a:lnTo>
                    <a:lnTo>
                      <a:pt x="836" y="502"/>
                    </a:lnTo>
                    <a:lnTo>
                      <a:pt x="833" y="473"/>
                    </a:lnTo>
                    <a:lnTo>
                      <a:pt x="887" y="381"/>
                    </a:lnTo>
                    <a:lnTo>
                      <a:pt x="917" y="279"/>
                    </a:lnTo>
                    <a:lnTo>
                      <a:pt x="905" y="271"/>
                    </a:lnTo>
                    <a:lnTo>
                      <a:pt x="956" y="232"/>
                    </a:lnTo>
                    <a:lnTo>
                      <a:pt x="1001" y="141"/>
                    </a:lnTo>
                    <a:lnTo>
                      <a:pt x="985" y="121"/>
                    </a:lnTo>
                    <a:lnTo>
                      <a:pt x="852" y="128"/>
                    </a:lnTo>
                    <a:lnTo>
                      <a:pt x="888" y="78"/>
                    </a:lnTo>
                    <a:lnTo>
                      <a:pt x="878" y="0"/>
                    </a:lnTo>
                    <a:lnTo>
                      <a:pt x="0" y="29"/>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18" name="Freeform 31">
                <a:extLst>
                  <a:ext uri="{FF2B5EF4-FFF2-40B4-BE49-F238E27FC236}">
                    <a16:creationId xmlns:a16="http://schemas.microsoft.com/office/drawing/2014/main" id="{2CC848BA-8A8E-4DEB-8C93-471BBF90FDFD}"/>
                  </a:ext>
                </a:extLst>
              </p:cNvPr>
              <p:cNvSpPr>
                <a:spLocks/>
              </p:cNvSpPr>
              <p:nvPr/>
            </p:nvSpPr>
            <p:spPr bwMode="gray">
              <a:xfrm>
                <a:off x="570714" y="1922231"/>
                <a:ext cx="767899" cy="1314587"/>
              </a:xfrm>
              <a:custGeom>
                <a:avLst/>
                <a:gdLst>
                  <a:gd name="T0" fmla="*/ 37 w 1575"/>
                  <a:gd name="T1" fmla="*/ 490 h 2698"/>
                  <a:gd name="T2" fmla="*/ 57 w 1575"/>
                  <a:gd name="T3" fmla="*/ 548 h 2698"/>
                  <a:gd name="T4" fmla="*/ 11 w 1575"/>
                  <a:gd name="T5" fmla="*/ 758 h 2698"/>
                  <a:gd name="T6" fmla="*/ 39 w 1575"/>
                  <a:gd name="T7" fmla="*/ 821 h 2698"/>
                  <a:gd name="T8" fmla="*/ 164 w 1575"/>
                  <a:gd name="T9" fmla="*/ 1099 h 2698"/>
                  <a:gd name="T10" fmla="*/ 177 w 1575"/>
                  <a:gd name="T11" fmla="*/ 1092 h 2698"/>
                  <a:gd name="T12" fmla="*/ 183 w 1575"/>
                  <a:gd name="T13" fmla="*/ 1030 h 2698"/>
                  <a:gd name="T14" fmla="*/ 204 w 1575"/>
                  <a:gd name="T15" fmla="*/ 1022 h 2698"/>
                  <a:gd name="T16" fmla="*/ 225 w 1575"/>
                  <a:gd name="T17" fmla="*/ 1037 h 2698"/>
                  <a:gd name="T18" fmla="*/ 188 w 1575"/>
                  <a:gd name="T19" fmla="*/ 1074 h 2698"/>
                  <a:gd name="T20" fmla="*/ 203 w 1575"/>
                  <a:gd name="T21" fmla="*/ 1094 h 2698"/>
                  <a:gd name="T22" fmla="*/ 235 w 1575"/>
                  <a:gd name="T23" fmla="*/ 1214 h 2698"/>
                  <a:gd name="T24" fmla="*/ 215 w 1575"/>
                  <a:gd name="T25" fmla="*/ 1207 h 2698"/>
                  <a:gd name="T26" fmla="*/ 171 w 1575"/>
                  <a:gd name="T27" fmla="*/ 1160 h 2698"/>
                  <a:gd name="T28" fmla="*/ 183 w 1575"/>
                  <a:gd name="T29" fmla="*/ 1114 h 2698"/>
                  <a:gd name="T30" fmla="*/ 162 w 1575"/>
                  <a:gd name="T31" fmla="*/ 1116 h 2698"/>
                  <a:gd name="T32" fmla="*/ 138 w 1575"/>
                  <a:gd name="T33" fmla="*/ 1167 h 2698"/>
                  <a:gd name="T34" fmla="*/ 145 w 1575"/>
                  <a:gd name="T35" fmla="*/ 1276 h 2698"/>
                  <a:gd name="T36" fmla="*/ 173 w 1575"/>
                  <a:gd name="T37" fmla="*/ 1326 h 2698"/>
                  <a:gd name="T38" fmla="*/ 229 w 1575"/>
                  <a:gd name="T39" fmla="*/ 1369 h 2698"/>
                  <a:gd name="T40" fmla="*/ 209 w 1575"/>
                  <a:gd name="T41" fmla="*/ 1421 h 2698"/>
                  <a:gd name="T42" fmla="*/ 177 w 1575"/>
                  <a:gd name="T43" fmla="*/ 1431 h 2698"/>
                  <a:gd name="T44" fmla="*/ 173 w 1575"/>
                  <a:gd name="T45" fmla="*/ 1500 h 2698"/>
                  <a:gd name="T46" fmla="*/ 249 w 1575"/>
                  <a:gd name="T47" fmla="*/ 1661 h 2698"/>
                  <a:gd name="T48" fmla="*/ 311 w 1575"/>
                  <a:gd name="T49" fmla="*/ 1762 h 2698"/>
                  <a:gd name="T50" fmla="*/ 301 w 1575"/>
                  <a:gd name="T51" fmla="*/ 1821 h 2698"/>
                  <a:gd name="T52" fmla="*/ 338 w 1575"/>
                  <a:gd name="T53" fmla="*/ 1857 h 2698"/>
                  <a:gd name="T54" fmla="*/ 323 w 1575"/>
                  <a:gd name="T55" fmla="*/ 1896 h 2698"/>
                  <a:gd name="T56" fmla="*/ 300 w 1575"/>
                  <a:gd name="T57" fmla="*/ 1990 h 2698"/>
                  <a:gd name="T58" fmla="*/ 327 w 1575"/>
                  <a:gd name="T59" fmla="*/ 2025 h 2698"/>
                  <a:gd name="T60" fmla="*/ 520 w 1575"/>
                  <a:gd name="T61" fmla="*/ 2094 h 2698"/>
                  <a:gd name="T62" fmla="*/ 598 w 1575"/>
                  <a:gd name="T63" fmla="*/ 2199 h 2698"/>
                  <a:gd name="T64" fmla="*/ 688 w 1575"/>
                  <a:gd name="T65" fmla="*/ 2234 h 2698"/>
                  <a:gd name="T66" fmla="*/ 690 w 1575"/>
                  <a:gd name="T67" fmla="*/ 2298 h 2698"/>
                  <a:gd name="T68" fmla="*/ 750 w 1575"/>
                  <a:gd name="T69" fmla="*/ 2314 h 2698"/>
                  <a:gd name="T70" fmla="*/ 832 w 1575"/>
                  <a:gd name="T71" fmla="*/ 2423 h 2698"/>
                  <a:gd name="T72" fmla="*/ 876 w 1575"/>
                  <a:gd name="T73" fmla="*/ 2518 h 2698"/>
                  <a:gd name="T74" fmla="*/ 878 w 1575"/>
                  <a:gd name="T75" fmla="*/ 2662 h 2698"/>
                  <a:gd name="T76" fmla="*/ 1436 w 1575"/>
                  <a:gd name="T77" fmla="*/ 2698 h 2698"/>
                  <a:gd name="T78" fmla="*/ 1401 w 1575"/>
                  <a:gd name="T79" fmla="*/ 2638 h 2698"/>
                  <a:gd name="T80" fmla="*/ 1419 w 1575"/>
                  <a:gd name="T81" fmla="*/ 2552 h 2698"/>
                  <a:gd name="T82" fmla="*/ 1508 w 1575"/>
                  <a:gd name="T83" fmla="*/ 2404 h 2698"/>
                  <a:gd name="T84" fmla="*/ 1575 w 1575"/>
                  <a:gd name="T85" fmla="*/ 2362 h 2698"/>
                  <a:gd name="T86" fmla="*/ 1536 w 1575"/>
                  <a:gd name="T87" fmla="*/ 2310 h 2698"/>
                  <a:gd name="T88" fmla="*/ 1510 w 1575"/>
                  <a:gd name="T89" fmla="*/ 2163 h 2698"/>
                  <a:gd name="T90" fmla="*/ 766 w 1575"/>
                  <a:gd name="T91" fmla="*/ 1041 h 2698"/>
                  <a:gd name="T92" fmla="*/ 708 w 1575"/>
                  <a:gd name="T93" fmla="*/ 927 h 2698"/>
                  <a:gd name="T94" fmla="*/ 896 w 1575"/>
                  <a:gd name="T95" fmla="*/ 210 h 2698"/>
                  <a:gd name="T96" fmla="*/ 152 w 1575"/>
                  <a:gd name="T97" fmla="*/ 0 h 2698"/>
                  <a:gd name="T98" fmla="*/ 130 w 1575"/>
                  <a:gd name="T99" fmla="*/ 44 h 2698"/>
                  <a:gd name="T100" fmla="*/ 137 w 1575"/>
                  <a:gd name="T101" fmla="*/ 137 h 2698"/>
                  <a:gd name="T102" fmla="*/ 0 w 1575"/>
                  <a:gd name="T103" fmla="*/ 360 h 2698"/>
                  <a:gd name="T104" fmla="*/ 37 w 1575"/>
                  <a:gd name="T105" fmla="*/ 490 h 26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575"/>
                  <a:gd name="T160" fmla="*/ 0 h 2698"/>
                  <a:gd name="T161" fmla="*/ 1575 w 1575"/>
                  <a:gd name="T162" fmla="*/ 2698 h 269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575" h="2698">
                    <a:moveTo>
                      <a:pt x="37" y="490"/>
                    </a:moveTo>
                    <a:lnTo>
                      <a:pt x="57" y="548"/>
                    </a:lnTo>
                    <a:lnTo>
                      <a:pt x="11" y="758"/>
                    </a:lnTo>
                    <a:lnTo>
                      <a:pt x="39" y="821"/>
                    </a:lnTo>
                    <a:lnTo>
                      <a:pt x="164" y="1099"/>
                    </a:lnTo>
                    <a:lnTo>
                      <a:pt x="177" y="1092"/>
                    </a:lnTo>
                    <a:lnTo>
                      <a:pt x="183" y="1030"/>
                    </a:lnTo>
                    <a:lnTo>
                      <a:pt x="204" y="1022"/>
                    </a:lnTo>
                    <a:lnTo>
                      <a:pt x="225" y="1037"/>
                    </a:lnTo>
                    <a:lnTo>
                      <a:pt x="188" y="1074"/>
                    </a:lnTo>
                    <a:lnTo>
                      <a:pt x="203" y="1094"/>
                    </a:lnTo>
                    <a:lnTo>
                      <a:pt x="235" y="1214"/>
                    </a:lnTo>
                    <a:lnTo>
                      <a:pt x="215" y="1207"/>
                    </a:lnTo>
                    <a:lnTo>
                      <a:pt x="171" y="1160"/>
                    </a:lnTo>
                    <a:lnTo>
                      <a:pt x="183" y="1114"/>
                    </a:lnTo>
                    <a:lnTo>
                      <a:pt x="162" y="1116"/>
                    </a:lnTo>
                    <a:lnTo>
                      <a:pt x="138" y="1167"/>
                    </a:lnTo>
                    <a:lnTo>
                      <a:pt x="145" y="1276"/>
                    </a:lnTo>
                    <a:lnTo>
                      <a:pt x="173" y="1326"/>
                    </a:lnTo>
                    <a:lnTo>
                      <a:pt x="229" y="1369"/>
                    </a:lnTo>
                    <a:lnTo>
                      <a:pt x="209" y="1421"/>
                    </a:lnTo>
                    <a:lnTo>
                      <a:pt x="177" y="1431"/>
                    </a:lnTo>
                    <a:lnTo>
                      <a:pt x="173" y="1500"/>
                    </a:lnTo>
                    <a:lnTo>
                      <a:pt x="249" y="1661"/>
                    </a:lnTo>
                    <a:lnTo>
                      <a:pt x="311" y="1762"/>
                    </a:lnTo>
                    <a:lnTo>
                      <a:pt x="301" y="1821"/>
                    </a:lnTo>
                    <a:lnTo>
                      <a:pt x="338" y="1857"/>
                    </a:lnTo>
                    <a:lnTo>
                      <a:pt x="323" y="1896"/>
                    </a:lnTo>
                    <a:lnTo>
                      <a:pt x="300" y="1990"/>
                    </a:lnTo>
                    <a:lnTo>
                      <a:pt x="327" y="2025"/>
                    </a:lnTo>
                    <a:lnTo>
                      <a:pt x="520" y="2094"/>
                    </a:lnTo>
                    <a:lnTo>
                      <a:pt x="598" y="2199"/>
                    </a:lnTo>
                    <a:lnTo>
                      <a:pt x="688" y="2234"/>
                    </a:lnTo>
                    <a:lnTo>
                      <a:pt x="690" y="2298"/>
                    </a:lnTo>
                    <a:lnTo>
                      <a:pt x="750" y="2314"/>
                    </a:lnTo>
                    <a:lnTo>
                      <a:pt x="832" y="2423"/>
                    </a:lnTo>
                    <a:lnTo>
                      <a:pt x="876" y="2518"/>
                    </a:lnTo>
                    <a:lnTo>
                      <a:pt x="878" y="2662"/>
                    </a:lnTo>
                    <a:lnTo>
                      <a:pt x="1436" y="2698"/>
                    </a:lnTo>
                    <a:lnTo>
                      <a:pt x="1401" y="2638"/>
                    </a:lnTo>
                    <a:lnTo>
                      <a:pt x="1419" y="2552"/>
                    </a:lnTo>
                    <a:lnTo>
                      <a:pt x="1508" y="2404"/>
                    </a:lnTo>
                    <a:lnTo>
                      <a:pt x="1575" y="2362"/>
                    </a:lnTo>
                    <a:lnTo>
                      <a:pt x="1536" y="2310"/>
                    </a:lnTo>
                    <a:lnTo>
                      <a:pt x="1510" y="2163"/>
                    </a:lnTo>
                    <a:lnTo>
                      <a:pt x="766" y="1041"/>
                    </a:lnTo>
                    <a:lnTo>
                      <a:pt x="708" y="927"/>
                    </a:lnTo>
                    <a:lnTo>
                      <a:pt x="896" y="210"/>
                    </a:lnTo>
                    <a:lnTo>
                      <a:pt x="152" y="0"/>
                    </a:lnTo>
                    <a:lnTo>
                      <a:pt x="130" y="44"/>
                    </a:lnTo>
                    <a:lnTo>
                      <a:pt x="137" y="137"/>
                    </a:lnTo>
                    <a:lnTo>
                      <a:pt x="0" y="360"/>
                    </a:lnTo>
                    <a:lnTo>
                      <a:pt x="37" y="490"/>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19" name="Freeform 32">
                <a:extLst>
                  <a:ext uri="{FF2B5EF4-FFF2-40B4-BE49-F238E27FC236}">
                    <a16:creationId xmlns:a16="http://schemas.microsoft.com/office/drawing/2014/main" id="{CAEF8A5A-5A20-4A4D-8A0E-A8A40A96E374}"/>
                  </a:ext>
                </a:extLst>
              </p:cNvPr>
              <p:cNvSpPr>
                <a:spLocks/>
              </p:cNvSpPr>
              <p:nvPr/>
            </p:nvSpPr>
            <p:spPr bwMode="gray">
              <a:xfrm>
                <a:off x="1888225" y="2345160"/>
                <a:ext cx="704556" cy="556434"/>
              </a:xfrm>
              <a:custGeom>
                <a:avLst/>
                <a:gdLst>
                  <a:gd name="T0" fmla="*/ 0 w 1445"/>
                  <a:gd name="T1" fmla="*/ 1000 h 1144"/>
                  <a:gd name="T2" fmla="*/ 140 w 1445"/>
                  <a:gd name="T3" fmla="*/ 0 h 1144"/>
                  <a:gd name="T4" fmla="*/ 1070 w 1445"/>
                  <a:gd name="T5" fmla="*/ 106 h 1144"/>
                  <a:gd name="T6" fmla="*/ 1445 w 1445"/>
                  <a:gd name="T7" fmla="*/ 137 h 1144"/>
                  <a:gd name="T8" fmla="*/ 1429 w 1445"/>
                  <a:gd name="T9" fmla="*/ 386 h 1144"/>
                  <a:gd name="T10" fmla="*/ 1379 w 1445"/>
                  <a:gd name="T11" fmla="*/ 1144 h 1144"/>
                  <a:gd name="T12" fmla="*/ 1190 w 1445"/>
                  <a:gd name="T13" fmla="*/ 1130 h 1144"/>
                  <a:gd name="T14" fmla="*/ 596 w 1445"/>
                  <a:gd name="T15" fmla="*/ 1078 h 1144"/>
                  <a:gd name="T16" fmla="*/ 0 w 1445"/>
                  <a:gd name="T17" fmla="*/ 1000 h 11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45"/>
                  <a:gd name="T28" fmla="*/ 0 h 1144"/>
                  <a:gd name="T29" fmla="*/ 1445 w 1445"/>
                  <a:gd name="T30" fmla="*/ 1144 h 11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45" h="1144">
                    <a:moveTo>
                      <a:pt x="0" y="1000"/>
                    </a:moveTo>
                    <a:lnTo>
                      <a:pt x="140" y="0"/>
                    </a:lnTo>
                    <a:lnTo>
                      <a:pt x="1070" y="106"/>
                    </a:lnTo>
                    <a:lnTo>
                      <a:pt x="1445" y="137"/>
                    </a:lnTo>
                    <a:lnTo>
                      <a:pt x="1429" y="386"/>
                    </a:lnTo>
                    <a:lnTo>
                      <a:pt x="1379" y="1144"/>
                    </a:lnTo>
                    <a:lnTo>
                      <a:pt x="1190" y="1130"/>
                    </a:lnTo>
                    <a:lnTo>
                      <a:pt x="596" y="1078"/>
                    </a:lnTo>
                    <a:lnTo>
                      <a:pt x="0" y="1000"/>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20" name="Freeform 33">
                <a:extLst>
                  <a:ext uri="{FF2B5EF4-FFF2-40B4-BE49-F238E27FC236}">
                    <a16:creationId xmlns:a16="http://schemas.microsoft.com/office/drawing/2014/main" id="{4F2D48E3-0098-4ABC-A95E-923CA06821D0}"/>
                  </a:ext>
                </a:extLst>
              </p:cNvPr>
              <p:cNvSpPr>
                <a:spLocks/>
              </p:cNvSpPr>
              <p:nvPr/>
            </p:nvSpPr>
            <p:spPr bwMode="gray">
              <a:xfrm>
                <a:off x="5157640" y="2044042"/>
                <a:ext cx="166638" cy="156893"/>
              </a:xfrm>
              <a:custGeom>
                <a:avLst/>
                <a:gdLst>
                  <a:gd name="T0" fmla="*/ 0 w 341"/>
                  <a:gd name="T1" fmla="*/ 65 h 324"/>
                  <a:gd name="T2" fmla="*/ 28 w 341"/>
                  <a:gd name="T3" fmla="*/ 235 h 324"/>
                  <a:gd name="T4" fmla="*/ 27 w 341"/>
                  <a:gd name="T5" fmla="*/ 324 h 324"/>
                  <a:gd name="T6" fmla="*/ 55 w 341"/>
                  <a:gd name="T7" fmla="*/ 316 h 324"/>
                  <a:gd name="T8" fmla="*/ 69 w 341"/>
                  <a:gd name="T9" fmla="*/ 291 h 324"/>
                  <a:gd name="T10" fmla="*/ 119 w 341"/>
                  <a:gd name="T11" fmla="*/ 271 h 324"/>
                  <a:gd name="T12" fmla="*/ 143 w 341"/>
                  <a:gd name="T13" fmla="*/ 226 h 324"/>
                  <a:gd name="T14" fmla="*/ 156 w 341"/>
                  <a:gd name="T15" fmla="*/ 235 h 324"/>
                  <a:gd name="T16" fmla="*/ 193 w 341"/>
                  <a:gd name="T17" fmla="*/ 220 h 324"/>
                  <a:gd name="T18" fmla="*/ 244 w 341"/>
                  <a:gd name="T19" fmla="*/ 209 h 324"/>
                  <a:gd name="T20" fmla="*/ 248 w 341"/>
                  <a:gd name="T21" fmla="*/ 193 h 324"/>
                  <a:gd name="T22" fmla="*/ 262 w 341"/>
                  <a:gd name="T23" fmla="*/ 201 h 324"/>
                  <a:gd name="T24" fmla="*/ 279 w 341"/>
                  <a:gd name="T25" fmla="*/ 187 h 324"/>
                  <a:gd name="T26" fmla="*/ 306 w 341"/>
                  <a:gd name="T27" fmla="*/ 182 h 324"/>
                  <a:gd name="T28" fmla="*/ 341 w 341"/>
                  <a:gd name="T29" fmla="*/ 164 h 324"/>
                  <a:gd name="T30" fmla="*/ 308 w 341"/>
                  <a:gd name="T31" fmla="*/ 0 h 324"/>
                  <a:gd name="T32" fmla="*/ 0 w 341"/>
                  <a:gd name="T33" fmla="*/ 65 h 3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1"/>
                  <a:gd name="T52" fmla="*/ 0 h 324"/>
                  <a:gd name="T53" fmla="*/ 341 w 341"/>
                  <a:gd name="T54" fmla="*/ 324 h 3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1" h="324">
                    <a:moveTo>
                      <a:pt x="0" y="65"/>
                    </a:moveTo>
                    <a:lnTo>
                      <a:pt x="28" y="235"/>
                    </a:lnTo>
                    <a:lnTo>
                      <a:pt x="27" y="324"/>
                    </a:lnTo>
                    <a:lnTo>
                      <a:pt x="55" y="316"/>
                    </a:lnTo>
                    <a:lnTo>
                      <a:pt x="69" y="291"/>
                    </a:lnTo>
                    <a:lnTo>
                      <a:pt x="119" y="271"/>
                    </a:lnTo>
                    <a:lnTo>
                      <a:pt x="143" y="226"/>
                    </a:lnTo>
                    <a:lnTo>
                      <a:pt x="156" y="235"/>
                    </a:lnTo>
                    <a:lnTo>
                      <a:pt x="193" y="220"/>
                    </a:lnTo>
                    <a:lnTo>
                      <a:pt x="244" y="209"/>
                    </a:lnTo>
                    <a:lnTo>
                      <a:pt x="248" y="193"/>
                    </a:lnTo>
                    <a:lnTo>
                      <a:pt x="262" y="201"/>
                    </a:lnTo>
                    <a:lnTo>
                      <a:pt x="279" y="187"/>
                    </a:lnTo>
                    <a:lnTo>
                      <a:pt x="306" y="182"/>
                    </a:lnTo>
                    <a:lnTo>
                      <a:pt x="341" y="164"/>
                    </a:lnTo>
                    <a:lnTo>
                      <a:pt x="308" y="0"/>
                    </a:lnTo>
                    <a:lnTo>
                      <a:pt x="0" y="65"/>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21" name="Freeform 34">
                <a:extLst>
                  <a:ext uri="{FF2B5EF4-FFF2-40B4-BE49-F238E27FC236}">
                    <a16:creationId xmlns:a16="http://schemas.microsoft.com/office/drawing/2014/main" id="{1D9BE542-1FC6-481D-9095-CC394130DE67}"/>
                  </a:ext>
                </a:extLst>
              </p:cNvPr>
              <p:cNvSpPr>
                <a:spLocks/>
              </p:cNvSpPr>
              <p:nvPr/>
            </p:nvSpPr>
            <p:spPr bwMode="gray">
              <a:xfrm>
                <a:off x="5013416" y="2383165"/>
                <a:ext cx="101347" cy="166638"/>
              </a:xfrm>
              <a:custGeom>
                <a:avLst/>
                <a:gdLst>
                  <a:gd name="T0" fmla="*/ 0 w 208"/>
                  <a:gd name="T1" fmla="*/ 34 h 343"/>
                  <a:gd name="T2" fmla="*/ 29 w 208"/>
                  <a:gd name="T3" fmla="*/ 0 h 343"/>
                  <a:gd name="T4" fmla="*/ 69 w 208"/>
                  <a:gd name="T5" fmla="*/ 0 h 343"/>
                  <a:gd name="T6" fmla="*/ 55 w 208"/>
                  <a:gd name="T7" fmla="*/ 36 h 343"/>
                  <a:gd name="T8" fmla="*/ 43 w 208"/>
                  <a:gd name="T9" fmla="*/ 49 h 343"/>
                  <a:gd name="T10" fmla="*/ 51 w 208"/>
                  <a:gd name="T11" fmla="*/ 86 h 343"/>
                  <a:gd name="T12" fmla="*/ 72 w 208"/>
                  <a:gd name="T13" fmla="*/ 111 h 343"/>
                  <a:gd name="T14" fmla="*/ 102 w 208"/>
                  <a:gd name="T15" fmla="*/ 141 h 343"/>
                  <a:gd name="T16" fmla="*/ 111 w 208"/>
                  <a:gd name="T17" fmla="*/ 181 h 343"/>
                  <a:gd name="T18" fmla="*/ 133 w 208"/>
                  <a:gd name="T19" fmla="*/ 208 h 343"/>
                  <a:gd name="T20" fmla="*/ 152 w 208"/>
                  <a:gd name="T21" fmla="*/ 228 h 343"/>
                  <a:gd name="T22" fmla="*/ 183 w 208"/>
                  <a:gd name="T23" fmla="*/ 240 h 343"/>
                  <a:gd name="T24" fmla="*/ 199 w 208"/>
                  <a:gd name="T25" fmla="*/ 271 h 343"/>
                  <a:gd name="T26" fmla="*/ 173 w 208"/>
                  <a:gd name="T27" fmla="*/ 297 h 343"/>
                  <a:gd name="T28" fmla="*/ 200 w 208"/>
                  <a:gd name="T29" fmla="*/ 291 h 343"/>
                  <a:gd name="T30" fmla="*/ 208 w 208"/>
                  <a:gd name="T31" fmla="*/ 318 h 343"/>
                  <a:gd name="T32" fmla="*/ 153 w 208"/>
                  <a:gd name="T33" fmla="*/ 330 h 343"/>
                  <a:gd name="T34" fmla="*/ 83 w 208"/>
                  <a:gd name="T35" fmla="*/ 343 h 343"/>
                  <a:gd name="T36" fmla="*/ 78 w 208"/>
                  <a:gd name="T37" fmla="*/ 319 h 343"/>
                  <a:gd name="T38" fmla="*/ 0 w 208"/>
                  <a:gd name="T39" fmla="*/ 34 h 34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8"/>
                  <a:gd name="T61" fmla="*/ 0 h 343"/>
                  <a:gd name="T62" fmla="*/ 208 w 208"/>
                  <a:gd name="T63" fmla="*/ 343 h 34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8" h="343">
                    <a:moveTo>
                      <a:pt x="0" y="34"/>
                    </a:moveTo>
                    <a:lnTo>
                      <a:pt x="29" y="0"/>
                    </a:lnTo>
                    <a:lnTo>
                      <a:pt x="69" y="0"/>
                    </a:lnTo>
                    <a:lnTo>
                      <a:pt x="55" y="36"/>
                    </a:lnTo>
                    <a:lnTo>
                      <a:pt x="43" y="49"/>
                    </a:lnTo>
                    <a:lnTo>
                      <a:pt x="51" y="86"/>
                    </a:lnTo>
                    <a:lnTo>
                      <a:pt x="72" y="111"/>
                    </a:lnTo>
                    <a:lnTo>
                      <a:pt x="102" y="141"/>
                    </a:lnTo>
                    <a:lnTo>
                      <a:pt x="111" y="181"/>
                    </a:lnTo>
                    <a:lnTo>
                      <a:pt x="133" y="208"/>
                    </a:lnTo>
                    <a:lnTo>
                      <a:pt x="152" y="228"/>
                    </a:lnTo>
                    <a:lnTo>
                      <a:pt x="183" y="240"/>
                    </a:lnTo>
                    <a:lnTo>
                      <a:pt x="199" y="271"/>
                    </a:lnTo>
                    <a:lnTo>
                      <a:pt x="173" y="297"/>
                    </a:lnTo>
                    <a:lnTo>
                      <a:pt x="200" y="291"/>
                    </a:lnTo>
                    <a:lnTo>
                      <a:pt x="208" y="318"/>
                    </a:lnTo>
                    <a:lnTo>
                      <a:pt x="153" y="330"/>
                    </a:lnTo>
                    <a:lnTo>
                      <a:pt x="83" y="343"/>
                    </a:lnTo>
                    <a:lnTo>
                      <a:pt x="78" y="319"/>
                    </a:lnTo>
                    <a:lnTo>
                      <a:pt x="0" y="34"/>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22" name="Freeform 35">
                <a:extLst>
                  <a:ext uri="{FF2B5EF4-FFF2-40B4-BE49-F238E27FC236}">
                    <a16:creationId xmlns:a16="http://schemas.microsoft.com/office/drawing/2014/main" id="{C93BAD2F-4598-433E-AB6E-10BC7F508AAD}"/>
                  </a:ext>
                </a:extLst>
              </p:cNvPr>
              <p:cNvSpPr>
                <a:spLocks/>
              </p:cNvSpPr>
              <p:nvPr/>
            </p:nvSpPr>
            <p:spPr bwMode="gray">
              <a:xfrm>
                <a:off x="4910120" y="2512773"/>
                <a:ext cx="15592" cy="20464"/>
              </a:xfrm>
              <a:custGeom>
                <a:avLst/>
                <a:gdLst>
                  <a:gd name="T0" fmla="*/ 0 w 32"/>
                  <a:gd name="T1" fmla="*/ 12 h 43"/>
                  <a:gd name="T2" fmla="*/ 21 w 32"/>
                  <a:gd name="T3" fmla="*/ 0 h 43"/>
                  <a:gd name="T4" fmla="*/ 32 w 32"/>
                  <a:gd name="T5" fmla="*/ 24 h 43"/>
                  <a:gd name="T6" fmla="*/ 21 w 32"/>
                  <a:gd name="T7" fmla="*/ 43 h 43"/>
                  <a:gd name="T8" fmla="*/ 0 w 32"/>
                  <a:gd name="T9" fmla="*/ 12 h 43"/>
                  <a:gd name="T10" fmla="*/ 0 60000 65536"/>
                  <a:gd name="T11" fmla="*/ 0 60000 65536"/>
                  <a:gd name="T12" fmla="*/ 0 60000 65536"/>
                  <a:gd name="T13" fmla="*/ 0 60000 65536"/>
                  <a:gd name="T14" fmla="*/ 0 60000 65536"/>
                  <a:gd name="T15" fmla="*/ 0 w 32"/>
                  <a:gd name="T16" fmla="*/ 0 h 43"/>
                  <a:gd name="T17" fmla="*/ 32 w 32"/>
                  <a:gd name="T18" fmla="*/ 43 h 43"/>
                </a:gdLst>
                <a:ahLst/>
                <a:cxnLst>
                  <a:cxn ang="T10">
                    <a:pos x="T0" y="T1"/>
                  </a:cxn>
                  <a:cxn ang="T11">
                    <a:pos x="T2" y="T3"/>
                  </a:cxn>
                  <a:cxn ang="T12">
                    <a:pos x="T4" y="T5"/>
                  </a:cxn>
                  <a:cxn ang="T13">
                    <a:pos x="T6" y="T7"/>
                  </a:cxn>
                  <a:cxn ang="T14">
                    <a:pos x="T8" y="T9"/>
                  </a:cxn>
                </a:cxnLst>
                <a:rect l="T15" t="T16" r="T17" b="T18"/>
                <a:pathLst>
                  <a:path w="32" h="43">
                    <a:moveTo>
                      <a:pt x="0" y="12"/>
                    </a:moveTo>
                    <a:lnTo>
                      <a:pt x="21" y="0"/>
                    </a:lnTo>
                    <a:lnTo>
                      <a:pt x="32" y="24"/>
                    </a:lnTo>
                    <a:lnTo>
                      <a:pt x="21" y="43"/>
                    </a:lnTo>
                    <a:lnTo>
                      <a:pt x="0" y="12"/>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grpSp>
            <p:nvGrpSpPr>
              <p:cNvPr id="123" name="Group 111">
                <a:extLst>
                  <a:ext uri="{FF2B5EF4-FFF2-40B4-BE49-F238E27FC236}">
                    <a16:creationId xmlns:a16="http://schemas.microsoft.com/office/drawing/2014/main" id="{B6FDE765-C2D1-4D5C-A7F5-50F0E088F938}"/>
                  </a:ext>
                </a:extLst>
              </p:cNvPr>
              <p:cNvGrpSpPr/>
              <p:nvPr/>
            </p:nvGrpSpPr>
            <p:grpSpPr bwMode="gray">
              <a:xfrm>
                <a:off x="4014563" y="3578865"/>
                <a:ext cx="877041" cy="745485"/>
                <a:chOff x="4014563" y="3578865"/>
                <a:chExt cx="877041" cy="745485"/>
              </a:xfrm>
              <a:grpFill/>
            </p:grpSpPr>
            <p:sp>
              <p:nvSpPr>
                <p:cNvPr id="177" name="Freeform 36">
                  <a:extLst>
                    <a:ext uri="{FF2B5EF4-FFF2-40B4-BE49-F238E27FC236}">
                      <a16:creationId xmlns:a16="http://schemas.microsoft.com/office/drawing/2014/main" id="{C425794F-F6A8-4987-80FA-4B698BEE366B}"/>
                    </a:ext>
                  </a:extLst>
                </p:cNvPr>
                <p:cNvSpPr>
                  <a:spLocks/>
                </p:cNvSpPr>
                <p:nvPr/>
              </p:nvSpPr>
              <p:spPr bwMode="gray">
                <a:xfrm>
                  <a:off x="4014563" y="3578865"/>
                  <a:ext cx="877041" cy="665577"/>
                </a:xfrm>
                <a:custGeom>
                  <a:avLst/>
                  <a:gdLst>
                    <a:gd name="T0" fmla="*/ 0 w 1801"/>
                    <a:gd name="T1" fmla="*/ 130 h 1367"/>
                    <a:gd name="T2" fmla="*/ 43 w 1801"/>
                    <a:gd name="T3" fmla="*/ 209 h 1367"/>
                    <a:gd name="T4" fmla="*/ 38 w 1801"/>
                    <a:gd name="T5" fmla="*/ 263 h 1367"/>
                    <a:gd name="T6" fmla="*/ 102 w 1801"/>
                    <a:gd name="T7" fmla="*/ 222 h 1367"/>
                    <a:gd name="T8" fmla="*/ 117 w 1801"/>
                    <a:gd name="T9" fmla="*/ 212 h 1367"/>
                    <a:gd name="T10" fmla="*/ 149 w 1801"/>
                    <a:gd name="T11" fmla="*/ 208 h 1367"/>
                    <a:gd name="T12" fmla="*/ 225 w 1801"/>
                    <a:gd name="T13" fmla="*/ 214 h 1367"/>
                    <a:gd name="T14" fmla="*/ 264 w 1801"/>
                    <a:gd name="T15" fmla="*/ 199 h 1367"/>
                    <a:gd name="T16" fmla="*/ 330 w 1801"/>
                    <a:gd name="T17" fmla="*/ 202 h 1367"/>
                    <a:gd name="T18" fmla="*/ 274 w 1801"/>
                    <a:gd name="T19" fmla="*/ 220 h 1367"/>
                    <a:gd name="T20" fmla="*/ 420 w 1801"/>
                    <a:gd name="T21" fmla="*/ 269 h 1367"/>
                    <a:gd name="T22" fmla="*/ 430 w 1801"/>
                    <a:gd name="T23" fmla="*/ 260 h 1367"/>
                    <a:gd name="T24" fmla="*/ 435 w 1801"/>
                    <a:gd name="T25" fmla="*/ 274 h 1367"/>
                    <a:gd name="T26" fmla="*/ 520 w 1801"/>
                    <a:gd name="T27" fmla="*/ 334 h 1367"/>
                    <a:gd name="T28" fmla="*/ 494 w 1801"/>
                    <a:gd name="T29" fmla="*/ 327 h 1367"/>
                    <a:gd name="T30" fmla="*/ 557 w 1801"/>
                    <a:gd name="T31" fmla="*/ 357 h 1367"/>
                    <a:gd name="T32" fmla="*/ 609 w 1801"/>
                    <a:gd name="T33" fmla="*/ 332 h 1367"/>
                    <a:gd name="T34" fmla="*/ 682 w 1801"/>
                    <a:gd name="T35" fmla="*/ 298 h 1367"/>
                    <a:gd name="T36" fmla="*/ 709 w 1801"/>
                    <a:gd name="T37" fmla="*/ 279 h 1367"/>
                    <a:gd name="T38" fmla="*/ 801 w 1801"/>
                    <a:gd name="T39" fmla="*/ 238 h 1367"/>
                    <a:gd name="T40" fmla="*/ 906 w 1801"/>
                    <a:gd name="T41" fmla="*/ 319 h 1367"/>
                    <a:gd name="T42" fmla="*/ 948 w 1801"/>
                    <a:gd name="T43" fmla="*/ 365 h 1367"/>
                    <a:gd name="T44" fmla="*/ 1006 w 1801"/>
                    <a:gd name="T45" fmla="*/ 412 h 1367"/>
                    <a:gd name="T46" fmla="*/ 1085 w 1801"/>
                    <a:gd name="T47" fmla="*/ 436 h 1367"/>
                    <a:gd name="T48" fmla="*/ 1138 w 1801"/>
                    <a:gd name="T49" fmla="*/ 547 h 1367"/>
                    <a:gd name="T50" fmla="*/ 1125 w 1801"/>
                    <a:gd name="T51" fmla="*/ 764 h 1367"/>
                    <a:gd name="T52" fmla="*/ 1169 w 1801"/>
                    <a:gd name="T53" fmla="*/ 750 h 1367"/>
                    <a:gd name="T54" fmla="*/ 1147 w 1801"/>
                    <a:gd name="T55" fmla="*/ 710 h 1367"/>
                    <a:gd name="T56" fmla="*/ 1184 w 1801"/>
                    <a:gd name="T57" fmla="*/ 727 h 1367"/>
                    <a:gd name="T58" fmla="*/ 1208 w 1801"/>
                    <a:gd name="T59" fmla="*/ 723 h 1367"/>
                    <a:gd name="T60" fmla="*/ 1172 w 1801"/>
                    <a:gd name="T61" fmla="*/ 835 h 1367"/>
                    <a:gd name="T62" fmla="*/ 1199 w 1801"/>
                    <a:gd name="T63" fmla="*/ 868 h 1367"/>
                    <a:gd name="T64" fmla="*/ 1262 w 1801"/>
                    <a:gd name="T65" fmla="*/ 970 h 1367"/>
                    <a:gd name="T66" fmla="*/ 1308 w 1801"/>
                    <a:gd name="T67" fmla="*/ 995 h 1367"/>
                    <a:gd name="T68" fmla="*/ 1302 w 1801"/>
                    <a:gd name="T69" fmla="*/ 962 h 1367"/>
                    <a:gd name="T70" fmla="*/ 1315 w 1801"/>
                    <a:gd name="T71" fmla="*/ 970 h 1367"/>
                    <a:gd name="T72" fmla="*/ 1340 w 1801"/>
                    <a:gd name="T73" fmla="*/ 1055 h 1367"/>
                    <a:gd name="T74" fmla="*/ 1394 w 1801"/>
                    <a:gd name="T75" fmla="*/ 1105 h 1367"/>
                    <a:gd name="T76" fmla="*/ 1478 w 1801"/>
                    <a:gd name="T77" fmla="*/ 1197 h 1367"/>
                    <a:gd name="T78" fmla="*/ 1585 w 1801"/>
                    <a:gd name="T79" fmla="*/ 1309 h 1367"/>
                    <a:gd name="T80" fmla="*/ 1641 w 1801"/>
                    <a:gd name="T81" fmla="*/ 1335 h 1367"/>
                    <a:gd name="T82" fmla="*/ 1585 w 1801"/>
                    <a:gd name="T83" fmla="*/ 1329 h 1367"/>
                    <a:gd name="T84" fmla="*/ 1651 w 1801"/>
                    <a:gd name="T85" fmla="*/ 1353 h 1367"/>
                    <a:gd name="T86" fmla="*/ 1717 w 1801"/>
                    <a:gd name="T87" fmla="*/ 1329 h 1367"/>
                    <a:gd name="T88" fmla="*/ 1772 w 1801"/>
                    <a:gd name="T89" fmla="*/ 1287 h 1367"/>
                    <a:gd name="T90" fmla="*/ 1783 w 1801"/>
                    <a:gd name="T91" fmla="*/ 1169 h 1367"/>
                    <a:gd name="T92" fmla="*/ 1784 w 1801"/>
                    <a:gd name="T93" fmla="*/ 957 h 1367"/>
                    <a:gd name="T94" fmla="*/ 1570 w 1801"/>
                    <a:gd name="T95" fmla="*/ 574 h 1367"/>
                    <a:gd name="T96" fmla="*/ 1544 w 1801"/>
                    <a:gd name="T97" fmla="*/ 471 h 1367"/>
                    <a:gd name="T98" fmla="*/ 1329 w 1801"/>
                    <a:gd name="T99" fmla="*/ 58 h 1367"/>
                    <a:gd name="T100" fmla="*/ 1301 w 1801"/>
                    <a:gd name="T101" fmla="*/ 15 h 1367"/>
                    <a:gd name="T102" fmla="*/ 1195 w 1801"/>
                    <a:gd name="T103" fmla="*/ 27 h 1367"/>
                    <a:gd name="T104" fmla="*/ 1172 w 1801"/>
                    <a:gd name="T105" fmla="*/ 116 h 1367"/>
                    <a:gd name="T106" fmla="*/ 596 w 1801"/>
                    <a:gd name="T107" fmla="*/ 108 h 1367"/>
                    <a:gd name="T108" fmla="*/ 4 w 1801"/>
                    <a:gd name="T109" fmla="*/ 91 h 13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01"/>
                    <a:gd name="T166" fmla="*/ 0 h 1367"/>
                    <a:gd name="T167" fmla="*/ 1801 w 1801"/>
                    <a:gd name="T168" fmla="*/ 1367 h 13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01" h="1367">
                      <a:moveTo>
                        <a:pt x="4" y="91"/>
                      </a:moveTo>
                      <a:lnTo>
                        <a:pt x="0" y="130"/>
                      </a:lnTo>
                      <a:lnTo>
                        <a:pt x="52" y="180"/>
                      </a:lnTo>
                      <a:lnTo>
                        <a:pt x="43" y="209"/>
                      </a:lnTo>
                      <a:lnTo>
                        <a:pt x="60" y="228"/>
                      </a:lnTo>
                      <a:lnTo>
                        <a:pt x="38" y="263"/>
                      </a:lnTo>
                      <a:lnTo>
                        <a:pt x="77" y="246"/>
                      </a:lnTo>
                      <a:lnTo>
                        <a:pt x="102" y="222"/>
                      </a:lnTo>
                      <a:lnTo>
                        <a:pt x="99" y="194"/>
                      </a:lnTo>
                      <a:lnTo>
                        <a:pt x="117" y="212"/>
                      </a:lnTo>
                      <a:lnTo>
                        <a:pt x="134" y="187"/>
                      </a:lnTo>
                      <a:lnTo>
                        <a:pt x="149" y="208"/>
                      </a:lnTo>
                      <a:lnTo>
                        <a:pt x="108" y="240"/>
                      </a:lnTo>
                      <a:lnTo>
                        <a:pt x="225" y="214"/>
                      </a:lnTo>
                      <a:lnTo>
                        <a:pt x="248" y="189"/>
                      </a:lnTo>
                      <a:lnTo>
                        <a:pt x="264" y="199"/>
                      </a:lnTo>
                      <a:lnTo>
                        <a:pt x="307" y="188"/>
                      </a:lnTo>
                      <a:lnTo>
                        <a:pt x="330" y="202"/>
                      </a:lnTo>
                      <a:lnTo>
                        <a:pt x="249" y="212"/>
                      </a:lnTo>
                      <a:lnTo>
                        <a:pt x="274" y="220"/>
                      </a:lnTo>
                      <a:lnTo>
                        <a:pt x="364" y="239"/>
                      </a:lnTo>
                      <a:lnTo>
                        <a:pt x="420" y="269"/>
                      </a:lnTo>
                      <a:lnTo>
                        <a:pt x="404" y="227"/>
                      </a:lnTo>
                      <a:lnTo>
                        <a:pt x="430" y="260"/>
                      </a:lnTo>
                      <a:lnTo>
                        <a:pt x="468" y="265"/>
                      </a:lnTo>
                      <a:lnTo>
                        <a:pt x="435" y="274"/>
                      </a:lnTo>
                      <a:lnTo>
                        <a:pt x="498" y="307"/>
                      </a:lnTo>
                      <a:lnTo>
                        <a:pt x="520" y="334"/>
                      </a:lnTo>
                      <a:lnTo>
                        <a:pt x="519" y="365"/>
                      </a:lnTo>
                      <a:lnTo>
                        <a:pt x="494" y="327"/>
                      </a:lnTo>
                      <a:lnTo>
                        <a:pt x="508" y="375"/>
                      </a:lnTo>
                      <a:lnTo>
                        <a:pt x="557" y="357"/>
                      </a:lnTo>
                      <a:lnTo>
                        <a:pt x="588" y="354"/>
                      </a:lnTo>
                      <a:lnTo>
                        <a:pt x="609" y="332"/>
                      </a:lnTo>
                      <a:lnTo>
                        <a:pt x="617" y="346"/>
                      </a:lnTo>
                      <a:lnTo>
                        <a:pt x="682" y="298"/>
                      </a:lnTo>
                      <a:lnTo>
                        <a:pt x="724" y="295"/>
                      </a:lnTo>
                      <a:lnTo>
                        <a:pt x="709" y="279"/>
                      </a:lnTo>
                      <a:lnTo>
                        <a:pt x="739" y="241"/>
                      </a:lnTo>
                      <a:lnTo>
                        <a:pt x="801" y="238"/>
                      </a:lnTo>
                      <a:lnTo>
                        <a:pt x="869" y="271"/>
                      </a:lnTo>
                      <a:lnTo>
                        <a:pt x="906" y="319"/>
                      </a:lnTo>
                      <a:lnTo>
                        <a:pt x="939" y="328"/>
                      </a:lnTo>
                      <a:lnTo>
                        <a:pt x="948" y="365"/>
                      </a:lnTo>
                      <a:lnTo>
                        <a:pt x="989" y="385"/>
                      </a:lnTo>
                      <a:lnTo>
                        <a:pt x="1006" y="412"/>
                      </a:lnTo>
                      <a:lnTo>
                        <a:pt x="1028" y="434"/>
                      </a:lnTo>
                      <a:lnTo>
                        <a:pt x="1085" y="436"/>
                      </a:lnTo>
                      <a:lnTo>
                        <a:pt x="1107" y="474"/>
                      </a:lnTo>
                      <a:lnTo>
                        <a:pt x="1138" y="547"/>
                      </a:lnTo>
                      <a:lnTo>
                        <a:pt x="1121" y="682"/>
                      </a:lnTo>
                      <a:lnTo>
                        <a:pt x="1125" y="764"/>
                      </a:lnTo>
                      <a:lnTo>
                        <a:pt x="1162" y="789"/>
                      </a:lnTo>
                      <a:lnTo>
                        <a:pt x="1169" y="750"/>
                      </a:lnTo>
                      <a:lnTo>
                        <a:pt x="1144" y="737"/>
                      </a:lnTo>
                      <a:lnTo>
                        <a:pt x="1147" y="710"/>
                      </a:lnTo>
                      <a:lnTo>
                        <a:pt x="1158" y="717"/>
                      </a:lnTo>
                      <a:lnTo>
                        <a:pt x="1184" y="727"/>
                      </a:lnTo>
                      <a:lnTo>
                        <a:pt x="1191" y="753"/>
                      </a:lnTo>
                      <a:lnTo>
                        <a:pt x="1208" y="723"/>
                      </a:lnTo>
                      <a:lnTo>
                        <a:pt x="1222" y="749"/>
                      </a:lnTo>
                      <a:lnTo>
                        <a:pt x="1172" y="835"/>
                      </a:lnTo>
                      <a:lnTo>
                        <a:pt x="1170" y="851"/>
                      </a:lnTo>
                      <a:lnTo>
                        <a:pt x="1199" y="868"/>
                      </a:lnTo>
                      <a:lnTo>
                        <a:pt x="1227" y="936"/>
                      </a:lnTo>
                      <a:lnTo>
                        <a:pt x="1262" y="970"/>
                      </a:lnTo>
                      <a:lnTo>
                        <a:pt x="1280" y="995"/>
                      </a:lnTo>
                      <a:lnTo>
                        <a:pt x="1308" y="995"/>
                      </a:lnTo>
                      <a:lnTo>
                        <a:pt x="1279" y="955"/>
                      </a:lnTo>
                      <a:lnTo>
                        <a:pt x="1302" y="962"/>
                      </a:lnTo>
                      <a:lnTo>
                        <a:pt x="1329" y="953"/>
                      </a:lnTo>
                      <a:lnTo>
                        <a:pt x="1315" y="970"/>
                      </a:lnTo>
                      <a:lnTo>
                        <a:pt x="1327" y="1007"/>
                      </a:lnTo>
                      <a:lnTo>
                        <a:pt x="1340" y="1055"/>
                      </a:lnTo>
                      <a:lnTo>
                        <a:pt x="1384" y="1075"/>
                      </a:lnTo>
                      <a:lnTo>
                        <a:pt x="1394" y="1105"/>
                      </a:lnTo>
                      <a:lnTo>
                        <a:pt x="1431" y="1197"/>
                      </a:lnTo>
                      <a:lnTo>
                        <a:pt x="1478" y="1197"/>
                      </a:lnTo>
                      <a:lnTo>
                        <a:pt x="1518" y="1219"/>
                      </a:lnTo>
                      <a:lnTo>
                        <a:pt x="1585" y="1309"/>
                      </a:lnTo>
                      <a:lnTo>
                        <a:pt x="1640" y="1319"/>
                      </a:lnTo>
                      <a:lnTo>
                        <a:pt x="1641" y="1335"/>
                      </a:lnTo>
                      <a:lnTo>
                        <a:pt x="1628" y="1346"/>
                      </a:lnTo>
                      <a:lnTo>
                        <a:pt x="1585" y="1329"/>
                      </a:lnTo>
                      <a:lnTo>
                        <a:pt x="1599" y="1367"/>
                      </a:lnTo>
                      <a:lnTo>
                        <a:pt x="1651" y="1353"/>
                      </a:lnTo>
                      <a:lnTo>
                        <a:pt x="1693" y="1352"/>
                      </a:lnTo>
                      <a:lnTo>
                        <a:pt x="1717" y="1329"/>
                      </a:lnTo>
                      <a:lnTo>
                        <a:pt x="1752" y="1327"/>
                      </a:lnTo>
                      <a:lnTo>
                        <a:pt x="1772" y="1287"/>
                      </a:lnTo>
                      <a:lnTo>
                        <a:pt x="1765" y="1231"/>
                      </a:lnTo>
                      <a:lnTo>
                        <a:pt x="1783" y="1169"/>
                      </a:lnTo>
                      <a:lnTo>
                        <a:pt x="1801" y="1176"/>
                      </a:lnTo>
                      <a:lnTo>
                        <a:pt x="1784" y="957"/>
                      </a:lnTo>
                      <a:lnTo>
                        <a:pt x="1765" y="891"/>
                      </a:lnTo>
                      <a:lnTo>
                        <a:pt x="1570" y="574"/>
                      </a:lnTo>
                      <a:lnTo>
                        <a:pt x="1525" y="471"/>
                      </a:lnTo>
                      <a:lnTo>
                        <a:pt x="1544" y="471"/>
                      </a:lnTo>
                      <a:lnTo>
                        <a:pt x="1417" y="269"/>
                      </a:lnTo>
                      <a:lnTo>
                        <a:pt x="1329" y="58"/>
                      </a:lnTo>
                      <a:lnTo>
                        <a:pt x="1323" y="21"/>
                      </a:lnTo>
                      <a:lnTo>
                        <a:pt x="1301" y="15"/>
                      </a:lnTo>
                      <a:lnTo>
                        <a:pt x="1217" y="0"/>
                      </a:lnTo>
                      <a:lnTo>
                        <a:pt x="1195" y="27"/>
                      </a:lnTo>
                      <a:lnTo>
                        <a:pt x="1209" y="119"/>
                      </a:lnTo>
                      <a:lnTo>
                        <a:pt x="1172" y="116"/>
                      </a:lnTo>
                      <a:lnTo>
                        <a:pt x="1166" y="74"/>
                      </a:lnTo>
                      <a:lnTo>
                        <a:pt x="596" y="108"/>
                      </a:lnTo>
                      <a:lnTo>
                        <a:pt x="555" y="41"/>
                      </a:lnTo>
                      <a:lnTo>
                        <a:pt x="4" y="91"/>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78" name="Freeform 37">
                  <a:extLst>
                    <a:ext uri="{FF2B5EF4-FFF2-40B4-BE49-F238E27FC236}">
                      <a16:creationId xmlns:a16="http://schemas.microsoft.com/office/drawing/2014/main" id="{1FE35E91-CCB9-4544-9823-72E2929B6986}"/>
                    </a:ext>
                  </a:extLst>
                </p:cNvPr>
                <p:cNvSpPr>
                  <a:spLocks/>
                </p:cNvSpPr>
                <p:nvPr/>
              </p:nvSpPr>
              <p:spPr bwMode="gray">
                <a:xfrm>
                  <a:off x="4739584" y="4294141"/>
                  <a:ext cx="43852" cy="30209"/>
                </a:xfrm>
                <a:custGeom>
                  <a:avLst/>
                  <a:gdLst>
                    <a:gd name="T0" fmla="*/ 0 w 91"/>
                    <a:gd name="T1" fmla="*/ 62 h 62"/>
                    <a:gd name="T2" fmla="*/ 5 w 91"/>
                    <a:gd name="T3" fmla="*/ 28 h 62"/>
                    <a:gd name="T4" fmla="*/ 36 w 91"/>
                    <a:gd name="T5" fmla="*/ 23 h 62"/>
                    <a:gd name="T6" fmla="*/ 40 w 91"/>
                    <a:gd name="T7" fmla="*/ 0 h 62"/>
                    <a:gd name="T8" fmla="*/ 91 w 91"/>
                    <a:gd name="T9" fmla="*/ 26 h 62"/>
                    <a:gd name="T10" fmla="*/ 41 w 91"/>
                    <a:gd name="T11" fmla="*/ 42 h 62"/>
                    <a:gd name="T12" fmla="*/ 16 w 91"/>
                    <a:gd name="T13" fmla="*/ 35 h 62"/>
                    <a:gd name="T14" fmla="*/ 25 w 91"/>
                    <a:gd name="T15" fmla="*/ 50 h 62"/>
                    <a:gd name="T16" fmla="*/ 0 w 91"/>
                    <a:gd name="T17" fmla="*/ 62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1"/>
                    <a:gd name="T28" fmla="*/ 0 h 62"/>
                    <a:gd name="T29" fmla="*/ 91 w 91"/>
                    <a:gd name="T30" fmla="*/ 62 h 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1" h="62">
                      <a:moveTo>
                        <a:pt x="0" y="62"/>
                      </a:moveTo>
                      <a:lnTo>
                        <a:pt x="5" y="28"/>
                      </a:lnTo>
                      <a:lnTo>
                        <a:pt x="36" y="23"/>
                      </a:lnTo>
                      <a:lnTo>
                        <a:pt x="40" y="0"/>
                      </a:lnTo>
                      <a:lnTo>
                        <a:pt x="91" y="26"/>
                      </a:lnTo>
                      <a:lnTo>
                        <a:pt x="41" y="42"/>
                      </a:lnTo>
                      <a:lnTo>
                        <a:pt x="16" y="35"/>
                      </a:lnTo>
                      <a:lnTo>
                        <a:pt x="25" y="50"/>
                      </a:lnTo>
                      <a:lnTo>
                        <a:pt x="0" y="62"/>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79" name="Freeform 38">
                  <a:extLst>
                    <a:ext uri="{FF2B5EF4-FFF2-40B4-BE49-F238E27FC236}">
                      <a16:creationId xmlns:a16="http://schemas.microsoft.com/office/drawing/2014/main" id="{95A78B96-DA55-4195-8790-B22031217ECD}"/>
                    </a:ext>
                  </a:extLst>
                </p:cNvPr>
                <p:cNvSpPr>
                  <a:spLocks/>
                </p:cNvSpPr>
                <p:nvPr/>
              </p:nvSpPr>
              <p:spPr bwMode="gray">
                <a:xfrm>
                  <a:off x="4801951" y="4275625"/>
                  <a:ext cx="35082" cy="23388"/>
                </a:xfrm>
                <a:custGeom>
                  <a:avLst/>
                  <a:gdLst>
                    <a:gd name="T0" fmla="*/ 0 w 74"/>
                    <a:gd name="T1" fmla="*/ 44 h 46"/>
                    <a:gd name="T2" fmla="*/ 12 w 74"/>
                    <a:gd name="T3" fmla="*/ 46 h 46"/>
                    <a:gd name="T4" fmla="*/ 74 w 74"/>
                    <a:gd name="T5" fmla="*/ 0 h 46"/>
                    <a:gd name="T6" fmla="*/ 18 w 74"/>
                    <a:gd name="T7" fmla="*/ 33 h 46"/>
                    <a:gd name="T8" fmla="*/ 0 w 74"/>
                    <a:gd name="T9" fmla="*/ 44 h 46"/>
                    <a:gd name="T10" fmla="*/ 0 60000 65536"/>
                    <a:gd name="T11" fmla="*/ 0 60000 65536"/>
                    <a:gd name="T12" fmla="*/ 0 60000 65536"/>
                    <a:gd name="T13" fmla="*/ 0 60000 65536"/>
                    <a:gd name="T14" fmla="*/ 0 60000 65536"/>
                    <a:gd name="T15" fmla="*/ 0 w 74"/>
                    <a:gd name="T16" fmla="*/ 0 h 46"/>
                    <a:gd name="T17" fmla="*/ 74 w 74"/>
                    <a:gd name="T18" fmla="*/ 46 h 46"/>
                  </a:gdLst>
                  <a:ahLst/>
                  <a:cxnLst>
                    <a:cxn ang="T10">
                      <a:pos x="T0" y="T1"/>
                    </a:cxn>
                    <a:cxn ang="T11">
                      <a:pos x="T2" y="T3"/>
                    </a:cxn>
                    <a:cxn ang="T12">
                      <a:pos x="T4" y="T5"/>
                    </a:cxn>
                    <a:cxn ang="T13">
                      <a:pos x="T6" y="T7"/>
                    </a:cxn>
                    <a:cxn ang="T14">
                      <a:pos x="T8" y="T9"/>
                    </a:cxn>
                  </a:cxnLst>
                  <a:rect l="T15" t="T16" r="T17" b="T18"/>
                  <a:pathLst>
                    <a:path w="74" h="46">
                      <a:moveTo>
                        <a:pt x="0" y="44"/>
                      </a:moveTo>
                      <a:lnTo>
                        <a:pt x="12" y="46"/>
                      </a:lnTo>
                      <a:lnTo>
                        <a:pt x="74" y="0"/>
                      </a:lnTo>
                      <a:lnTo>
                        <a:pt x="18" y="33"/>
                      </a:lnTo>
                      <a:lnTo>
                        <a:pt x="0" y="44"/>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80" name="Freeform 39">
                  <a:extLst>
                    <a:ext uri="{FF2B5EF4-FFF2-40B4-BE49-F238E27FC236}">
                      <a16:creationId xmlns:a16="http://schemas.microsoft.com/office/drawing/2014/main" id="{1CF7FB8E-730A-4040-8DD3-C252E73F22A2}"/>
                    </a:ext>
                  </a:extLst>
                </p:cNvPr>
                <p:cNvSpPr>
                  <a:spLocks/>
                </p:cNvSpPr>
                <p:nvPr/>
              </p:nvSpPr>
              <p:spPr bwMode="gray">
                <a:xfrm>
                  <a:off x="4862370" y="4207411"/>
                  <a:ext cx="24362" cy="44827"/>
                </a:xfrm>
                <a:custGeom>
                  <a:avLst/>
                  <a:gdLst>
                    <a:gd name="T0" fmla="*/ 0 w 49"/>
                    <a:gd name="T1" fmla="*/ 94 h 94"/>
                    <a:gd name="T2" fmla="*/ 26 w 49"/>
                    <a:gd name="T3" fmla="*/ 64 h 94"/>
                    <a:gd name="T4" fmla="*/ 49 w 49"/>
                    <a:gd name="T5" fmla="*/ 0 h 94"/>
                    <a:gd name="T6" fmla="*/ 33 w 49"/>
                    <a:gd name="T7" fmla="*/ 30 h 94"/>
                    <a:gd name="T8" fmla="*/ 0 w 49"/>
                    <a:gd name="T9" fmla="*/ 94 h 94"/>
                    <a:gd name="T10" fmla="*/ 0 60000 65536"/>
                    <a:gd name="T11" fmla="*/ 0 60000 65536"/>
                    <a:gd name="T12" fmla="*/ 0 60000 65536"/>
                    <a:gd name="T13" fmla="*/ 0 60000 65536"/>
                    <a:gd name="T14" fmla="*/ 0 60000 65536"/>
                    <a:gd name="T15" fmla="*/ 0 w 49"/>
                    <a:gd name="T16" fmla="*/ 0 h 94"/>
                    <a:gd name="T17" fmla="*/ 49 w 49"/>
                    <a:gd name="T18" fmla="*/ 94 h 94"/>
                  </a:gdLst>
                  <a:ahLst/>
                  <a:cxnLst>
                    <a:cxn ang="T10">
                      <a:pos x="T0" y="T1"/>
                    </a:cxn>
                    <a:cxn ang="T11">
                      <a:pos x="T2" y="T3"/>
                    </a:cxn>
                    <a:cxn ang="T12">
                      <a:pos x="T4" y="T5"/>
                    </a:cxn>
                    <a:cxn ang="T13">
                      <a:pos x="T6" y="T7"/>
                    </a:cxn>
                    <a:cxn ang="T14">
                      <a:pos x="T8" y="T9"/>
                    </a:cxn>
                  </a:cxnLst>
                  <a:rect l="T15" t="T16" r="T17" b="T18"/>
                  <a:pathLst>
                    <a:path w="49" h="94">
                      <a:moveTo>
                        <a:pt x="0" y="94"/>
                      </a:moveTo>
                      <a:lnTo>
                        <a:pt x="26" y="64"/>
                      </a:lnTo>
                      <a:lnTo>
                        <a:pt x="49" y="0"/>
                      </a:lnTo>
                      <a:lnTo>
                        <a:pt x="33" y="30"/>
                      </a:lnTo>
                      <a:lnTo>
                        <a:pt x="0" y="94"/>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grpSp>
          <p:sp>
            <p:nvSpPr>
              <p:cNvPr id="124" name="Freeform 40">
                <a:extLst>
                  <a:ext uri="{FF2B5EF4-FFF2-40B4-BE49-F238E27FC236}">
                    <a16:creationId xmlns:a16="http://schemas.microsoft.com/office/drawing/2014/main" id="{2A86A371-02FA-489F-B855-10B20B1DEE11}"/>
                  </a:ext>
                </a:extLst>
              </p:cNvPr>
              <p:cNvSpPr>
                <a:spLocks/>
              </p:cNvSpPr>
              <p:nvPr/>
            </p:nvSpPr>
            <p:spPr bwMode="gray">
              <a:xfrm>
                <a:off x="4172431" y="3090645"/>
                <a:ext cx="524276" cy="545715"/>
              </a:xfrm>
              <a:custGeom>
                <a:avLst/>
                <a:gdLst>
                  <a:gd name="T0" fmla="*/ 0 w 1075"/>
                  <a:gd name="T1" fmla="*/ 63 h 1121"/>
                  <a:gd name="T2" fmla="*/ 142 w 1075"/>
                  <a:gd name="T3" fmla="*/ 581 h 1121"/>
                  <a:gd name="T4" fmla="*/ 195 w 1075"/>
                  <a:gd name="T5" fmla="*/ 669 h 1121"/>
                  <a:gd name="T6" fmla="*/ 214 w 1075"/>
                  <a:gd name="T7" fmla="*/ 733 h 1121"/>
                  <a:gd name="T8" fmla="*/ 191 w 1075"/>
                  <a:gd name="T9" fmla="*/ 779 h 1121"/>
                  <a:gd name="T10" fmla="*/ 183 w 1075"/>
                  <a:gd name="T11" fmla="*/ 848 h 1121"/>
                  <a:gd name="T12" fmla="*/ 230 w 1075"/>
                  <a:gd name="T13" fmla="*/ 1043 h 1121"/>
                  <a:gd name="T14" fmla="*/ 271 w 1075"/>
                  <a:gd name="T15" fmla="*/ 1110 h 1121"/>
                  <a:gd name="T16" fmla="*/ 841 w 1075"/>
                  <a:gd name="T17" fmla="*/ 1076 h 1121"/>
                  <a:gd name="T18" fmla="*/ 847 w 1075"/>
                  <a:gd name="T19" fmla="*/ 1118 h 1121"/>
                  <a:gd name="T20" fmla="*/ 884 w 1075"/>
                  <a:gd name="T21" fmla="*/ 1121 h 1121"/>
                  <a:gd name="T22" fmla="*/ 870 w 1075"/>
                  <a:gd name="T23" fmla="*/ 1029 h 1121"/>
                  <a:gd name="T24" fmla="*/ 892 w 1075"/>
                  <a:gd name="T25" fmla="*/ 1002 h 1121"/>
                  <a:gd name="T26" fmla="*/ 976 w 1075"/>
                  <a:gd name="T27" fmla="*/ 1017 h 1121"/>
                  <a:gd name="T28" fmla="*/ 989 w 1075"/>
                  <a:gd name="T29" fmla="*/ 954 h 1121"/>
                  <a:gd name="T30" fmla="*/ 976 w 1075"/>
                  <a:gd name="T31" fmla="*/ 949 h 1121"/>
                  <a:gd name="T32" fmla="*/ 995 w 1075"/>
                  <a:gd name="T33" fmla="*/ 932 h 1121"/>
                  <a:gd name="T34" fmla="*/ 964 w 1075"/>
                  <a:gd name="T35" fmla="*/ 915 h 1121"/>
                  <a:gd name="T36" fmla="*/ 982 w 1075"/>
                  <a:gd name="T37" fmla="*/ 895 h 1121"/>
                  <a:gd name="T38" fmla="*/ 978 w 1075"/>
                  <a:gd name="T39" fmla="*/ 863 h 1121"/>
                  <a:gd name="T40" fmla="*/ 1015 w 1075"/>
                  <a:gd name="T41" fmla="*/ 839 h 1121"/>
                  <a:gd name="T42" fmla="*/ 1002 w 1075"/>
                  <a:gd name="T43" fmla="*/ 806 h 1121"/>
                  <a:gd name="T44" fmla="*/ 1021 w 1075"/>
                  <a:gd name="T45" fmla="*/ 794 h 1121"/>
                  <a:gd name="T46" fmla="*/ 1029 w 1075"/>
                  <a:gd name="T47" fmla="*/ 766 h 1121"/>
                  <a:gd name="T48" fmla="*/ 1014 w 1075"/>
                  <a:gd name="T49" fmla="*/ 755 h 1121"/>
                  <a:gd name="T50" fmla="*/ 1042 w 1075"/>
                  <a:gd name="T51" fmla="*/ 731 h 1121"/>
                  <a:gd name="T52" fmla="*/ 1029 w 1075"/>
                  <a:gd name="T53" fmla="*/ 713 h 1121"/>
                  <a:gd name="T54" fmla="*/ 1052 w 1075"/>
                  <a:gd name="T55" fmla="*/ 713 h 1121"/>
                  <a:gd name="T56" fmla="*/ 1075 w 1075"/>
                  <a:gd name="T57" fmla="*/ 678 h 1121"/>
                  <a:gd name="T58" fmla="*/ 1067 w 1075"/>
                  <a:gd name="T59" fmla="*/ 669 h 1121"/>
                  <a:gd name="T60" fmla="*/ 1030 w 1075"/>
                  <a:gd name="T61" fmla="*/ 662 h 1121"/>
                  <a:gd name="T62" fmla="*/ 1006 w 1075"/>
                  <a:gd name="T63" fmla="*/ 631 h 1121"/>
                  <a:gd name="T64" fmla="*/ 963 w 1075"/>
                  <a:gd name="T65" fmla="*/ 554 h 1121"/>
                  <a:gd name="T66" fmla="*/ 939 w 1075"/>
                  <a:gd name="T67" fmla="*/ 544 h 1121"/>
                  <a:gd name="T68" fmla="*/ 891 w 1075"/>
                  <a:gd name="T69" fmla="*/ 442 h 1121"/>
                  <a:gd name="T70" fmla="*/ 821 w 1075"/>
                  <a:gd name="T71" fmla="*/ 399 h 1121"/>
                  <a:gd name="T72" fmla="*/ 772 w 1075"/>
                  <a:gd name="T73" fmla="*/ 330 h 1121"/>
                  <a:gd name="T74" fmla="*/ 651 w 1075"/>
                  <a:gd name="T75" fmla="*/ 242 h 1121"/>
                  <a:gd name="T76" fmla="*/ 593 w 1075"/>
                  <a:gd name="T77" fmla="*/ 163 h 1121"/>
                  <a:gd name="T78" fmla="*/ 463 w 1075"/>
                  <a:gd name="T79" fmla="*/ 78 h 1121"/>
                  <a:gd name="T80" fmla="*/ 505 w 1075"/>
                  <a:gd name="T81" fmla="*/ 0 h 1121"/>
                  <a:gd name="T82" fmla="*/ 260 w 1075"/>
                  <a:gd name="T83" fmla="*/ 30 h 1121"/>
                  <a:gd name="T84" fmla="*/ 0 w 1075"/>
                  <a:gd name="T85" fmla="*/ 63 h 112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75"/>
                  <a:gd name="T130" fmla="*/ 0 h 1121"/>
                  <a:gd name="T131" fmla="*/ 1075 w 1075"/>
                  <a:gd name="T132" fmla="*/ 1121 h 112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75" h="1121">
                    <a:moveTo>
                      <a:pt x="0" y="63"/>
                    </a:moveTo>
                    <a:lnTo>
                      <a:pt x="142" y="581"/>
                    </a:lnTo>
                    <a:lnTo>
                      <a:pt x="195" y="669"/>
                    </a:lnTo>
                    <a:lnTo>
                      <a:pt x="214" y="733"/>
                    </a:lnTo>
                    <a:lnTo>
                      <a:pt x="191" y="779"/>
                    </a:lnTo>
                    <a:lnTo>
                      <a:pt x="183" y="848"/>
                    </a:lnTo>
                    <a:lnTo>
                      <a:pt x="230" y="1043"/>
                    </a:lnTo>
                    <a:lnTo>
                      <a:pt x="271" y="1110"/>
                    </a:lnTo>
                    <a:lnTo>
                      <a:pt x="841" y="1076"/>
                    </a:lnTo>
                    <a:lnTo>
                      <a:pt x="847" y="1118"/>
                    </a:lnTo>
                    <a:lnTo>
                      <a:pt x="884" y="1121"/>
                    </a:lnTo>
                    <a:lnTo>
                      <a:pt x="870" y="1029"/>
                    </a:lnTo>
                    <a:lnTo>
                      <a:pt x="892" y="1002"/>
                    </a:lnTo>
                    <a:lnTo>
                      <a:pt x="976" y="1017"/>
                    </a:lnTo>
                    <a:lnTo>
                      <a:pt x="989" y="954"/>
                    </a:lnTo>
                    <a:lnTo>
                      <a:pt x="976" y="949"/>
                    </a:lnTo>
                    <a:lnTo>
                      <a:pt x="995" y="932"/>
                    </a:lnTo>
                    <a:lnTo>
                      <a:pt x="964" y="915"/>
                    </a:lnTo>
                    <a:lnTo>
                      <a:pt x="982" y="895"/>
                    </a:lnTo>
                    <a:lnTo>
                      <a:pt x="978" y="863"/>
                    </a:lnTo>
                    <a:lnTo>
                      <a:pt x="1015" y="839"/>
                    </a:lnTo>
                    <a:lnTo>
                      <a:pt x="1002" y="806"/>
                    </a:lnTo>
                    <a:lnTo>
                      <a:pt x="1021" y="794"/>
                    </a:lnTo>
                    <a:lnTo>
                      <a:pt x="1029" y="766"/>
                    </a:lnTo>
                    <a:lnTo>
                      <a:pt x="1014" y="755"/>
                    </a:lnTo>
                    <a:lnTo>
                      <a:pt x="1042" y="731"/>
                    </a:lnTo>
                    <a:lnTo>
                      <a:pt x="1029" y="713"/>
                    </a:lnTo>
                    <a:lnTo>
                      <a:pt x="1052" y="713"/>
                    </a:lnTo>
                    <a:lnTo>
                      <a:pt x="1075" y="678"/>
                    </a:lnTo>
                    <a:lnTo>
                      <a:pt x="1067" y="669"/>
                    </a:lnTo>
                    <a:lnTo>
                      <a:pt x="1030" y="662"/>
                    </a:lnTo>
                    <a:lnTo>
                      <a:pt x="1006" y="631"/>
                    </a:lnTo>
                    <a:lnTo>
                      <a:pt x="963" y="554"/>
                    </a:lnTo>
                    <a:lnTo>
                      <a:pt x="939" y="544"/>
                    </a:lnTo>
                    <a:lnTo>
                      <a:pt x="891" y="442"/>
                    </a:lnTo>
                    <a:lnTo>
                      <a:pt x="821" y="399"/>
                    </a:lnTo>
                    <a:lnTo>
                      <a:pt x="772" y="330"/>
                    </a:lnTo>
                    <a:lnTo>
                      <a:pt x="651" y="242"/>
                    </a:lnTo>
                    <a:lnTo>
                      <a:pt x="593" y="163"/>
                    </a:lnTo>
                    <a:lnTo>
                      <a:pt x="463" y="78"/>
                    </a:lnTo>
                    <a:lnTo>
                      <a:pt x="505" y="0"/>
                    </a:lnTo>
                    <a:lnTo>
                      <a:pt x="260" y="30"/>
                    </a:lnTo>
                    <a:lnTo>
                      <a:pt x="0" y="63"/>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25" name="Freeform 47">
                <a:extLst>
                  <a:ext uri="{FF2B5EF4-FFF2-40B4-BE49-F238E27FC236}">
                    <a16:creationId xmlns:a16="http://schemas.microsoft.com/office/drawing/2014/main" id="{5EF93E71-5778-4634-B49E-909A490DDFE3}"/>
                  </a:ext>
                </a:extLst>
              </p:cNvPr>
              <p:cNvSpPr>
                <a:spLocks/>
              </p:cNvSpPr>
              <p:nvPr/>
            </p:nvSpPr>
            <p:spPr bwMode="gray">
              <a:xfrm>
                <a:off x="1267474" y="1261527"/>
                <a:ext cx="577873" cy="934536"/>
              </a:xfrm>
              <a:custGeom>
                <a:avLst/>
                <a:gdLst>
                  <a:gd name="T0" fmla="*/ 0 w 1185"/>
                  <a:gd name="T1" fmla="*/ 1699 h 1916"/>
                  <a:gd name="T2" fmla="*/ 94 w 1185"/>
                  <a:gd name="T3" fmla="*/ 1290 h 1916"/>
                  <a:gd name="T4" fmla="*/ 142 w 1185"/>
                  <a:gd name="T5" fmla="*/ 1181 h 1916"/>
                  <a:gd name="T6" fmla="*/ 99 w 1185"/>
                  <a:gd name="T7" fmla="*/ 1129 h 1916"/>
                  <a:gd name="T8" fmla="*/ 110 w 1185"/>
                  <a:gd name="T9" fmla="*/ 1082 h 1916"/>
                  <a:gd name="T10" fmla="*/ 185 w 1185"/>
                  <a:gd name="T11" fmla="*/ 1011 h 1916"/>
                  <a:gd name="T12" fmla="*/ 246 w 1185"/>
                  <a:gd name="T13" fmla="*/ 915 h 1916"/>
                  <a:gd name="T14" fmla="*/ 301 w 1185"/>
                  <a:gd name="T15" fmla="*/ 832 h 1916"/>
                  <a:gd name="T16" fmla="*/ 260 w 1185"/>
                  <a:gd name="T17" fmla="*/ 769 h 1916"/>
                  <a:gd name="T18" fmla="*/ 242 w 1185"/>
                  <a:gd name="T19" fmla="*/ 726 h 1916"/>
                  <a:gd name="T20" fmla="*/ 249 w 1185"/>
                  <a:gd name="T21" fmla="*/ 620 h 1916"/>
                  <a:gd name="T22" fmla="*/ 393 w 1185"/>
                  <a:gd name="T23" fmla="*/ 0 h 1916"/>
                  <a:gd name="T24" fmla="*/ 552 w 1185"/>
                  <a:gd name="T25" fmla="*/ 35 h 1916"/>
                  <a:gd name="T26" fmla="*/ 499 w 1185"/>
                  <a:gd name="T27" fmla="*/ 276 h 1916"/>
                  <a:gd name="T28" fmla="*/ 534 w 1185"/>
                  <a:gd name="T29" fmla="*/ 363 h 1916"/>
                  <a:gd name="T30" fmla="*/ 538 w 1185"/>
                  <a:gd name="T31" fmla="*/ 417 h 1916"/>
                  <a:gd name="T32" fmla="*/ 519 w 1185"/>
                  <a:gd name="T33" fmla="*/ 425 h 1916"/>
                  <a:gd name="T34" fmla="*/ 580 w 1185"/>
                  <a:gd name="T35" fmla="*/ 484 h 1916"/>
                  <a:gd name="T36" fmla="*/ 642 w 1185"/>
                  <a:gd name="T37" fmla="*/ 638 h 1916"/>
                  <a:gd name="T38" fmla="*/ 664 w 1185"/>
                  <a:gd name="T39" fmla="*/ 632 h 1916"/>
                  <a:gd name="T40" fmla="*/ 666 w 1185"/>
                  <a:gd name="T41" fmla="*/ 654 h 1916"/>
                  <a:gd name="T42" fmla="*/ 696 w 1185"/>
                  <a:gd name="T43" fmla="*/ 663 h 1916"/>
                  <a:gd name="T44" fmla="*/ 718 w 1185"/>
                  <a:gd name="T45" fmla="*/ 666 h 1916"/>
                  <a:gd name="T46" fmla="*/ 663 w 1185"/>
                  <a:gd name="T47" fmla="*/ 778 h 1916"/>
                  <a:gd name="T48" fmla="*/ 672 w 1185"/>
                  <a:gd name="T49" fmla="*/ 852 h 1916"/>
                  <a:gd name="T50" fmla="*/ 627 w 1185"/>
                  <a:gd name="T51" fmla="*/ 924 h 1916"/>
                  <a:gd name="T52" fmla="*/ 658 w 1185"/>
                  <a:gd name="T53" fmla="*/ 956 h 1916"/>
                  <a:gd name="T54" fmla="*/ 738 w 1185"/>
                  <a:gd name="T55" fmla="*/ 911 h 1916"/>
                  <a:gd name="T56" fmla="*/ 796 w 1185"/>
                  <a:gd name="T57" fmla="*/ 1154 h 1916"/>
                  <a:gd name="T58" fmla="*/ 833 w 1185"/>
                  <a:gd name="T59" fmla="*/ 1166 h 1916"/>
                  <a:gd name="T60" fmla="*/ 840 w 1185"/>
                  <a:gd name="T61" fmla="*/ 1240 h 1916"/>
                  <a:gd name="T62" fmla="*/ 871 w 1185"/>
                  <a:gd name="T63" fmla="*/ 1271 h 1916"/>
                  <a:gd name="T64" fmla="*/ 894 w 1185"/>
                  <a:gd name="T65" fmla="*/ 1244 h 1916"/>
                  <a:gd name="T66" fmla="*/ 948 w 1185"/>
                  <a:gd name="T67" fmla="*/ 1268 h 1916"/>
                  <a:gd name="T68" fmla="*/ 981 w 1185"/>
                  <a:gd name="T69" fmla="*/ 1242 h 1916"/>
                  <a:gd name="T70" fmla="*/ 1089 w 1185"/>
                  <a:gd name="T71" fmla="*/ 1263 h 1916"/>
                  <a:gd name="T72" fmla="*/ 1115 w 1185"/>
                  <a:gd name="T73" fmla="*/ 1269 h 1916"/>
                  <a:gd name="T74" fmla="*/ 1139 w 1185"/>
                  <a:gd name="T75" fmla="*/ 1220 h 1916"/>
                  <a:gd name="T76" fmla="*/ 1185 w 1185"/>
                  <a:gd name="T77" fmla="*/ 1298 h 1916"/>
                  <a:gd name="T78" fmla="*/ 1085 w 1185"/>
                  <a:gd name="T79" fmla="*/ 1916 h 1916"/>
                  <a:gd name="T80" fmla="*/ 539 w 1185"/>
                  <a:gd name="T81" fmla="*/ 1816 h 1916"/>
                  <a:gd name="T82" fmla="*/ 0 w 1185"/>
                  <a:gd name="T83" fmla="*/ 1699 h 19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85"/>
                  <a:gd name="T127" fmla="*/ 0 h 1916"/>
                  <a:gd name="T128" fmla="*/ 1185 w 1185"/>
                  <a:gd name="T129" fmla="*/ 1916 h 191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85" h="1916">
                    <a:moveTo>
                      <a:pt x="0" y="1699"/>
                    </a:moveTo>
                    <a:lnTo>
                      <a:pt x="94" y="1290"/>
                    </a:lnTo>
                    <a:lnTo>
                      <a:pt x="142" y="1181"/>
                    </a:lnTo>
                    <a:lnTo>
                      <a:pt x="99" y="1129"/>
                    </a:lnTo>
                    <a:lnTo>
                      <a:pt x="110" y="1082"/>
                    </a:lnTo>
                    <a:lnTo>
                      <a:pt x="185" y="1011"/>
                    </a:lnTo>
                    <a:lnTo>
                      <a:pt x="246" y="915"/>
                    </a:lnTo>
                    <a:lnTo>
                      <a:pt x="301" y="832"/>
                    </a:lnTo>
                    <a:lnTo>
                      <a:pt x="260" y="769"/>
                    </a:lnTo>
                    <a:lnTo>
                      <a:pt x="242" y="726"/>
                    </a:lnTo>
                    <a:lnTo>
                      <a:pt x="249" y="620"/>
                    </a:lnTo>
                    <a:lnTo>
                      <a:pt x="393" y="0"/>
                    </a:lnTo>
                    <a:lnTo>
                      <a:pt x="552" y="35"/>
                    </a:lnTo>
                    <a:lnTo>
                      <a:pt x="499" y="276"/>
                    </a:lnTo>
                    <a:lnTo>
                      <a:pt x="534" y="363"/>
                    </a:lnTo>
                    <a:lnTo>
                      <a:pt x="538" y="417"/>
                    </a:lnTo>
                    <a:lnTo>
                      <a:pt x="519" y="425"/>
                    </a:lnTo>
                    <a:lnTo>
                      <a:pt x="580" y="484"/>
                    </a:lnTo>
                    <a:lnTo>
                      <a:pt x="642" y="638"/>
                    </a:lnTo>
                    <a:lnTo>
                      <a:pt x="664" y="632"/>
                    </a:lnTo>
                    <a:lnTo>
                      <a:pt x="666" y="654"/>
                    </a:lnTo>
                    <a:lnTo>
                      <a:pt x="696" y="663"/>
                    </a:lnTo>
                    <a:lnTo>
                      <a:pt x="718" y="666"/>
                    </a:lnTo>
                    <a:lnTo>
                      <a:pt x="663" y="778"/>
                    </a:lnTo>
                    <a:lnTo>
                      <a:pt x="672" y="852"/>
                    </a:lnTo>
                    <a:lnTo>
                      <a:pt x="627" y="924"/>
                    </a:lnTo>
                    <a:lnTo>
                      <a:pt x="658" y="956"/>
                    </a:lnTo>
                    <a:lnTo>
                      <a:pt x="738" y="911"/>
                    </a:lnTo>
                    <a:lnTo>
                      <a:pt x="796" y="1154"/>
                    </a:lnTo>
                    <a:lnTo>
                      <a:pt x="833" y="1166"/>
                    </a:lnTo>
                    <a:lnTo>
                      <a:pt x="840" y="1240"/>
                    </a:lnTo>
                    <a:lnTo>
                      <a:pt x="871" y="1271"/>
                    </a:lnTo>
                    <a:lnTo>
                      <a:pt x="894" y="1244"/>
                    </a:lnTo>
                    <a:lnTo>
                      <a:pt x="948" y="1268"/>
                    </a:lnTo>
                    <a:lnTo>
                      <a:pt x="981" y="1242"/>
                    </a:lnTo>
                    <a:lnTo>
                      <a:pt x="1089" y="1263"/>
                    </a:lnTo>
                    <a:lnTo>
                      <a:pt x="1115" y="1269"/>
                    </a:lnTo>
                    <a:lnTo>
                      <a:pt x="1139" y="1220"/>
                    </a:lnTo>
                    <a:lnTo>
                      <a:pt x="1185" y="1298"/>
                    </a:lnTo>
                    <a:lnTo>
                      <a:pt x="1085" y="1916"/>
                    </a:lnTo>
                    <a:lnTo>
                      <a:pt x="539" y="1816"/>
                    </a:lnTo>
                    <a:lnTo>
                      <a:pt x="0" y="1699"/>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26" name="Freeform 48">
                <a:extLst>
                  <a:ext uri="{FF2B5EF4-FFF2-40B4-BE49-F238E27FC236}">
                    <a16:creationId xmlns:a16="http://schemas.microsoft.com/office/drawing/2014/main" id="{8C22B9B5-C88E-4A1C-B1FF-CEE1182DBCD4}"/>
                  </a:ext>
                </a:extLst>
              </p:cNvPr>
              <p:cNvSpPr>
                <a:spLocks/>
              </p:cNvSpPr>
              <p:nvPr/>
            </p:nvSpPr>
            <p:spPr bwMode="gray">
              <a:xfrm>
                <a:off x="3562400" y="2220425"/>
                <a:ext cx="379077" cy="683117"/>
              </a:xfrm>
              <a:custGeom>
                <a:avLst/>
                <a:gdLst>
                  <a:gd name="T0" fmla="*/ 0 w 777"/>
                  <a:gd name="T1" fmla="*/ 619 h 1402"/>
                  <a:gd name="T2" fmla="*/ 14 w 777"/>
                  <a:gd name="T3" fmla="*/ 575 h 1402"/>
                  <a:gd name="T4" fmla="*/ 67 w 777"/>
                  <a:gd name="T5" fmla="*/ 489 h 1402"/>
                  <a:gd name="T6" fmla="*/ 94 w 777"/>
                  <a:gd name="T7" fmla="*/ 397 h 1402"/>
                  <a:gd name="T8" fmla="*/ 68 w 777"/>
                  <a:gd name="T9" fmla="*/ 330 h 1402"/>
                  <a:gd name="T10" fmla="*/ 202 w 777"/>
                  <a:gd name="T11" fmla="*/ 226 h 1402"/>
                  <a:gd name="T12" fmla="*/ 229 w 777"/>
                  <a:gd name="T13" fmla="*/ 172 h 1402"/>
                  <a:gd name="T14" fmla="*/ 229 w 777"/>
                  <a:gd name="T15" fmla="*/ 146 h 1402"/>
                  <a:gd name="T16" fmla="*/ 132 w 777"/>
                  <a:gd name="T17" fmla="*/ 33 h 1402"/>
                  <a:gd name="T18" fmla="*/ 653 w 777"/>
                  <a:gd name="T19" fmla="*/ 0 h 1402"/>
                  <a:gd name="T20" fmla="*/ 666 w 777"/>
                  <a:gd name="T21" fmla="*/ 85 h 1402"/>
                  <a:gd name="T22" fmla="*/ 718 w 777"/>
                  <a:gd name="T23" fmla="*/ 187 h 1402"/>
                  <a:gd name="T24" fmla="*/ 763 w 777"/>
                  <a:gd name="T25" fmla="*/ 722 h 1402"/>
                  <a:gd name="T26" fmla="*/ 754 w 777"/>
                  <a:gd name="T27" fmla="*/ 833 h 1402"/>
                  <a:gd name="T28" fmla="*/ 777 w 777"/>
                  <a:gd name="T29" fmla="*/ 898 h 1402"/>
                  <a:gd name="T30" fmla="*/ 748 w 777"/>
                  <a:gd name="T31" fmla="*/ 1020 h 1402"/>
                  <a:gd name="T32" fmla="*/ 707 w 777"/>
                  <a:gd name="T33" fmla="*/ 1074 h 1402"/>
                  <a:gd name="T34" fmla="*/ 687 w 777"/>
                  <a:gd name="T35" fmla="*/ 1160 h 1402"/>
                  <a:gd name="T36" fmla="*/ 706 w 777"/>
                  <a:gd name="T37" fmla="*/ 1185 h 1402"/>
                  <a:gd name="T38" fmla="*/ 690 w 777"/>
                  <a:gd name="T39" fmla="*/ 1239 h 1402"/>
                  <a:gd name="T40" fmla="*/ 700 w 777"/>
                  <a:gd name="T41" fmla="*/ 1258 h 1402"/>
                  <a:gd name="T42" fmla="*/ 638 w 777"/>
                  <a:gd name="T43" fmla="*/ 1283 h 1402"/>
                  <a:gd name="T44" fmla="*/ 625 w 777"/>
                  <a:gd name="T45" fmla="*/ 1372 h 1402"/>
                  <a:gd name="T46" fmla="*/ 536 w 777"/>
                  <a:gd name="T47" fmla="*/ 1340 h 1402"/>
                  <a:gd name="T48" fmla="*/ 490 w 777"/>
                  <a:gd name="T49" fmla="*/ 1385 h 1402"/>
                  <a:gd name="T50" fmla="*/ 492 w 777"/>
                  <a:gd name="T51" fmla="*/ 1402 h 1402"/>
                  <a:gd name="T52" fmla="*/ 463 w 777"/>
                  <a:gd name="T53" fmla="*/ 1400 h 1402"/>
                  <a:gd name="T54" fmla="*/ 432 w 777"/>
                  <a:gd name="T55" fmla="*/ 1341 h 1402"/>
                  <a:gd name="T56" fmla="*/ 416 w 777"/>
                  <a:gd name="T57" fmla="*/ 1261 h 1402"/>
                  <a:gd name="T58" fmla="*/ 383 w 777"/>
                  <a:gd name="T59" fmla="*/ 1206 h 1402"/>
                  <a:gd name="T60" fmla="*/ 331 w 777"/>
                  <a:gd name="T61" fmla="*/ 1185 h 1402"/>
                  <a:gd name="T62" fmla="*/ 264 w 777"/>
                  <a:gd name="T63" fmla="*/ 1133 h 1402"/>
                  <a:gd name="T64" fmla="*/ 243 w 777"/>
                  <a:gd name="T65" fmla="*/ 1062 h 1402"/>
                  <a:gd name="T66" fmla="*/ 280 w 777"/>
                  <a:gd name="T67" fmla="*/ 952 h 1402"/>
                  <a:gd name="T68" fmla="*/ 249 w 777"/>
                  <a:gd name="T69" fmla="*/ 931 h 1402"/>
                  <a:gd name="T70" fmla="*/ 171 w 777"/>
                  <a:gd name="T71" fmla="*/ 932 h 1402"/>
                  <a:gd name="T72" fmla="*/ 158 w 777"/>
                  <a:gd name="T73" fmla="*/ 861 h 1402"/>
                  <a:gd name="T74" fmla="*/ 29 w 777"/>
                  <a:gd name="T75" fmla="*/ 730 h 1402"/>
                  <a:gd name="T76" fmla="*/ 0 w 777"/>
                  <a:gd name="T77" fmla="*/ 619 h 140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77"/>
                  <a:gd name="T118" fmla="*/ 0 h 1402"/>
                  <a:gd name="T119" fmla="*/ 777 w 777"/>
                  <a:gd name="T120" fmla="*/ 1402 h 140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77" h="1402">
                    <a:moveTo>
                      <a:pt x="0" y="619"/>
                    </a:moveTo>
                    <a:lnTo>
                      <a:pt x="14" y="575"/>
                    </a:lnTo>
                    <a:lnTo>
                      <a:pt x="67" y="489"/>
                    </a:lnTo>
                    <a:lnTo>
                      <a:pt x="94" y="397"/>
                    </a:lnTo>
                    <a:lnTo>
                      <a:pt x="68" y="330"/>
                    </a:lnTo>
                    <a:lnTo>
                      <a:pt x="202" y="226"/>
                    </a:lnTo>
                    <a:lnTo>
                      <a:pt x="229" y="172"/>
                    </a:lnTo>
                    <a:lnTo>
                      <a:pt x="229" y="146"/>
                    </a:lnTo>
                    <a:lnTo>
                      <a:pt x="132" y="33"/>
                    </a:lnTo>
                    <a:lnTo>
                      <a:pt x="653" y="0"/>
                    </a:lnTo>
                    <a:lnTo>
                      <a:pt x="666" y="85"/>
                    </a:lnTo>
                    <a:lnTo>
                      <a:pt x="718" y="187"/>
                    </a:lnTo>
                    <a:lnTo>
                      <a:pt x="763" y="722"/>
                    </a:lnTo>
                    <a:lnTo>
                      <a:pt x="754" y="833"/>
                    </a:lnTo>
                    <a:lnTo>
                      <a:pt x="777" y="898"/>
                    </a:lnTo>
                    <a:lnTo>
                      <a:pt x="748" y="1020"/>
                    </a:lnTo>
                    <a:lnTo>
                      <a:pt x="707" y="1074"/>
                    </a:lnTo>
                    <a:lnTo>
                      <a:pt x="687" y="1160"/>
                    </a:lnTo>
                    <a:lnTo>
                      <a:pt x="706" y="1185"/>
                    </a:lnTo>
                    <a:lnTo>
                      <a:pt x="690" y="1239"/>
                    </a:lnTo>
                    <a:lnTo>
                      <a:pt x="700" y="1258"/>
                    </a:lnTo>
                    <a:lnTo>
                      <a:pt x="638" y="1283"/>
                    </a:lnTo>
                    <a:lnTo>
                      <a:pt x="625" y="1372"/>
                    </a:lnTo>
                    <a:lnTo>
                      <a:pt x="536" y="1340"/>
                    </a:lnTo>
                    <a:lnTo>
                      <a:pt x="490" y="1385"/>
                    </a:lnTo>
                    <a:lnTo>
                      <a:pt x="492" y="1402"/>
                    </a:lnTo>
                    <a:lnTo>
                      <a:pt x="463" y="1400"/>
                    </a:lnTo>
                    <a:lnTo>
                      <a:pt x="432" y="1341"/>
                    </a:lnTo>
                    <a:lnTo>
                      <a:pt x="416" y="1261"/>
                    </a:lnTo>
                    <a:lnTo>
                      <a:pt x="383" y="1206"/>
                    </a:lnTo>
                    <a:lnTo>
                      <a:pt x="331" y="1185"/>
                    </a:lnTo>
                    <a:lnTo>
                      <a:pt x="264" y="1133"/>
                    </a:lnTo>
                    <a:lnTo>
                      <a:pt x="243" y="1062"/>
                    </a:lnTo>
                    <a:lnTo>
                      <a:pt x="280" y="952"/>
                    </a:lnTo>
                    <a:lnTo>
                      <a:pt x="249" y="931"/>
                    </a:lnTo>
                    <a:lnTo>
                      <a:pt x="171" y="932"/>
                    </a:lnTo>
                    <a:lnTo>
                      <a:pt x="158" y="861"/>
                    </a:lnTo>
                    <a:lnTo>
                      <a:pt x="29" y="730"/>
                    </a:lnTo>
                    <a:lnTo>
                      <a:pt x="0" y="619"/>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27" name="Freeform 49">
                <a:extLst>
                  <a:ext uri="{FF2B5EF4-FFF2-40B4-BE49-F238E27FC236}">
                    <a16:creationId xmlns:a16="http://schemas.microsoft.com/office/drawing/2014/main" id="{C166F903-63DC-40A0-BEDB-48B3100BE3D7}"/>
                  </a:ext>
                </a:extLst>
              </p:cNvPr>
              <p:cNvSpPr>
                <a:spLocks/>
              </p:cNvSpPr>
              <p:nvPr/>
            </p:nvSpPr>
            <p:spPr bwMode="gray">
              <a:xfrm>
                <a:off x="3897624" y="2282793"/>
                <a:ext cx="300143" cy="514531"/>
              </a:xfrm>
              <a:custGeom>
                <a:avLst/>
                <a:gdLst>
                  <a:gd name="T0" fmla="*/ 0 w 616"/>
                  <a:gd name="T1" fmla="*/ 1032 h 1057"/>
                  <a:gd name="T2" fmla="*/ 19 w 616"/>
                  <a:gd name="T3" fmla="*/ 1057 h 1057"/>
                  <a:gd name="T4" fmla="*/ 37 w 616"/>
                  <a:gd name="T5" fmla="*/ 1027 h 1057"/>
                  <a:gd name="T6" fmla="*/ 126 w 616"/>
                  <a:gd name="T7" fmla="*/ 1012 h 1057"/>
                  <a:gd name="T8" fmla="*/ 158 w 616"/>
                  <a:gd name="T9" fmla="*/ 1020 h 1057"/>
                  <a:gd name="T10" fmla="*/ 252 w 616"/>
                  <a:gd name="T11" fmla="*/ 987 h 1057"/>
                  <a:gd name="T12" fmla="*/ 285 w 616"/>
                  <a:gd name="T13" fmla="*/ 1017 h 1057"/>
                  <a:gd name="T14" fmla="*/ 316 w 616"/>
                  <a:gd name="T15" fmla="*/ 946 h 1057"/>
                  <a:gd name="T16" fmla="*/ 347 w 616"/>
                  <a:gd name="T17" fmla="*/ 928 h 1057"/>
                  <a:gd name="T18" fmla="*/ 416 w 616"/>
                  <a:gd name="T19" fmla="*/ 967 h 1057"/>
                  <a:gd name="T20" fmla="*/ 426 w 616"/>
                  <a:gd name="T21" fmla="*/ 922 h 1057"/>
                  <a:gd name="T22" fmla="*/ 501 w 616"/>
                  <a:gd name="T23" fmla="*/ 828 h 1057"/>
                  <a:gd name="T24" fmla="*/ 518 w 616"/>
                  <a:gd name="T25" fmla="*/ 771 h 1057"/>
                  <a:gd name="T26" fmla="*/ 545 w 616"/>
                  <a:gd name="T27" fmla="*/ 779 h 1057"/>
                  <a:gd name="T28" fmla="*/ 616 w 616"/>
                  <a:gd name="T29" fmla="*/ 730 h 1057"/>
                  <a:gd name="T30" fmla="*/ 596 w 616"/>
                  <a:gd name="T31" fmla="*/ 690 h 1057"/>
                  <a:gd name="T32" fmla="*/ 607 w 616"/>
                  <a:gd name="T33" fmla="*/ 667 h 1057"/>
                  <a:gd name="T34" fmla="*/ 537 w 616"/>
                  <a:gd name="T35" fmla="*/ 16 h 1057"/>
                  <a:gd name="T36" fmla="*/ 530 w 616"/>
                  <a:gd name="T37" fmla="*/ 0 h 1057"/>
                  <a:gd name="T38" fmla="*/ 162 w 616"/>
                  <a:gd name="T39" fmla="*/ 40 h 1057"/>
                  <a:gd name="T40" fmla="*/ 91 w 616"/>
                  <a:gd name="T41" fmla="*/ 81 h 1057"/>
                  <a:gd name="T42" fmla="*/ 31 w 616"/>
                  <a:gd name="T43" fmla="*/ 59 h 1057"/>
                  <a:gd name="T44" fmla="*/ 76 w 616"/>
                  <a:gd name="T45" fmla="*/ 594 h 1057"/>
                  <a:gd name="T46" fmla="*/ 67 w 616"/>
                  <a:gd name="T47" fmla="*/ 705 h 1057"/>
                  <a:gd name="T48" fmla="*/ 90 w 616"/>
                  <a:gd name="T49" fmla="*/ 770 h 1057"/>
                  <a:gd name="T50" fmla="*/ 61 w 616"/>
                  <a:gd name="T51" fmla="*/ 892 h 1057"/>
                  <a:gd name="T52" fmla="*/ 20 w 616"/>
                  <a:gd name="T53" fmla="*/ 946 h 1057"/>
                  <a:gd name="T54" fmla="*/ 0 w 616"/>
                  <a:gd name="T55" fmla="*/ 1032 h 105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16"/>
                  <a:gd name="T85" fmla="*/ 0 h 1057"/>
                  <a:gd name="T86" fmla="*/ 616 w 616"/>
                  <a:gd name="T87" fmla="*/ 1057 h 105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16" h="1057">
                    <a:moveTo>
                      <a:pt x="0" y="1032"/>
                    </a:moveTo>
                    <a:lnTo>
                      <a:pt x="19" y="1057"/>
                    </a:lnTo>
                    <a:lnTo>
                      <a:pt x="37" y="1027"/>
                    </a:lnTo>
                    <a:lnTo>
                      <a:pt x="126" y="1012"/>
                    </a:lnTo>
                    <a:lnTo>
                      <a:pt x="158" y="1020"/>
                    </a:lnTo>
                    <a:lnTo>
                      <a:pt x="252" y="987"/>
                    </a:lnTo>
                    <a:lnTo>
                      <a:pt x="285" y="1017"/>
                    </a:lnTo>
                    <a:lnTo>
                      <a:pt x="316" y="946"/>
                    </a:lnTo>
                    <a:lnTo>
                      <a:pt x="347" y="928"/>
                    </a:lnTo>
                    <a:lnTo>
                      <a:pt x="416" y="967"/>
                    </a:lnTo>
                    <a:lnTo>
                      <a:pt x="426" y="922"/>
                    </a:lnTo>
                    <a:lnTo>
                      <a:pt x="501" y="828"/>
                    </a:lnTo>
                    <a:lnTo>
                      <a:pt x="518" y="771"/>
                    </a:lnTo>
                    <a:lnTo>
                      <a:pt x="545" y="779"/>
                    </a:lnTo>
                    <a:lnTo>
                      <a:pt x="616" y="730"/>
                    </a:lnTo>
                    <a:lnTo>
                      <a:pt x="596" y="690"/>
                    </a:lnTo>
                    <a:lnTo>
                      <a:pt x="607" y="667"/>
                    </a:lnTo>
                    <a:lnTo>
                      <a:pt x="537" y="16"/>
                    </a:lnTo>
                    <a:lnTo>
                      <a:pt x="530" y="0"/>
                    </a:lnTo>
                    <a:lnTo>
                      <a:pt x="162" y="40"/>
                    </a:lnTo>
                    <a:lnTo>
                      <a:pt x="91" y="81"/>
                    </a:lnTo>
                    <a:lnTo>
                      <a:pt x="31" y="59"/>
                    </a:lnTo>
                    <a:lnTo>
                      <a:pt x="76" y="594"/>
                    </a:lnTo>
                    <a:lnTo>
                      <a:pt x="67" y="705"/>
                    </a:lnTo>
                    <a:lnTo>
                      <a:pt x="90" y="770"/>
                    </a:lnTo>
                    <a:lnTo>
                      <a:pt x="61" y="892"/>
                    </a:lnTo>
                    <a:lnTo>
                      <a:pt x="20" y="946"/>
                    </a:lnTo>
                    <a:lnTo>
                      <a:pt x="0" y="1032"/>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28" name="Freeform 50">
                <a:extLst>
                  <a:ext uri="{FF2B5EF4-FFF2-40B4-BE49-F238E27FC236}">
                    <a16:creationId xmlns:a16="http://schemas.microsoft.com/office/drawing/2014/main" id="{4C81FBE2-CFD0-440C-BA49-CB46EF0AAE1F}"/>
                  </a:ext>
                </a:extLst>
              </p:cNvPr>
              <p:cNvSpPr>
                <a:spLocks/>
              </p:cNvSpPr>
              <p:nvPr/>
            </p:nvSpPr>
            <p:spPr bwMode="gray">
              <a:xfrm>
                <a:off x="3096593" y="2118104"/>
                <a:ext cx="577873" cy="382975"/>
              </a:xfrm>
              <a:custGeom>
                <a:avLst/>
                <a:gdLst>
                  <a:gd name="T0" fmla="*/ 0 w 1185"/>
                  <a:gd name="T1" fmla="*/ 15 h 785"/>
                  <a:gd name="T2" fmla="*/ 3 w 1185"/>
                  <a:gd name="T3" fmla="*/ 76 h 785"/>
                  <a:gd name="T4" fmla="*/ 25 w 1185"/>
                  <a:gd name="T5" fmla="*/ 121 h 785"/>
                  <a:gd name="T6" fmla="*/ 10 w 1185"/>
                  <a:gd name="T7" fmla="*/ 165 h 785"/>
                  <a:gd name="T8" fmla="*/ 23 w 1185"/>
                  <a:gd name="T9" fmla="*/ 274 h 785"/>
                  <a:gd name="T10" fmla="*/ 79 w 1185"/>
                  <a:gd name="T11" fmla="*/ 429 h 785"/>
                  <a:gd name="T12" fmla="*/ 80 w 1185"/>
                  <a:gd name="T13" fmla="*/ 477 h 785"/>
                  <a:gd name="T14" fmla="*/ 117 w 1185"/>
                  <a:gd name="T15" fmla="*/ 549 h 785"/>
                  <a:gd name="T16" fmla="*/ 135 w 1185"/>
                  <a:gd name="T17" fmla="*/ 668 h 785"/>
                  <a:gd name="T18" fmla="*/ 126 w 1185"/>
                  <a:gd name="T19" fmla="*/ 704 h 785"/>
                  <a:gd name="T20" fmla="*/ 149 w 1185"/>
                  <a:gd name="T21" fmla="*/ 743 h 785"/>
                  <a:gd name="T22" fmla="*/ 912 w 1185"/>
                  <a:gd name="T23" fmla="*/ 727 h 785"/>
                  <a:gd name="T24" fmla="*/ 970 w 1185"/>
                  <a:gd name="T25" fmla="*/ 785 h 785"/>
                  <a:gd name="T26" fmla="*/ 1023 w 1185"/>
                  <a:gd name="T27" fmla="*/ 699 h 785"/>
                  <a:gd name="T28" fmla="*/ 1050 w 1185"/>
                  <a:gd name="T29" fmla="*/ 607 h 785"/>
                  <a:gd name="T30" fmla="*/ 1024 w 1185"/>
                  <a:gd name="T31" fmla="*/ 540 h 785"/>
                  <a:gd name="T32" fmla="*/ 1158 w 1185"/>
                  <a:gd name="T33" fmla="*/ 436 h 785"/>
                  <a:gd name="T34" fmla="*/ 1185 w 1185"/>
                  <a:gd name="T35" fmla="*/ 382 h 785"/>
                  <a:gd name="T36" fmla="*/ 1185 w 1185"/>
                  <a:gd name="T37" fmla="*/ 356 h 785"/>
                  <a:gd name="T38" fmla="*/ 1088 w 1185"/>
                  <a:gd name="T39" fmla="*/ 243 h 785"/>
                  <a:gd name="T40" fmla="*/ 989 w 1185"/>
                  <a:gd name="T41" fmla="*/ 126 h 785"/>
                  <a:gd name="T42" fmla="*/ 970 w 1185"/>
                  <a:gd name="T43" fmla="*/ 0 h 785"/>
                  <a:gd name="T44" fmla="*/ 27 w 1185"/>
                  <a:gd name="T45" fmla="*/ 17 h 785"/>
                  <a:gd name="T46" fmla="*/ 0 w 1185"/>
                  <a:gd name="T47" fmla="*/ 15 h 78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85"/>
                  <a:gd name="T73" fmla="*/ 0 h 785"/>
                  <a:gd name="T74" fmla="*/ 1185 w 1185"/>
                  <a:gd name="T75" fmla="*/ 785 h 78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85" h="785">
                    <a:moveTo>
                      <a:pt x="0" y="15"/>
                    </a:moveTo>
                    <a:lnTo>
                      <a:pt x="3" y="76"/>
                    </a:lnTo>
                    <a:lnTo>
                      <a:pt x="25" y="121"/>
                    </a:lnTo>
                    <a:lnTo>
                      <a:pt x="10" y="165"/>
                    </a:lnTo>
                    <a:lnTo>
                      <a:pt x="23" y="274"/>
                    </a:lnTo>
                    <a:lnTo>
                      <a:pt x="79" y="429"/>
                    </a:lnTo>
                    <a:lnTo>
                      <a:pt x="80" y="477"/>
                    </a:lnTo>
                    <a:lnTo>
                      <a:pt x="117" y="549"/>
                    </a:lnTo>
                    <a:lnTo>
                      <a:pt x="135" y="668"/>
                    </a:lnTo>
                    <a:lnTo>
                      <a:pt x="126" y="704"/>
                    </a:lnTo>
                    <a:lnTo>
                      <a:pt x="149" y="743"/>
                    </a:lnTo>
                    <a:lnTo>
                      <a:pt x="912" y="727"/>
                    </a:lnTo>
                    <a:lnTo>
                      <a:pt x="970" y="785"/>
                    </a:lnTo>
                    <a:lnTo>
                      <a:pt x="1023" y="699"/>
                    </a:lnTo>
                    <a:lnTo>
                      <a:pt x="1050" y="607"/>
                    </a:lnTo>
                    <a:lnTo>
                      <a:pt x="1024" y="540"/>
                    </a:lnTo>
                    <a:lnTo>
                      <a:pt x="1158" y="436"/>
                    </a:lnTo>
                    <a:lnTo>
                      <a:pt x="1185" y="382"/>
                    </a:lnTo>
                    <a:lnTo>
                      <a:pt x="1185" y="356"/>
                    </a:lnTo>
                    <a:lnTo>
                      <a:pt x="1088" y="243"/>
                    </a:lnTo>
                    <a:lnTo>
                      <a:pt x="989" y="126"/>
                    </a:lnTo>
                    <a:lnTo>
                      <a:pt x="970" y="0"/>
                    </a:lnTo>
                    <a:lnTo>
                      <a:pt x="27" y="17"/>
                    </a:lnTo>
                    <a:lnTo>
                      <a:pt x="0" y="15"/>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29" name="Freeform 51">
                <a:extLst>
                  <a:ext uri="{FF2B5EF4-FFF2-40B4-BE49-F238E27FC236}">
                    <a16:creationId xmlns:a16="http://schemas.microsoft.com/office/drawing/2014/main" id="{C5B2865C-28A0-4C23-8115-50A06C4D660E}"/>
                  </a:ext>
                </a:extLst>
              </p:cNvPr>
              <p:cNvSpPr>
                <a:spLocks/>
              </p:cNvSpPr>
              <p:nvPr/>
            </p:nvSpPr>
            <p:spPr bwMode="gray">
              <a:xfrm>
                <a:off x="2560623" y="2533237"/>
                <a:ext cx="718199" cy="387847"/>
              </a:xfrm>
              <a:custGeom>
                <a:avLst/>
                <a:gdLst>
                  <a:gd name="T0" fmla="*/ 0 w 1474"/>
                  <a:gd name="T1" fmla="*/ 758 h 798"/>
                  <a:gd name="T2" fmla="*/ 50 w 1474"/>
                  <a:gd name="T3" fmla="*/ 0 h 798"/>
                  <a:gd name="T4" fmla="*/ 600 w 1474"/>
                  <a:gd name="T5" fmla="*/ 32 h 798"/>
                  <a:gd name="T6" fmla="*/ 1329 w 1474"/>
                  <a:gd name="T7" fmla="*/ 41 h 798"/>
                  <a:gd name="T8" fmla="*/ 1368 w 1474"/>
                  <a:gd name="T9" fmla="*/ 76 h 798"/>
                  <a:gd name="T10" fmla="*/ 1391 w 1474"/>
                  <a:gd name="T11" fmla="*/ 69 h 798"/>
                  <a:gd name="T12" fmla="*/ 1414 w 1474"/>
                  <a:gd name="T13" fmla="*/ 88 h 798"/>
                  <a:gd name="T14" fmla="*/ 1417 w 1474"/>
                  <a:gd name="T15" fmla="*/ 108 h 798"/>
                  <a:gd name="T16" fmla="*/ 1396 w 1474"/>
                  <a:gd name="T17" fmla="*/ 109 h 798"/>
                  <a:gd name="T18" fmla="*/ 1371 w 1474"/>
                  <a:gd name="T19" fmla="*/ 162 h 798"/>
                  <a:gd name="T20" fmla="*/ 1429 w 1474"/>
                  <a:gd name="T21" fmla="*/ 245 h 798"/>
                  <a:gd name="T22" fmla="*/ 1474 w 1474"/>
                  <a:gd name="T23" fmla="*/ 258 h 798"/>
                  <a:gd name="T24" fmla="*/ 1468 w 1474"/>
                  <a:gd name="T25" fmla="*/ 796 h 798"/>
                  <a:gd name="T26" fmla="*/ 838 w 1474"/>
                  <a:gd name="T27" fmla="*/ 798 h 798"/>
                  <a:gd name="T28" fmla="*/ 0 w 1474"/>
                  <a:gd name="T29" fmla="*/ 758 h 79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74"/>
                  <a:gd name="T46" fmla="*/ 0 h 798"/>
                  <a:gd name="T47" fmla="*/ 1474 w 1474"/>
                  <a:gd name="T48" fmla="*/ 798 h 79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74" h="798">
                    <a:moveTo>
                      <a:pt x="0" y="758"/>
                    </a:moveTo>
                    <a:lnTo>
                      <a:pt x="50" y="0"/>
                    </a:lnTo>
                    <a:lnTo>
                      <a:pt x="600" y="32"/>
                    </a:lnTo>
                    <a:lnTo>
                      <a:pt x="1329" y="41"/>
                    </a:lnTo>
                    <a:lnTo>
                      <a:pt x="1368" y="76"/>
                    </a:lnTo>
                    <a:lnTo>
                      <a:pt x="1391" y="69"/>
                    </a:lnTo>
                    <a:lnTo>
                      <a:pt x="1414" y="88"/>
                    </a:lnTo>
                    <a:lnTo>
                      <a:pt x="1417" y="108"/>
                    </a:lnTo>
                    <a:lnTo>
                      <a:pt x="1396" y="109"/>
                    </a:lnTo>
                    <a:lnTo>
                      <a:pt x="1371" y="162"/>
                    </a:lnTo>
                    <a:lnTo>
                      <a:pt x="1429" y="245"/>
                    </a:lnTo>
                    <a:lnTo>
                      <a:pt x="1474" y="258"/>
                    </a:lnTo>
                    <a:lnTo>
                      <a:pt x="1468" y="796"/>
                    </a:lnTo>
                    <a:lnTo>
                      <a:pt x="838" y="798"/>
                    </a:lnTo>
                    <a:lnTo>
                      <a:pt x="0" y="758"/>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30" name="Freeform 52">
                <a:extLst>
                  <a:ext uri="{FF2B5EF4-FFF2-40B4-BE49-F238E27FC236}">
                    <a16:creationId xmlns:a16="http://schemas.microsoft.com/office/drawing/2014/main" id="{52874AB9-7461-43DA-AC05-B19E115A353A}"/>
                  </a:ext>
                </a:extLst>
              </p:cNvPr>
              <p:cNvSpPr>
                <a:spLocks/>
              </p:cNvSpPr>
              <p:nvPr/>
            </p:nvSpPr>
            <p:spPr bwMode="gray">
              <a:xfrm>
                <a:off x="3784583" y="2606324"/>
                <a:ext cx="702607" cy="359587"/>
              </a:xfrm>
              <a:custGeom>
                <a:avLst/>
                <a:gdLst>
                  <a:gd name="T0" fmla="*/ 0 w 1440"/>
                  <a:gd name="T1" fmla="*/ 738 h 738"/>
                  <a:gd name="T2" fmla="*/ 13 w 1440"/>
                  <a:gd name="T3" fmla="*/ 703 h 738"/>
                  <a:gd name="T4" fmla="*/ 46 w 1440"/>
                  <a:gd name="T5" fmla="*/ 698 h 738"/>
                  <a:gd name="T6" fmla="*/ 55 w 1440"/>
                  <a:gd name="T7" fmla="*/ 616 h 738"/>
                  <a:gd name="T8" fmla="*/ 36 w 1440"/>
                  <a:gd name="T9" fmla="*/ 610 h 738"/>
                  <a:gd name="T10" fmla="*/ 34 w 1440"/>
                  <a:gd name="T11" fmla="*/ 593 h 738"/>
                  <a:gd name="T12" fmla="*/ 80 w 1440"/>
                  <a:gd name="T13" fmla="*/ 548 h 738"/>
                  <a:gd name="T14" fmla="*/ 169 w 1440"/>
                  <a:gd name="T15" fmla="*/ 580 h 738"/>
                  <a:gd name="T16" fmla="*/ 182 w 1440"/>
                  <a:gd name="T17" fmla="*/ 491 h 738"/>
                  <a:gd name="T18" fmla="*/ 244 w 1440"/>
                  <a:gd name="T19" fmla="*/ 466 h 738"/>
                  <a:gd name="T20" fmla="*/ 234 w 1440"/>
                  <a:gd name="T21" fmla="*/ 447 h 738"/>
                  <a:gd name="T22" fmla="*/ 250 w 1440"/>
                  <a:gd name="T23" fmla="*/ 393 h 738"/>
                  <a:gd name="T24" fmla="*/ 268 w 1440"/>
                  <a:gd name="T25" fmla="*/ 363 h 738"/>
                  <a:gd name="T26" fmla="*/ 357 w 1440"/>
                  <a:gd name="T27" fmla="*/ 348 h 738"/>
                  <a:gd name="T28" fmla="*/ 389 w 1440"/>
                  <a:gd name="T29" fmla="*/ 356 h 738"/>
                  <a:gd name="T30" fmla="*/ 483 w 1440"/>
                  <a:gd name="T31" fmla="*/ 323 h 738"/>
                  <a:gd name="T32" fmla="*/ 516 w 1440"/>
                  <a:gd name="T33" fmla="*/ 353 h 738"/>
                  <a:gd name="T34" fmla="*/ 547 w 1440"/>
                  <a:gd name="T35" fmla="*/ 282 h 738"/>
                  <a:gd name="T36" fmla="*/ 578 w 1440"/>
                  <a:gd name="T37" fmla="*/ 264 h 738"/>
                  <a:gd name="T38" fmla="*/ 647 w 1440"/>
                  <a:gd name="T39" fmla="*/ 303 h 738"/>
                  <a:gd name="T40" fmla="*/ 657 w 1440"/>
                  <a:gd name="T41" fmla="*/ 258 h 738"/>
                  <a:gd name="T42" fmla="*/ 732 w 1440"/>
                  <a:gd name="T43" fmla="*/ 164 h 738"/>
                  <a:gd name="T44" fmla="*/ 749 w 1440"/>
                  <a:gd name="T45" fmla="*/ 107 h 738"/>
                  <a:gd name="T46" fmla="*/ 776 w 1440"/>
                  <a:gd name="T47" fmla="*/ 115 h 738"/>
                  <a:gd name="T48" fmla="*/ 847 w 1440"/>
                  <a:gd name="T49" fmla="*/ 66 h 738"/>
                  <a:gd name="T50" fmla="*/ 827 w 1440"/>
                  <a:gd name="T51" fmla="*/ 26 h 738"/>
                  <a:gd name="T52" fmla="*/ 838 w 1440"/>
                  <a:gd name="T53" fmla="*/ 3 h 738"/>
                  <a:gd name="T54" fmla="*/ 898 w 1440"/>
                  <a:gd name="T55" fmla="*/ 0 h 738"/>
                  <a:gd name="T56" fmla="*/ 938 w 1440"/>
                  <a:gd name="T57" fmla="*/ 14 h 738"/>
                  <a:gd name="T58" fmla="*/ 959 w 1440"/>
                  <a:gd name="T59" fmla="*/ 57 h 738"/>
                  <a:gd name="T60" fmla="*/ 1024 w 1440"/>
                  <a:gd name="T61" fmla="*/ 68 h 738"/>
                  <a:gd name="T62" fmla="*/ 1064 w 1440"/>
                  <a:gd name="T63" fmla="*/ 91 h 738"/>
                  <a:gd name="T64" fmla="*/ 1153 w 1440"/>
                  <a:gd name="T65" fmla="*/ 86 h 738"/>
                  <a:gd name="T66" fmla="*/ 1196 w 1440"/>
                  <a:gd name="T67" fmla="*/ 57 h 738"/>
                  <a:gd name="T68" fmla="*/ 1291 w 1440"/>
                  <a:gd name="T69" fmla="*/ 120 h 738"/>
                  <a:gd name="T70" fmla="*/ 1326 w 1440"/>
                  <a:gd name="T71" fmla="*/ 242 h 738"/>
                  <a:gd name="T72" fmla="*/ 1365 w 1440"/>
                  <a:gd name="T73" fmla="*/ 284 h 738"/>
                  <a:gd name="T74" fmla="*/ 1440 w 1440"/>
                  <a:gd name="T75" fmla="*/ 327 h 738"/>
                  <a:gd name="T76" fmla="*/ 1385 w 1440"/>
                  <a:gd name="T77" fmla="*/ 393 h 738"/>
                  <a:gd name="T78" fmla="*/ 1337 w 1440"/>
                  <a:gd name="T79" fmla="*/ 427 h 738"/>
                  <a:gd name="T80" fmla="*/ 1285 w 1440"/>
                  <a:gd name="T81" fmla="*/ 490 h 738"/>
                  <a:gd name="T82" fmla="*/ 1284 w 1440"/>
                  <a:gd name="T83" fmla="*/ 511 h 738"/>
                  <a:gd name="T84" fmla="*/ 1141 w 1440"/>
                  <a:gd name="T85" fmla="*/ 606 h 738"/>
                  <a:gd name="T86" fmla="*/ 348 w 1440"/>
                  <a:gd name="T87" fmla="*/ 679 h 738"/>
                  <a:gd name="T88" fmla="*/ 263 w 1440"/>
                  <a:gd name="T89" fmla="*/ 675 h 738"/>
                  <a:gd name="T90" fmla="*/ 267 w 1440"/>
                  <a:gd name="T91" fmla="*/ 719 h 738"/>
                  <a:gd name="T92" fmla="*/ 0 w 1440"/>
                  <a:gd name="T93" fmla="*/ 738 h 73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40"/>
                  <a:gd name="T142" fmla="*/ 0 h 738"/>
                  <a:gd name="T143" fmla="*/ 1440 w 1440"/>
                  <a:gd name="T144" fmla="*/ 738 h 73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40" h="738">
                    <a:moveTo>
                      <a:pt x="0" y="738"/>
                    </a:moveTo>
                    <a:lnTo>
                      <a:pt x="13" y="703"/>
                    </a:lnTo>
                    <a:lnTo>
                      <a:pt x="46" y="698"/>
                    </a:lnTo>
                    <a:lnTo>
                      <a:pt x="55" y="616"/>
                    </a:lnTo>
                    <a:lnTo>
                      <a:pt x="36" y="610"/>
                    </a:lnTo>
                    <a:lnTo>
                      <a:pt x="34" y="593"/>
                    </a:lnTo>
                    <a:lnTo>
                      <a:pt x="80" y="548"/>
                    </a:lnTo>
                    <a:lnTo>
                      <a:pt x="169" y="580"/>
                    </a:lnTo>
                    <a:lnTo>
                      <a:pt x="182" y="491"/>
                    </a:lnTo>
                    <a:lnTo>
                      <a:pt x="244" y="466"/>
                    </a:lnTo>
                    <a:lnTo>
                      <a:pt x="234" y="447"/>
                    </a:lnTo>
                    <a:lnTo>
                      <a:pt x="250" y="393"/>
                    </a:lnTo>
                    <a:lnTo>
                      <a:pt x="268" y="363"/>
                    </a:lnTo>
                    <a:lnTo>
                      <a:pt x="357" y="348"/>
                    </a:lnTo>
                    <a:lnTo>
                      <a:pt x="389" y="356"/>
                    </a:lnTo>
                    <a:lnTo>
                      <a:pt x="483" y="323"/>
                    </a:lnTo>
                    <a:lnTo>
                      <a:pt x="516" y="353"/>
                    </a:lnTo>
                    <a:lnTo>
                      <a:pt x="547" y="282"/>
                    </a:lnTo>
                    <a:lnTo>
                      <a:pt x="578" y="264"/>
                    </a:lnTo>
                    <a:lnTo>
                      <a:pt x="647" y="303"/>
                    </a:lnTo>
                    <a:lnTo>
                      <a:pt x="657" y="258"/>
                    </a:lnTo>
                    <a:lnTo>
                      <a:pt x="732" y="164"/>
                    </a:lnTo>
                    <a:lnTo>
                      <a:pt x="749" y="107"/>
                    </a:lnTo>
                    <a:lnTo>
                      <a:pt x="776" y="115"/>
                    </a:lnTo>
                    <a:lnTo>
                      <a:pt x="847" y="66"/>
                    </a:lnTo>
                    <a:lnTo>
                      <a:pt x="827" y="26"/>
                    </a:lnTo>
                    <a:lnTo>
                      <a:pt x="838" y="3"/>
                    </a:lnTo>
                    <a:lnTo>
                      <a:pt x="898" y="0"/>
                    </a:lnTo>
                    <a:lnTo>
                      <a:pt x="938" y="14"/>
                    </a:lnTo>
                    <a:lnTo>
                      <a:pt x="959" y="57"/>
                    </a:lnTo>
                    <a:lnTo>
                      <a:pt x="1024" y="68"/>
                    </a:lnTo>
                    <a:lnTo>
                      <a:pt x="1064" y="91"/>
                    </a:lnTo>
                    <a:lnTo>
                      <a:pt x="1153" y="86"/>
                    </a:lnTo>
                    <a:lnTo>
                      <a:pt x="1196" y="57"/>
                    </a:lnTo>
                    <a:lnTo>
                      <a:pt x="1291" y="120"/>
                    </a:lnTo>
                    <a:lnTo>
                      <a:pt x="1326" y="242"/>
                    </a:lnTo>
                    <a:lnTo>
                      <a:pt x="1365" y="284"/>
                    </a:lnTo>
                    <a:lnTo>
                      <a:pt x="1440" y="327"/>
                    </a:lnTo>
                    <a:lnTo>
                      <a:pt x="1385" y="393"/>
                    </a:lnTo>
                    <a:lnTo>
                      <a:pt x="1337" y="427"/>
                    </a:lnTo>
                    <a:lnTo>
                      <a:pt x="1285" y="490"/>
                    </a:lnTo>
                    <a:lnTo>
                      <a:pt x="1284" y="511"/>
                    </a:lnTo>
                    <a:lnTo>
                      <a:pt x="1141" y="606"/>
                    </a:lnTo>
                    <a:lnTo>
                      <a:pt x="348" y="679"/>
                    </a:lnTo>
                    <a:lnTo>
                      <a:pt x="263" y="675"/>
                    </a:lnTo>
                    <a:lnTo>
                      <a:pt x="267" y="719"/>
                    </a:lnTo>
                    <a:lnTo>
                      <a:pt x="0" y="738"/>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31" name="Freeform 53">
                <a:extLst>
                  <a:ext uri="{FF2B5EF4-FFF2-40B4-BE49-F238E27FC236}">
                    <a16:creationId xmlns:a16="http://schemas.microsoft.com/office/drawing/2014/main" id="{55FD22CB-8A9B-4F4B-B5FF-8F6F86A31B62}"/>
                  </a:ext>
                </a:extLst>
              </p:cNvPr>
              <p:cNvSpPr>
                <a:spLocks/>
              </p:cNvSpPr>
              <p:nvPr/>
            </p:nvSpPr>
            <p:spPr bwMode="gray">
              <a:xfrm>
                <a:off x="3340216" y="3395661"/>
                <a:ext cx="542791" cy="479449"/>
              </a:xfrm>
              <a:custGeom>
                <a:avLst/>
                <a:gdLst>
                  <a:gd name="T0" fmla="*/ 13 w 1115"/>
                  <a:gd name="T1" fmla="*/ 271 h 983"/>
                  <a:gd name="T2" fmla="*/ 55 w 1115"/>
                  <a:gd name="T3" fmla="*/ 372 h 983"/>
                  <a:gd name="T4" fmla="*/ 113 w 1115"/>
                  <a:gd name="T5" fmla="*/ 546 h 983"/>
                  <a:gd name="T6" fmla="*/ 80 w 1115"/>
                  <a:gd name="T7" fmla="*/ 663 h 983"/>
                  <a:gd name="T8" fmla="*/ 86 w 1115"/>
                  <a:gd name="T9" fmla="*/ 750 h 983"/>
                  <a:gd name="T10" fmla="*/ 38 w 1115"/>
                  <a:gd name="T11" fmla="*/ 812 h 983"/>
                  <a:gd name="T12" fmla="*/ 207 w 1115"/>
                  <a:gd name="T13" fmla="*/ 814 h 983"/>
                  <a:gd name="T14" fmla="*/ 444 w 1115"/>
                  <a:gd name="T15" fmla="*/ 857 h 983"/>
                  <a:gd name="T16" fmla="*/ 466 w 1115"/>
                  <a:gd name="T17" fmla="*/ 794 h 983"/>
                  <a:gd name="T18" fmla="*/ 560 w 1115"/>
                  <a:gd name="T19" fmla="*/ 869 h 983"/>
                  <a:gd name="T20" fmla="*/ 617 w 1115"/>
                  <a:gd name="T21" fmla="*/ 875 h 983"/>
                  <a:gd name="T22" fmla="*/ 659 w 1115"/>
                  <a:gd name="T23" fmla="*/ 942 h 983"/>
                  <a:gd name="T24" fmla="*/ 725 w 1115"/>
                  <a:gd name="T25" fmla="*/ 969 h 983"/>
                  <a:gd name="T26" fmla="*/ 776 w 1115"/>
                  <a:gd name="T27" fmla="*/ 932 h 983"/>
                  <a:gd name="T28" fmla="*/ 806 w 1115"/>
                  <a:gd name="T29" fmla="*/ 939 h 983"/>
                  <a:gd name="T30" fmla="*/ 849 w 1115"/>
                  <a:gd name="T31" fmla="*/ 963 h 983"/>
                  <a:gd name="T32" fmla="*/ 896 w 1115"/>
                  <a:gd name="T33" fmla="*/ 924 h 983"/>
                  <a:gd name="T34" fmla="*/ 887 w 1115"/>
                  <a:gd name="T35" fmla="*/ 865 h 983"/>
                  <a:gd name="T36" fmla="*/ 930 w 1115"/>
                  <a:gd name="T37" fmla="*/ 869 h 983"/>
                  <a:gd name="T38" fmla="*/ 973 w 1115"/>
                  <a:gd name="T39" fmla="*/ 897 h 983"/>
                  <a:gd name="T40" fmla="*/ 1011 w 1115"/>
                  <a:gd name="T41" fmla="*/ 912 h 983"/>
                  <a:gd name="T42" fmla="*/ 1046 w 1115"/>
                  <a:gd name="T43" fmla="*/ 949 h 983"/>
                  <a:gd name="T44" fmla="*/ 1066 w 1115"/>
                  <a:gd name="T45" fmla="*/ 951 h 983"/>
                  <a:gd name="T46" fmla="*/ 1086 w 1115"/>
                  <a:gd name="T47" fmla="*/ 947 h 983"/>
                  <a:gd name="T48" fmla="*/ 1115 w 1115"/>
                  <a:gd name="T49" fmla="*/ 922 h 983"/>
                  <a:gd name="T50" fmla="*/ 1070 w 1115"/>
                  <a:gd name="T51" fmla="*/ 899 h 983"/>
                  <a:gd name="T52" fmla="*/ 1033 w 1115"/>
                  <a:gd name="T53" fmla="*/ 879 h 983"/>
                  <a:gd name="T54" fmla="*/ 978 w 1115"/>
                  <a:gd name="T55" fmla="*/ 828 h 983"/>
                  <a:gd name="T56" fmla="*/ 1017 w 1115"/>
                  <a:gd name="T57" fmla="*/ 804 h 983"/>
                  <a:gd name="T58" fmla="*/ 1040 w 1115"/>
                  <a:gd name="T59" fmla="*/ 774 h 983"/>
                  <a:gd name="T60" fmla="*/ 1060 w 1115"/>
                  <a:gd name="T61" fmla="*/ 737 h 983"/>
                  <a:gd name="T62" fmla="*/ 1028 w 1115"/>
                  <a:gd name="T63" fmla="*/ 711 h 983"/>
                  <a:gd name="T64" fmla="*/ 967 w 1115"/>
                  <a:gd name="T65" fmla="*/ 761 h 983"/>
                  <a:gd name="T66" fmla="*/ 930 w 1115"/>
                  <a:gd name="T67" fmla="*/ 720 h 983"/>
                  <a:gd name="T68" fmla="*/ 950 w 1115"/>
                  <a:gd name="T69" fmla="*/ 721 h 983"/>
                  <a:gd name="T70" fmla="*/ 946 w 1115"/>
                  <a:gd name="T71" fmla="*/ 702 h 983"/>
                  <a:gd name="T72" fmla="*/ 934 w 1115"/>
                  <a:gd name="T73" fmla="*/ 703 h 983"/>
                  <a:gd name="T74" fmla="*/ 893 w 1115"/>
                  <a:gd name="T75" fmla="*/ 720 h 983"/>
                  <a:gd name="T76" fmla="*/ 798 w 1115"/>
                  <a:gd name="T77" fmla="*/ 713 h 983"/>
                  <a:gd name="T78" fmla="*/ 831 w 1115"/>
                  <a:gd name="T79" fmla="*/ 641 h 983"/>
                  <a:gd name="T80" fmla="*/ 891 w 1115"/>
                  <a:gd name="T81" fmla="*/ 668 h 983"/>
                  <a:gd name="T82" fmla="*/ 916 w 1115"/>
                  <a:gd name="T83" fmla="*/ 567 h 983"/>
                  <a:gd name="T84" fmla="*/ 527 w 1115"/>
                  <a:gd name="T85" fmla="*/ 499 h 983"/>
                  <a:gd name="T86" fmla="*/ 575 w 1115"/>
                  <a:gd name="T87" fmla="*/ 314 h 983"/>
                  <a:gd name="T88" fmla="*/ 622 w 1115"/>
                  <a:gd name="T89" fmla="*/ 195 h 983"/>
                  <a:gd name="T90" fmla="*/ 596 w 1115"/>
                  <a:gd name="T91" fmla="*/ 0 h 98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15"/>
                  <a:gd name="T139" fmla="*/ 0 h 983"/>
                  <a:gd name="T140" fmla="*/ 1115 w 1115"/>
                  <a:gd name="T141" fmla="*/ 983 h 98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15" h="983">
                    <a:moveTo>
                      <a:pt x="0" y="8"/>
                    </a:moveTo>
                    <a:lnTo>
                      <a:pt x="13" y="271"/>
                    </a:lnTo>
                    <a:lnTo>
                      <a:pt x="43" y="305"/>
                    </a:lnTo>
                    <a:lnTo>
                      <a:pt x="55" y="372"/>
                    </a:lnTo>
                    <a:lnTo>
                      <a:pt x="115" y="466"/>
                    </a:lnTo>
                    <a:lnTo>
                      <a:pt x="113" y="546"/>
                    </a:lnTo>
                    <a:lnTo>
                      <a:pt x="77" y="622"/>
                    </a:lnTo>
                    <a:lnTo>
                      <a:pt x="80" y="663"/>
                    </a:lnTo>
                    <a:lnTo>
                      <a:pt x="91" y="707"/>
                    </a:lnTo>
                    <a:lnTo>
                      <a:pt x="86" y="750"/>
                    </a:lnTo>
                    <a:lnTo>
                      <a:pt x="65" y="778"/>
                    </a:lnTo>
                    <a:lnTo>
                      <a:pt x="38" y="812"/>
                    </a:lnTo>
                    <a:lnTo>
                      <a:pt x="57" y="833"/>
                    </a:lnTo>
                    <a:lnTo>
                      <a:pt x="207" y="814"/>
                    </a:lnTo>
                    <a:lnTo>
                      <a:pt x="328" y="863"/>
                    </a:lnTo>
                    <a:lnTo>
                      <a:pt x="444" y="857"/>
                    </a:lnTo>
                    <a:lnTo>
                      <a:pt x="429" y="823"/>
                    </a:lnTo>
                    <a:lnTo>
                      <a:pt x="466" y="794"/>
                    </a:lnTo>
                    <a:lnTo>
                      <a:pt x="546" y="812"/>
                    </a:lnTo>
                    <a:lnTo>
                      <a:pt x="560" y="869"/>
                    </a:lnTo>
                    <a:lnTo>
                      <a:pt x="582" y="862"/>
                    </a:lnTo>
                    <a:lnTo>
                      <a:pt x="617" y="875"/>
                    </a:lnTo>
                    <a:lnTo>
                      <a:pt x="650" y="910"/>
                    </a:lnTo>
                    <a:lnTo>
                      <a:pt x="659" y="942"/>
                    </a:lnTo>
                    <a:lnTo>
                      <a:pt x="693" y="947"/>
                    </a:lnTo>
                    <a:lnTo>
                      <a:pt x="725" y="969"/>
                    </a:lnTo>
                    <a:lnTo>
                      <a:pt x="753" y="958"/>
                    </a:lnTo>
                    <a:lnTo>
                      <a:pt x="776" y="932"/>
                    </a:lnTo>
                    <a:lnTo>
                      <a:pt x="773" y="910"/>
                    </a:lnTo>
                    <a:lnTo>
                      <a:pt x="806" y="939"/>
                    </a:lnTo>
                    <a:lnTo>
                      <a:pt x="825" y="914"/>
                    </a:lnTo>
                    <a:lnTo>
                      <a:pt x="849" y="963"/>
                    </a:lnTo>
                    <a:lnTo>
                      <a:pt x="884" y="939"/>
                    </a:lnTo>
                    <a:lnTo>
                      <a:pt x="896" y="924"/>
                    </a:lnTo>
                    <a:lnTo>
                      <a:pt x="884" y="910"/>
                    </a:lnTo>
                    <a:lnTo>
                      <a:pt x="887" y="865"/>
                    </a:lnTo>
                    <a:lnTo>
                      <a:pt x="898" y="865"/>
                    </a:lnTo>
                    <a:lnTo>
                      <a:pt x="930" y="869"/>
                    </a:lnTo>
                    <a:lnTo>
                      <a:pt x="939" y="899"/>
                    </a:lnTo>
                    <a:lnTo>
                      <a:pt x="973" y="897"/>
                    </a:lnTo>
                    <a:lnTo>
                      <a:pt x="1004" y="918"/>
                    </a:lnTo>
                    <a:lnTo>
                      <a:pt x="1011" y="912"/>
                    </a:lnTo>
                    <a:lnTo>
                      <a:pt x="1024" y="935"/>
                    </a:lnTo>
                    <a:lnTo>
                      <a:pt x="1046" y="949"/>
                    </a:lnTo>
                    <a:lnTo>
                      <a:pt x="1035" y="983"/>
                    </a:lnTo>
                    <a:lnTo>
                      <a:pt x="1066" y="951"/>
                    </a:lnTo>
                    <a:lnTo>
                      <a:pt x="1087" y="970"/>
                    </a:lnTo>
                    <a:lnTo>
                      <a:pt x="1086" y="947"/>
                    </a:lnTo>
                    <a:lnTo>
                      <a:pt x="1113" y="939"/>
                    </a:lnTo>
                    <a:lnTo>
                      <a:pt x="1115" y="922"/>
                    </a:lnTo>
                    <a:lnTo>
                      <a:pt x="1085" y="917"/>
                    </a:lnTo>
                    <a:lnTo>
                      <a:pt x="1070" y="899"/>
                    </a:lnTo>
                    <a:lnTo>
                      <a:pt x="1044" y="903"/>
                    </a:lnTo>
                    <a:lnTo>
                      <a:pt x="1033" y="879"/>
                    </a:lnTo>
                    <a:lnTo>
                      <a:pt x="1004" y="879"/>
                    </a:lnTo>
                    <a:lnTo>
                      <a:pt x="978" y="828"/>
                    </a:lnTo>
                    <a:lnTo>
                      <a:pt x="993" y="815"/>
                    </a:lnTo>
                    <a:lnTo>
                      <a:pt x="1017" y="804"/>
                    </a:lnTo>
                    <a:lnTo>
                      <a:pt x="1022" y="778"/>
                    </a:lnTo>
                    <a:lnTo>
                      <a:pt x="1040" y="774"/>
                    </a:lnTo>
                    <a:lnTo>
                      <a:pt x="1070" y="747"/>
                    </a:lnTo>
                    <a:lnTo>
                      <a:pt x="1060" y="737"/>
                    </a:lnTo>
                    <a:lnTo>
                      <a:pt x="1061" y="685"/>
                    </a:lnTo>
                    <a:lnTo>
                      <a:pt x="1028" y="711"/>
                    </a:lnTo>
                    <a:lnTo>
                      <a:pt x="995" y="716"/>
                    </a:lnTo>
                    <a:lnTo>
                      <a:pt x="967" y="761"/>
                    </a:lnTo>
                    <a:lnTo>
                      <a:pt x="922" y="737"/>
                    </a:lnTo>
                    <a:lnTo>
                      <a:pt x="930" y="720"/>
                    </a:lnTo>
                    <a:lnTo>
                      <a:pt x="949" y="713"/>
                    </a:lnTo>
                    <a:lnTo>
                      <a:pt x="950" y="721"/>
                    </a:lnTo>
                    <a:lnTo>
                      <a:pt x="963" y="694"/>
                    </a:lnTo>
                    <a:lnTo>
                      <a:pt x="946" y="702"/>
                    </a:lnTo>
                    <a:lnTo>
                      <a:pt x="939" y="690"/>
                    </a:lnTo>
                    <a:lnTo>
                      <a:pt x="934" y="703"/>
                    </a:lnTo>
                    <a:lnTo>
                      <a:pt x="911" y="693"/>
                    </a:lnTo>
                    <a:lnTo>
                      <a:pt x="893" y="720"/>
                    </a:lnTo>
                    <a:lnTo>
                      <a:pt x="858" y="726"/>
                    </a:lnTo>
                    <a:lnTo>
                      <a:pt x="798" y="713"/>
                    </a:lnTo>
                    <a:lnTo>
                      <a:pt x="793" y="696"/>
                    </a:lnTo>
                    <a:lnTo>
                      <a:pt x="831" y="641"/>
                    </a:lnTo>
                    <a:lnTo>
                      <a:pt x="868" y="643"/>
                    </a:lnTo>
                    <a:lnTo>
                      <a:pt x="891" y="668"/>
                    </a:lnTo>
                    <a:lnTo>
                      <a:pt x="986" y="684"/>
                    </a:lnTo>
                    <a:lnTo>
                      <a:pt x="916" y="567"/>
                    </a:lnTo>
                    <a:lnTo>
                      <a:pt x="928" y="483"/>
                    </a:lnTo>
                    <a:lnTo>
                      <a:pt x="527" y="499"/>
                    </a:lnTo>
                    <a:lnTo>
                      <a:pt x="530" y="453"/>
                    </a:lnTo>
                    <a:lnTo>
                      <a:pt x="575" y="314"/>
                    </a:lnTo>
                    <a:lnTo>
                      <a:pt x="644" y="221"/>
                    </a:lnTo>
                    <a:lnTo>
                      <a:pt x="622" y="195"/>
                    </a:lnTo>
                    <a:lnTo>
                      <a:pt x="630" y="105"/>
                    </a:lnTo>
                    <a:lnTo>
                      <a:pt x="596" y="0"/>
                    </a:lnTo>
                    <a:lnTo>
                      <a:pt x="0" y="8"/>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32" name="Freeform 54">
                <a:extLst>
                  <a:ext uri="{FF2B5EF4-FFF2-40B4-BE49-F238E27FC236}">
                    <a16:creationId xmlns:a16="http://schemas.microsoft.com/office/drawing/2014/main" id="{DAB8DA92-1ED4-4D18-BE3D-F0B7CE553869}"/>
                  </a:ext>
                </a:extLst>
              </p:cNvPr>
              <p:cNvSpPr>
                <a:spLocks/>
              </p:cNvSpPr>
              <p:nvPr/>
            </p:nvSpPr>
            <p:spPr bwMode="gray">
              <a:xfrm>
                <a:off x="5267758" y="1331690"/>
                <a:ext cx="352766" cy="560332"/>
              </a:xfrm>
              <a:custGeom>
                <a:avLst/>
                <a:gdLst>
                  <a:gd name="T0" fmla="*/ 0 w 724"/>
                  <a:gd name="T1" fmla="*/ 624 h 1150"/>
                  <a:gd name="T2" fmla="*/ 42 w 724"/>
                  <a:gd name="T3" fmla="*/ 626 h 1150"/>
                  <a:gd name="T4" fmla="*/ 46 w 724"/>
                  <a:gd name="T5" fmla="*/ 553 h 1150"/>
                  <a:gd name="T6" fmla="*/ 96 w 724"/>
                  <a:gd name="T7" fmla="*/ 449 h 1150"/>
                  <a:gd name="T8" fmla="*/ 73 w 724"/>
                  <a:gd name="T9" fmla="*/ 374 h 1150"/>
                  <a:gd name="T10" fmla="*/ 94 w 724"/>
                  <a:gd name="T11" fmla="*/ 276 h 1150"/>
                  <a:gd name="T12" fmla="*/ 92 w 724"/>
                  <a:gd name="T13" fmla="*/ 237 h 1150"/>
                  <a:gd name="T14" fmla="*/ 174 w 724"/>
                  <a:gd name="T15" fmla="*/ 19 h 1150"/>
                  <a:gd name="T16" fmla="*/ 198 w 724"/>
                  <a:gd name="T17" fmla="*/ 19 h 1150"/>
                  <a:gd name="T18" fmla="*/ 209 w 724"/>
                  <a:gd name="T19" fmla="*/ 63 h 1150"/>
                  <a:gd name="T20" fmla="*/ 313 w 724"/>
                  <a:gd name="T21" fmla="*/ 24 h 1150"/>
                  <a:gd name="T22" fmla="*/ 314 w 724"/>
                  <a:gd name="T23" fmla="*/ 7 h 1150"/>
                  <a:gd name="T24" fmla="*/ 343 w 724"/>
                  <a:gd name="T25" fmla="*/ 0 h 1150"/>
                  <a:gd name="T26" fmla="*/ 397 w 724"/>
                  <a:gd name="T27" fmla="*/ 26 h 1150"/>
                  <a:gd name="T28" fmla="*/ 438 w 724"/>
                  <a:gd name="T29" fmla="*/ 61 h 1150"/>
                  <a:gd name="T30" fmla="*/ 531 w 724"/>
                  <a:gd name="T31" fmla="*/ 379 h 1150"/>
                  <a:gd name="T32" fmla="*/ 595 w 724"/>
                  <a:gd name="T33" fmla="*/ 380 h 1150"/>
                  <a:gd name="T34" fmla="*/ 606 w 724"/>
                  <a:gd name="T35" fmla="*/ 399 h 1150"/>
                  <a:gd name="T36" fmla="*/ 596 w 724"/>
                  <a:gd name="T37" fmla="*/ 412 h 1150"/>
                  <a:gd name="T38" fmla="*/ 644 w 724"/>
                  <a:gd name="T39" fmla="*/ 484 h 1150"/>
                  <a:gd name="T40" fmla="*/ 655 w 724"/>
                  <a:gd name="T41" fmla="*/ 468 h 1150"/>
                  <a:gd name="T42" fmla="*/ 706 w 724"/>
                  <a:gd name="T43" fmla="*/ 516 h 1150"/>
                  <a:gd name="T44" fmla="*/ 687 w 724"/>
                  <a:gd name="T45" fmla="*/ 528 h 1150"/>
                  <a:gd name="T46" fmla="*/ 691 w 724"/>
                  <a:gd name="T47" fmla="*/ 542 h 1150"/>
                  <a:gd name="T48" fmla="*/ 724 w 724"/>
                  <a:gd name="T49" fmla="*/ 541 h 1150"/>
                  <a:gd name="T50" fmla="*/ 700 w 724"/>
                  <a:gd name="T51" fmla="*/ 601 h 1150"/>
                  <a:gd name="T52" fmla="*/ 670 w 724"/>
                  <a:gd name="T53" fmla="*/ 595 h 1150"/>
                  <a:gd name="T54" fmla="*/ 644 w 724"/>
                  <a:gd name="T55" fmla="*/ 618 h 1150"/>
                  <a:gd name="T56" fmla="*/ 646 w 724"/>
                  <a:gd name="T57" fmla="*/ 643 h 1150"/>
                  <a:gd name="T58" fmla="*/ 625 w 724"/>
                  <a:gd name="T59" fmla="*/ 656 h 1150"/>
                  <a:gd name="T60" fmla="*/ 600 w 724"/>
                  <a:gd name="T61" fmla="*/ 649 h 1150"/>
                  <a:gd name="T62" fmla="*/ 601 w 724"/>
                  <a:gd name="T63" fmla="*/ 686 h 1150"/>
                  <a:gd name="T64" fmla="*/ 582 w 724"/>
                  <a:gd name="T65" fmla="*/ 676 h 1150"/>
                  <a:gd name="T66" fmla="*/ 576 w 724"/>
                  <a:gd name="T67" fmla="*/ 718 h 1150"/>
                  <a:gd name="T68" fmla="*/ 542 w 724"/>
                  <a:gd name="T69" fmla="*/ 682 h 1150"/>
                  <a:gd name="T70" fmla="*/ 516 w 724"/>
                  <a:gd name="T71" fmla="*/ 716 h 1150"/>
                  <a:gd name="T72" fmla="*/ 485 w 724"/>
                  <a:gd name="T73" fmla="*/ 730 h 1150"/>
                  <a:gd name="T74" fmla="*/ 479 w 724"/>
                  <a:gd name="T75" fmla="*/ 766 h 1150"/>
                  <a:gd name="T76" fmla="*/ 447 w 724"/>
                  <a:gd name="T77" fmla="*/ 757 h 1150"/>
                  <a:gd name="T78" fmla="*/ 460 w 724"/>
                  <a:gd name="T79" fmla="*/ 727 h 1150"/>
                  <a:gd name="T80" fmla="*/ 438 w 724"/>
                  <a:gd name="T81" fmla="*/ 698 h 1150"/>
                  <a:gd name="T82" fmla="*/ 414 w 724"/>
                  <a:gd name="T83" fmla="*/ 743 h 1150"/>
                  <a:gd name="T84" fmla="*/ 423 w 724"/>
                  <a:gd name="T85" fmla="*/ 835 h 1150"/>
                  <a:gd name="T86" fmla="*/ 407 w 724"/>
                  <a:gd name="T87" fmla="*/ 858 h 1150"/>
                  <a:gd name="T88" fmla="*/ 387 w 724"/>
                  <a:gd name="T89" fmla="*/ 861 h 1150"/>
                  <a:gd name="T90" fmla="*/ 369 w 724"/>
                  <a:gd name="T91" fmla="*/ 857 h 1150"/>
                  <a:gd name="T92" fmla="*/ 346 w 724"/>
                  <a:gd name="T93" fmla="*/ 913 h 1150"/>
                  <a:gd name="T94" fmla="*/ 314 w 724"/>
                  <a:gd name="T95" fmla="*/ 911 h 1150"/>
                  <a:gd name="T96" fmla="*/ 317 w 724"/>
                  <a:gd name="T97" fmla="*/ 957 h 1150"/>
                  <a:gd name="T98" fmla="*/ 297 w 724"/>
                  <a:gd name="T99" fmla="*/ 921 h 1150"/>
                  <a:gd name="T100" fmla="*/ 250 w 724"/>
                  <a:gd name="T101" fmla="*/ 960 h 1150"/>
                  <a:gd name="T102" fmla="*/ 242 w 724"/>
                  <a:gd name="T103" fmla="*/ 989 h 1150"/>
                  <a:gd name="T104" fmla="*/ 257 w 724"/>
                  <a:gd name="T105" fmla="*/ 1009 h 1150"/>
                  <a:gd name="T106" fmla="*/ 237 w 724"/>
                  <a:gd name="T107" fmla="*/ 1020 h 1150"/>
                  <a:gd name="T108" fmla="*/ 241 w 724"/>
                  <a:gd name="T109" fmla="*/ 1054 h 1150"/>
                  <a:gd name="T110" fmla="*/ 219 w 724"/>
                  <a:gd name="T111" fmla="*/ 1079 h 1150"/>
                  <a:gd name="T112" fmla="*/ 213 w 724"/>
                  <a:gd name="T113" fmla="*/ 1150 h 1150"/>
                  <a:gd name="T114" fmla="*/ 202 w 724"/>
                  <a:gd name="T115" fmla="*/ 1150 h 1150"/>
                  <a:gd name="T116" fmla="*/ 134 w 724"/>
                  <a:gd name="T117" fmla="*/ 1055 h 1150"/>
                  <a:gd name="T118" fmla="*/ 0 w 724"/>
                  <a:gd name="T119" fmla="*/ 624 h 11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24"/>
                  <a:gd name="T181" fmla="*/ 0 h 1150"/>
                  <a:gd name="T182" fmla="*/ 724 w 724"/>
                  <a:gd name="T183" fmla="*/ 1150 h 11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24" h="1150">
                    <a:moveTo>
                      <a:pt x="0" y="624"/>
                    </a:moveTo>
                    <a:lnTo>
                      <a:pt x="42" y="626"/>
                    </a:lnTo>
                    <a:lnTo>
                      <a:pt x="46" y="553"/>
                    </a:lnTo>
                    <a:lnTo>
                      <a:pt x="96" y="449"/>
                    </a:lnTo>
                    <a:lnTo>
                      <a:pt x="73" y="374"/>
                    </a:lnTo>
                    <a:lnTo>
                      <a:pt x="94" y="276"/>
                    </a:lnTo>
                    <a:lnTo>
                      <a:pt x="92" y="237"/>
                    </a:lnTo>
                    <a:lnTo>
                      <a:pt x="174" y="19"/>
                    </a:lnTo>
                    <a:lnTo>
                      <a:pt x="198" y="19"/>
                    </a:lnTo>
                    <a:lnTo>
                      <a:pt x="209" y="63"/>
                    </a:lnTo>
                    <a:lnTo>
                      <a:pt x="313" y="24"/>
                    </a:lnTo>
                    <a:lnTo>
                      <a:pt x="314" y="7"/>
                    </a:lnTo>
                    <a:lnTo>
                      <a:pt x="343" y="0"/>
                    </a:lnTo>
                    <a:lnTo>
                      <a:pt x="397" y="26"/>
                    </a:lnTo>
                    <a:lnTo>
                      <a:pt x="438" y="61"/>
                    </a:lnTo>
                    <a:lnTo>
                      <a:pt x="531" y="379"/>
                    </a:lnTo>
                    <a:lnTo>
                      <a:pt x="595" y="380"/>
                    </a:lnTo>
                    <a:lnTo>
                      <a:pt x="606" y="399"/>
                    </a:lnTo>
                    <a:lnTo>
                      <a:pt x="596" y="412"/>
                    </a:lnTo>
                    <a:lnTo>
                      <a:pt x="644" y="484"/>
                    </a:lnTo>
                    <a:lnTo>
                      <a:pt x="655" y="468"/>
                    </a:lnTo>
                    <a:lnTo>
                      <a:pt x="706" y="516"/>
                    </a:lnTo>
                    <a:lnTo>
                      <a:pt x="687" y="528"/>
                    </a:lnTo>
                    <a:lnTo>
                      <a:pt x="691" y="542"/>
                    </a:lnTo>
                    <a:lnTo>
                      <a:pt x="724" y="541"/>
                    </a:lnTo>
                    <a:lnTo>
                      <a:pt x="700" y="601"/>
                    </a:lnTo>
                    <a:lnTo>
                      <a:pt x="670" y="595"/>
                    </a:lnTo>
                    <a:lnTo>
                      <a:pt x="644" y="618"/>
                    </a:lnTo>
                    <a:lnTo>
                      <a:pt x="646" y="643"/>
                    </a:lnTo>
                    <a:lnTo>
                      <a:pt x="625" y="656"/>
                    </a:lnTo>
                    <a:lnTo>
                      <a:pt x="600" y="649"/>
                    </a:lnTo>
                    <a:lnTo>
                      <a:pt x="601" y="686"/>
                    </a:lnTo>
                    <a:lnTo>
                      <a:pt x="582" y="676"/>
                    </a:lnTo>
                    <a:lnTo>
                      <a:pt x="576" y="718"/>
                    </a:lnTo>
                    <a:lnTo>
                      <a:pt x="542" y="682"/>
                    </a:lnTo>
                    <a:lnTo>
                      <a:pt x="516" y="716"/>
                    </a:lnTo>
                    <a:lnTo>
                      <a:pt x="485" y="730"/>
                    </a:lnTo>
                    <a:lnTo>
                      <a:pt x="479" y="766"/>
                    </a:lnTo>
                    <a:lnTo>
                      <a:pt x="447" y="757"/>
                    </a:lnTo>
                    <a:lnTo>
                      <a:pt x="460" y="727"/>
                    </a:lnTo>
                    <a:lnTo>
                      <a:pt x="438" y="698"/>
                    </a:lnTo>
                    <a:lnTo>
                      <a:pt x="414" y="743"/>
                    </a:lnTo>
                    <a:lnTo>
                      <a:pt x="423" y="835"/>
                    </a:lnTo>
                    <a:lnTo>
                      <a:pt x="407" y="858"/>
                    </a:lnTo>
                    <a:lnTo>
                      <a:pt x="387" y="861"/>
                    </a:lnTo>
                    <a:lnTo>
                      <a:pt x="369" y="857"/>
                    </a:lnTo>
                    <a:lnTo>
                      <a:pt x="346" y="913"/>
                    </a:lnTo>
                    <a:lnTo>
                      <a:pt x="314" y="911"/>
                    </a:lnTo>
                    <a:lnTo>
                      <a:pt x="317" y="957"/>
                    </a:lnTo>
                    <a:lnTo>
                      <a:pt x="297" y="921"/>
                    </a:lnTo>
                    <a:lnTo>
                      <a:pt x="250" y="960"/>
                    </a:lnTo>
                    <a:lnTo>
                      <a:pt x="242" y="989"/>
                    </a:lnTo>
                    <a:lnTo>
                      <a:pt x="257" y="1009"/>
                    </a:lnTo>
                    <a:lnTo>
                      <a:pt x="237" y="1020"/>
                    </a:lnTo>
                    <a:lnTo>
                      <a:pt x="241" y="1054"/>
                    </a:lnTo>
                    <a:lnTo>
                      <a:pt x="219" y="1079"/>
                    </a:lnTo>
                    <a:lnTo>
                      <a:pt x="213" y="1150"/>
                    </a:lnTo>
                    <a:lnTo>
                      <a:pt x="202" y="1150"/>
                    </a:lnTo>
                    <a:lnTo>
                      <a:pt x="134" y="1055"/>
                    </a:lnTo>
                    <a:lnTo>
                      <a:pt x="0" y="624"/>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33" name="Freeform 55">
                <a:extLst>
                  <a:ext uri="{FF2B5EF4-FFF2-40B4-BE49-F238E27FC236}">
                    <a16:creationId xmlns:a16="http://schemas.microsoft.com/office/drawing/2014/main" id="{C6D28E59-224D-46C5-8205-DFA80A2D5665}"/>
                  </a:ext>
                </a:extLst>
              </p:cNvPr>
              <p:cNvSpPr>
                <a:spLocks/>
              </p:cNvSpPr>
              <p:nvPr/>
            </p:nvSpPr>
            <p:spPr bwMode="gray">
              <a:xfrm>
                <a:off x="4675268" y="2399732"/>
                <a:ext cx="439495" cy="217311"/>
              </a:xfrm>
              <a:custGeom>
                <a:avLst/>
                <a:gdLst>
                  <a:gd name="T0" fmla="*/ 23 w 901"/>
                  <a:gd name="T1" fmla="*/ 260 h 447"/>
                  <a:gd name="T2" fmla="*/ 198 w 901"/>
                  <a:gd name="T3" fmla="*/ 150 h 447"/>
                  <a:gd name="T4" fmla="*/ 277 w 901"/>
                  <a:gd name="T5" fmla="*/ 110 h 447"/>
                  <a:gd name="T6" fmla="*/ 354 w 901"/>
                  <a:gd name="T7" fmla="*/ 171 h 447"/>
                  <a:gd name="T8" fmla="*/ 436 w 901"/>
                  <a:gd name="T9" fmla="*/ 224 h 447"/>
                  <a:gd name="T10" fmla="*/ 503 w 901"/>
                  <a:gd name="T11" fmla="*/ 233 h 447"/>
                  <a:gd name="T12" fmla="*/ 503 w 901"/>
                  <a:gd name="T13" fmla="*/ 276 h 447"/>
                  <a:gd name="T14" fmla="*/ 469 w 901"/>
                  <a:gd name="T15" fmla="*/ 361 h 447"/>
                  <a:gd name="T16" fmla="*/ 521 w 901"/>
                  <a:gd name="T17" fmla="*/ 382 h 447"/>
                  <a:gd name="T18" fmla="*/ 554 w 901"/>
                  <a:gd name="T19" fmla="*/ 401 h 447"/>
                  <a:gd name="T20" fmla="*/ 582 w 901"/>
                  <a:gd name="T21" fmla="*/ 410 h 447"/>
                  <a:gd name="T22" fmla="*/ 627 w 901"/>
                  <a:gd name="T23" fmla="*/ 412 h 447"/>
                  <a:gd name="T24" fmla="*/ 678 w 901"/>
                  <a:gd name="T25" fmla="*/ 436 h 447"/>
                  <a:gd name="T26" fmla="*/ 592 w 901"/>
                  <a:gd name="T27" fmla="*/ 342 h 447"/>
                  <a:gd name="T28" fmla="*/ 614 w 901"/>
                  <a:gd name="T29" fmla="*/ 322 h 447"/>
                  <a:gd name="T30" fmla="*/ 608 w 901"/>
                  <a:gd name="T31" fmla="*/ 180 h 447"/>
                  <a:gd name="T32" fmla="*/ 646 w 901"/>
                  <a:gd name="T33" fmla="*/ 94 h 447"/>
                  <a:gd name="T34" fmla="*/ 690 w 901"/>
                  <a:gd name="T35" fmla="*/ 57 h 447"/>
                  <a:gd name="T36" fmla="*/ 652 w 901"/>
                  <a:gd name="T37" fmla="*/ 106 h 447"/>
                  <a:gd name="T38" fmla="*/ 646 w 901"/>
                  <a:gd name="T39" fmla="*/ 179 h 447"/>
                  <a:gd name="T40" fmla="*/ 655 w 901"/>
                  <a:gd name="T41" fmla="*/ 206 h 447"/>
                  <a:gd name="T42" fmla="*/ 670 w 901"/>
                  <a:gd name="T43" fmla="*/ 248 h 447"/>
                  <a:gd name="T44" fmla="*/ 642 w 901"/>
                  <a:gd name="T45" fmla="*/ 267 h 447"/>
                  <a:gd name="T46" fmla="*/ 683 w 901"/>
                  <a:gd name="T47" fmla="*/ 279 h 447"/>
                  <a:gd name="T48" fmla="*/ 663 w 901"/>
                  <a:gd name="T49" fmla="*/ 293 h 447"/>
                  <a:gd name="T50" fmla="*/ 723 w 901"/>
                  <a:gd name="T51" fmla="*/ 380 h 447"/>
                  <a:gd name="T52" fmla="*/ 749 w 901"/>
                  <a:gd name="T53" fmla="*/ 400 h 447"/>
                  <a:gd name="T54" fmla="*/ 764 w 901"/>
                  <a:gd name="T55" fmla="*/ 412 h 447"/>
                  <a:gd name="T56" fmla="*/ 768 w 901"/>
                  <a:gd name="T57" fmla="*/ 439 h 447"/>
                  <a:gd name="T58" fmla="*/ 816 w 901"/>
                  <a:gd name="T59" fmla="*/ 429 h 447"/>
                  <a:gd name="T60" fmla="*/ 881 w 901"/>
                  <a:gd name="T61" fmla="*/ 344 h 447"/>
                  <a:gd name="T62" fmla="*/ 881 w 901"/>
                  <a:gd name="T63" fmla="*/ 395 h 447"/>
                  <a:gd name="T64" fmla="*/ 874 w 901"/>
                  <a:gd name="T65" fmla="*/ 443 h 447"/>
                  <a:gd name="T66" fmla="*/ 901 w 901"/>
                  <a:gd name="T67" fmla="*/ 284 h 447"/>
                  <a:gd name="T68" fmla="*/ 776 w 901"/>
                  <a:gd name="T69" fmla="*/ 309 h 447"/>
                  <a:gd name="T70" fmla="*/ 693 w 901"/>
                  <a:gd name="T71" fmla="*/ 0 h 4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1"/>
                  <a:gd name="T109" fmla="*/ 0 h 447"/>
                  <a:gd name="T110" fmla="*/ 901 w 901"/>
                  <a:gd name="T111" fmla="*/ 447 h 44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1" h="447">
                    <a:moveTo>
                      <a:pt x="0" y="133"/>
                    </a:moveTo>
                    <a:lnTo>
                      <a:pt x="23" y="260"/>
                    </a:lnTo>
                    <a:lnTo>
                      <a:pt x="91" y="180"/>
                    </a:lnTo>
                    <a:lnTo>
                      <a:pt x="198" y="150"/>
                    </a:lnTo>
                    <a:lnTo>
                      <a:pt x="219" y="116"/>
                    </a:lnTo>
                    <a:lnTo>
                      <a:pt x="277" y="110"/>
                    </a:lnTo>
                    <a:lnTo>
                      <a:pt x="326" y="132"/>
                    </a:lnTo>
                    <a:lnTo>
                      <a:pt x="354" y="171"/>
                    </a:lnTo>
                    <a:lnTo>
                      <a:pt x="406" y="186"/>
                    </a:lnTo>
                    <a:lnTo>
                      <a:pt x="436" y="224"/>
                    </a:lnTo>
                    <a:lnTo>
                      <a:pt x="482" y="245"/>
                    </a:lnTo>
                    <a:lnTo>
                      <a:pt x="503" y="233"/>
                    </a:lnTo>
                    <a:lnTo>
                      <a:pt x="514" y="257"/>
                    </a:lnTo>
                    <a:lnTo>
                      <a:pt x="503" y="276"/>
                    </a:lnTo>
                    <a:lnTo>
                      <a:pt x="502" y="304"/>
                    </a:lnTo>
                    <a:lnTo>
                      <a:pt x="469" y="361"/>
                    </a:lnTo>
                    <a:lnTo>
                      <a:pt x="482" y="399"/>
                    </a:lnTo>
                    <a:lnTo>
                      <a:pt x="521" y="382"/>
                    </a:lnTo>
                    <a:lnTo>
                      <a:pt x="523" y="363"/>
                    </a:lnTo>
                    <a:lnTo>
                      <a:pt x="554" y="401"/>
                    </a:lnTo>
                    <a:lnTo>
                      <a:pt x="561" y="383"/>
                    </a:lnTo>
                    <a:lnTo>
                      <a:pt x="582" y="410"/>
                    </a:lnTo>
                    <a:lnTo>
                      <a:pt x="593" y="396"/>
                    </a:lnTo>
                    <a:lnTo>
                      <a:pt x="627" y="412"/>
                    </a:lnTo>
                    <a:lnTo>
                      <a:pt x="646" y="403"/>
                    </a:lnTo>
                    <a:lnTo>
                      <a:pt x="678" y="436"/>
                    </a:lnTo>
                    <a:lnTo>
                      <a:pt x="653" y="388"/>
                    </a:lnTo>
                    <a:lnTo>
                      <a:pt x="592" y="342"/>
                    </a:lnTo>
                    <a:lnTo>
                      <a:pt x="650" y="370"/>
                    </a:lnTo>
                    <a:lnTo>
                      <a:pt x="614" y="322"/>
                    </a:lnTo>
                    <a:lnTo>
                      <a:pt x="603" y="279"/>
                    </a:lnTo>
                    <a:lnTo>
                      <a:pt x="608" y="180"/>
                    </a:lnTo>
                    <a:lnTo>
                      <a:pt x="572" y="159"/>
                    </a:lnTo>
                    <a:lnTo>
                      <a:pt x="646" y="94"/>
                    </a:lnTo>
                    <a:lnTo>
                      <a:pt x="648" y="55"/>
                    </a:lnTo>
                    <a:lnTo>
                      <a:pt x="690" y="57"/>
                    </a:lnTo>
                    <a:lnTo>
                      <a:pt x="681" y="93"/>
                    </a:lnTo>
                    <a:lnTo>
                      <a:pt x="652" y="106"/>
                    </a:lnTo>
                    <a:lnTo>
                      <a:pt x="638" y="145"/>
                    </a:lnTo>
                    <a:lnTo>
                      <a:pt x="646" y="179"/>
                    </a:lnTo>
                    <a:lnTo>
                      <a:pt x="666" y="165"/>
                    </a:lnTo>
                    <a:lnTo>
                      <a:pt x="655" y="206"/>
                    </a:lnTo>
                    <a:lnTo>
                      <a:pt x="664" y="227"/>
                    </a:lnTo>
                    <a:lnTo>
                      <a:pt x="670" y="248"/>
                    </a:lnTo>
                    <a:lnTo>
                      <a:pt x="650" y="238"/>
                    </a:lnTo>
                    <a:lnTo>
                      <a:pt x="642" y="267"/>
                    </a:lnTo>
                    <a:lnTo>
                      <a:pt x="686" y="258"/>
                    </a:lnTo>
                    <a:lnTo>
                      <a:pt x="683" y="279"/>
                    </a:lnTo>
                    <a:lnTo>
                      <a:pt x="704" y="295"/>
                    </a:lnTo>
                    <a:lnTo>
                      <a:pt x="663" y="293"/>
                    </a:lnTo>
                    <a:lnTo>
                      <a:pt x="676" y="355"/>
                    </a:lnTo>
                    <a:lnTo>
                      <a:pt x="723" y="380"/>
                    </a:lnTo>
                    <a:lnTo>
                      <a:pt x="746" y="349"/>
                    </a:lnTo>
                    <a:lnTo>
                      <a:pt x="749" y="400"/>
                    </a:lnTo>
                    <a:lnTo>
                      <a:pt x="780" y="390"/>
                    </a:lnTo>
                    <a:lnTo>
                      <a:pt x="764" y="412"/>
                    </a:lnTo>
                    <a:lnTo>
                      <a:pt x="785" y="412"/>
                    </a:lnTo>
                    <a:lnTo>
                      <a:pt x="768" y="439"/>
                    </a:lnTo>
                    <a:lnTo>
                      <a:pt x="776" y="447"/>
                    </a:lnTo>
                    <a:lnTo>
                      <a:pt x="816" y="429"/>
                    </a:lnTo>
                    <a:lnTo>
                      <a:pt x="866" y="402"/>
                    </a:lnTo>
                    <a:lnTo>
                      <a:pt x="881" y="344"/>
                    </a:lnTo>
                    <a:lnTo>
                      <a:pt x="887" y="378"/>
                    </a:lnTo>
                    <a:lnTo>
                      <a:pt x="881" y="395"/>
                    </a:lnTo>
                    <a:lnTo>
                      <a:pt x="871" y="426"/>
                    </a:lnTo>
                    <a:lnTo>
                      <a:pt x="874" y="443"/>
                    </a:lnTo>
                    <a:lnTo>
                      <a:pt x="893" y="394"/>
                    </a:lnTo>
                    <a:lnTo>
                      <a:pt x="901" y="284"/>
                    </a:lnTo>
                    <a:lnTo>
                      <a:pt x="846" y="296"/>
                    </a:lnTo>
                    <a:lnTo>
                      <a:pt x="776" y="309"/>
                    </a:lnTo>
                    <a:lnTo>
                      <a:pt x="771" y="285"/>
                    </a:lnTo>
                    <a:lnTo>
                      <a:pt x="693" y="0"/>
                    </a:lnTo>
                    <a:lnTo>
                      <a:pt x="0" y="133"/>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grpSp>
            <p:nvGrpSpPr>
              <p:cNvPr id="134" name="Group 194">
                <a:extLst>
                  <a:ext uri="{FF2B5EF4-FFF2-40B4-BE49-F238E27FC236}">
                    <a16:creationId xmlns:a16="http://schemas.microsoft.com/office/drawing/2014/main" id="{E6CFAEF2-0CFD-4153-B6DD-D795CA3BA716}"/>
                  </a:ext>
                </a:extLst>
              </p:cNvPr>
              <p:cNvGrpSpPr/>
              <p:nvPr/>
            </p:nvGrpSpPr>
            <p:grpSpPr bwMode="gray">
              <a:xfrm>
                <a:off x="5156666" y="1921257"/>
                <a:ext cx="336199" cy="183204"/>
                <a:chOff x="5156666" y="1921257"/>
                <a:chExt cx="336199" cy="183204"/>
              </a:xfrm>
              <a:grpFill/>
            </p:grpSpPr>
            <p:sp>
              <p:nvSpPr>
                <p:cNvPr id="174" name="Freeform 56">
                  <a:extLst>
                    <a:ext uri="{FF2B5EF4-FFF2-40B4-BE49-F238E27FC236}">
                      <a16:creationId xmlns:a16="http://schemas.microsoft.com/office/drawing/2014/main" id="{420A6589-A458-4C0C-865F-5414158732F4}"/>
                    </a:ext>
                  </a:extLst>
                </p:cNvPr>
                <p:cNvSpPr>
                  <a:spLocks/>
                </p:cNvSpPr>
                <p:nvPr/>
              </p:nvSpPr>
              <p:spPr bwMode="gray">
                <a:xfrm>
                  <a:off x="5156666" y="1921257"/>
                  <a:ext cx="323531" cy="164689"/>
                </a:xfrm>
                <a:custGeom>
                  <a:avLst/>
                  <a:gdLst>
                    <a:gd name="T0" fmla="*/ 0 w 663"/>
                    <a:gd name="T1" fmla="*/ 137 h 337"/>
                    <a:gd name="T2" fmla="*/ 2 w 663"/>
                    <a:gd name="T3" fmla="*/ 316 h 337"/>
                    <a:gd name="T4" fmla="*/ 310 w 663"/>
                    <a:gd name="T5" fmla="*/ 251 h 337"/>
                    <a:gd name="T6" fmla="*/ 363 w 663"/>
                    <a:gd name="T7" fmla="*/ 232 h 337"/>
                    <a:gd name="T8" fmla="*/ 386 w 663"/>
                    <a:gd name="T9" fmla="*/ 237 h 337"/>
                    <a:gd name="T10" fmla="*/ 408 w 663"/>
                    <a:gd name="T11" fmla="*/ 287 h 337"/>
                    <a:gd name="T12" fmla="*/ 442 w 663"/>
                    <a:gd name="T13" fmla="*/ 293 h 337"/>
                    <a:gd name="T14" fmla="*/ 464 w 663"/>
                    <a:gd name="T15" fmla="*/ 334 h 337"/>
                    <a:gd name="T16" fmla="*/ 484 w 663"/>
                    <a:gd name="T17" fmla="*/ 337 h 337"/>
                    <a:gd name="T18" fmla="*/ 493 w 663"/>
                    <a:gd name="T19" fmla="*/ 308 h 337"/>
                    <a:gd name="T20" fmla="*/ 510 w 663"/>
                    <a:gd name="T21" fmla="*/ 297 h 337"/>
                    <a:gd name="T22" fmla="*/ 519 w 663"/>
                    <a:gd name="T23" fmla="*/ 265 h 337"/>
                    <a:gd name="T24" fmla="*/ 529 w 663"/>
                    <a:gd name="T25" fmla="*/ 264 h 337"/>
                    <a:gd name="T26" fmla="*/ 543 w 663"/>
                    <a:gd name="T27" fmla="*/ 311 h 337"/>
                    <a:gd name="T28" fmla="*/ 574 w 663"/>
                    <a:gd name="T29" fmla="*/ 300 h 337"/>
                    <a:gd name="T30" fmla="*/ 579 w 663"/>
                    <a:gd name="T31" fmla="*/ 280 h 337"/>
                    <a:gd name="T32" fmla="*/ 621 w 663"/>
                    <a:gd name="T33" fmla="*/ 260 h 337"/>
                    <a:gd name="T34" fmla="*/ 646 w 663"/>
                    <a:gd name="T35" fmla="*/ 252 h 337"/>
                    <a:gd name="T36" fmla="*/ 663 w 663"/>
                    <a:gd name="T37" fmla="*/ 268 h 337"/>
                    <a:gd name="T38" fmla="*/ 657 w 663"/>
                    <a:gd name="T39" fmla="*/ 222 h 337"/>
                    <a:gd name="T40" fmla="*/ 624 w 663"/>
                    <a:gd name="T41" fmla="*/ 166 h 337"/>
                    <a:gd name="T42" fmla="*/ 605 w 663"/>
                    <a:gd name="T43" fmla="*/ 157 h 337"/>
                    <a:gd name="T44" fmla="*/ 584 w 663"/>
                    <a:gd name="T45" fmla="*/ 159 h 337"/>
                    <a:gd name="T46" fmla="*/ 588 w 663"/>
                    <a:gd name="T47" fmla="*/ 172 h 337"/>
                    <a:gd name="T48" fmla="*/ 601 w 663"/>
                    <a:gd name="T49" fmla="*/ 172 h 337"/>
                    <a:gd name="T50" fmla="*/ 617 w 663"/>
                    <a:gd name="T51" fmla="*/ 173 h 337"/>
                    <a:gd name="T52" fmla="*/ 633 w 663"/>
                    <a:gd name="T53" fmla="*/ 191 h 337"/>
                    <a:gd name="T54" fmla="*/ 639 w 663"/>
                    <a:gd name="T55" fmla="*/ 212 h 337"/>
                    <a:gd name="T56" fmla="*/ 628 w 663"/>
                    <a:gd name="T57" fmla="*/ 231 h 337"/>
                    <a:gd name="T58" fmla="*/ 576 w 663"/>
                    <a:gd name="T59" fmla="*/ 254 h 337"/>
                    <a:gd name="T60" fmla="*/ 549 w 663"/>
                    <a:gd name="T61" fmla="*/ 243 h 337"/>
                    <a:gd name="T62" fmla="*/ 535 w 663"/>
                    <a:gd name="T63" fmla="*/ 212 h 337"/>
                    <a:gd name="T64" fmla="*/ 510 w 663"/>
                    <a:gd name="T65" fmla="*/ 208 h 337"/>
                    <a:gd name="T66" fmla="*/ 516 w 663"/>
                    <a:gd name="T67" fmla="*/ 190 h 337"/>
                    <a:gd name="T68" fmla="*/ 487 w 663"/>
                    <a:gd name="T69" fmla="*/ 154 h 337"/>
                    <a:gd name="T70" fmla="*/ 453 w 663"/>
                    <a:gd name="T71" fmla="*/ 140 h 337"/>
                    <a:gd name="T72" fmla="*/ 451 w 663"/>
                    <a:gd name="T73" fmla="*/ 157 h 337"/>
                    <a:gd name="T74" fmla="*/ 429 w 663"/>
                    <a:gd name="T75" fmla="*/ 151 h 337"/>
                    <a:gd name="T76" fmla="*/ 422 w 663"/>
                    <a:gd name="T77" fmla="*/ 130 h 337"/>
                    <a:gd name="T78" fmla="*/ 427 w 663"/>
                    <a:gd name="T79" fmla="*/ 111 h 337"/>
                    <a:gd name="T80" fmla="*/ 446 w 663"/>
                    <a:gd name="T81" fmla="*/ 93 h 337"/>
                    <a:gd name="T82" fmla="*/ 440 w 663"/>
                    <a:gd name="T83" fmla="*/ 79 h 337"/>
                    <a:gd name="T84" fmla="*/ 468 w 663"/>
                    <a:gd name="T85" fmla="*/ 57 h 337"/>
                    <a:gd name="T86" fmla="*/ 439 w 663"/>
                    <a:gd name="T87" fmla="*/ 34 h 337"/>
                    <a:gd name="T88" fmla="*/ 427 w 663"/>
                    <a:gd name="T89" fmla="*/ 0 h 337"/>
                    <a:gd name="T90" fmla="*/ 364 w 663"/>
                    <a:gd name="T91" fmla="*/ 49 h 337"/>
                    <a:gd name="T92" fmla="*/ 145 w 663"/>
                    <a:gd name="T93" fmla="*/ 106 h 337"/>
                    <a:gd name="T94" fmla="*/ 0 w 663"/>
                    <a:gd name="T95" fmla="*/ 137 h 33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63"/>
                    <a:gd name="T145" fmla="*/ 0 h 337"/>
                    <a:gd name="T146" fmla="*/ 663 w 663"/>
                    <a:gd name="T147" fmla="*/ 337 h 33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63" h="337">
                      <a:moveTo>
                        <a:pt x="0" y="137"/>
                      </a:moveTo>
                      <a:lnTo>
                        <a:pt x="2" y="316"/>
                      </a:lnTo>
                      <a:lnTo>
                        <a:pt x="310" y="251"/>
                      </a:lnTo>
                      <a:lnTo>
                        <a:pt x="363" y="232"/>
                      </a:lnTo>
                      <a:lnTo>
                        <a:pt x="386" y="237"/>
                      </a:lnTo>
                      <a:lnTo>
                        <a:pt x="408" y="287"/>
                      </a:lnTo>
                      <a:lnTo>
                        <a:pt x="442" y="293"/>
                      </a:lnTo>
                      <a:lnTo>
                        <a:pt x="464" y="334"/>
                      </a:lnTo>
                      <a:lnTo>
                        <a:pt x="484" y="337"/>
                      </a:lnTo>
                      <a:lnTo>
                        <a:pt x="493" y="308"/>
                      </a:lnTo>
                      <a:lnTo>
                        <a:pt x="510" y="297"/>
                      </a:lnTo>
                      <a:lnTo>
                        <a:pt x="519" y="265"/>
                      </a:lnTo>
                      <a:lnTo>
                        <a:pt x="529" y="264"/>
                      </a:lnTo>
                      <a:lnTo>
                        <a:pt x="543" y="311"/>
                      </a:lnTo>
                      <a:lnTo>
                        <a:pt x="574" y="300"/>
                      </a:lnTo>
                      <a:lnTo>
                        <a:pt x="579" y="280"/>
                      </a:lnTo>
                      <a:lnTo>
                        <a:pt x="621" y="260"/>
                      </a:lnTo>
                      <a:lnTo>
                        <a:pt x="646" y="252"/>
                      </a:lnTo>
                      <a:lnTo>
                        <a:pt x="663" y="268"/>
                      </a:lnTo>
                      <a:lnTo>
                        <a:pt x="657" y="222"/>
                      </a:lnTo>
                      <a:lnTo>
                        <a:pt x="624" y="166"/>
                      </a:lnTo>
                      <a:lnTo>
                        <a:pt x="605" y="157"/>
                      </a:lnTo>
                      <a:lnTo>
                        <a:pt x="584" y="159"/>
                      </a:lnTo>
                      <a:lnTo>
                        <a:pt x="588" y="172"/>
                      </a:lnTo>
                      <a:lnTo>
                        <a:pt x="601" y="172"/>
                      </a:lnTo>
                      <a:lnTo>
                        <a:pt x="617" y="173"/>
                      </a:lnTo>
                      <a:lnTo>
                        <a:pt x="633" y="191"/>
                      </a:lnTo>
                      <a:lnTo>
                        <a:pt x="639" y="212"/>
                      </a:lnTo>
                      <a:lnTo>
                        <a:pt x="628" y="231"/>
                      </a:lnTo>
                      <a:lnTo>
                        <a:pt x="576" y="254"/>
                      </a:lnTo>
                      <a:lnTo>
                        <a:pt x="549" y="243"/>
                      </a:lnTo>
                      <a:lnTo>
                        <a:pt x="535" y="212"/>
                      </a:lnTo>
                      <a:lnTo>
                        <a:pt x="510" y="208"/>
                      </a:lnTo>
                      <a:lnTo>
                        <a:pt x="516" y="190"/>
                      </a:lnTo>
                      <a:lnTo>
                        <a:pt x="487" y="154"/>
                      </a:lnTo>
                      <a:lnTo>
                        <a:pt x="453" y="140"/>
                      </a:lnTo>
                      <a:lnTo>
                        <a:pt x="451" y="157"/>
                      </a:lnTo>
                      <a:lnTo>
                        <a:pt x="429" y="151"/>
                      </a:lnTo>
                      <a:lnTo>
                        <a:pt x="422" y="130"/>
                      </a:lnTo>
                      <a:lnTo>
                        <a:pt x="427" y="111"/>
                      </a:lnTo>
                      <a:lnTo>
                        <a:pt x="446" y="93"/>
                      </a:lnTo>
                      <a:lnTo>
                        <a:pt x="440" y="79"/>
                      </a:lnTo>
                      <a:lnTo>
                        <a:pt x="468" y="57"/>
                      </a:lnTo>
                      <a:lnTo>
                        <a:pt x="439" y="34"/>
                      </a:lnTo>
                      <a:lnTo>
                        <a:pt x="427" y="0"/>
                      </a:lnTo>
                      <a:lnTo>
                        <a:pt x="364" y="49"/>
                      </a:lnTo>
                      <a:lnTo>
                        <a:pt x="145" y="106"/>
                      </a:lnTo>
                      <a:lnTo>
                        <a:pt x="0" y="137"/>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75" name="Freeform 57">
                  <a:extLst>
                    <a:ext uri="{FF2B5EF4-FFF2-40B4-BE49-F238E27FC236}">
                      <a16:creationId xmlns:a16="http://schemas.microsoft.com/office/drawing/2014/main" id="{A0A5035C-7274-4094-A4DA-0129DC9F318A}"/>
                    </a:ext>
                  </a:extLst>
                </p:cNvPr>
                <p:cNvSpPr>
                  <a:spLocks/>
                </p:cNvSpPr>
                <p:nvPr/>
              </p:nvSpPr>
              <p:spPr bwMode="gray">
                <a:xfrm>
                  <a:off x="5414906" y="2080099"/>
                  <a:ext cx="29235" cy="24362"/>
                </a:xfrm>
                <a:custGeom>
                  <a:avLst/>
                  <a:gdLst>
                    <a:gd name="T0" fmla="*/ 0 w 60"/>
                    <a:gd name="T1" fmla="*/ 49 h 49"/>
                    <a:gd name="T2" fmla="*/ 26 w 60"/>
                    <a:gd name="T3" fmla="*/ 0 h 49"/>
                    <a:gd name="T4" fmla="*/ 60 w 60"/>
                    <a:gd name="T5" fmla="*/ 22 h 49"/>
                    <a:gd name="T6" fmla="*/ 0 w 60"/>
                    <a:gd name="T7" fmla="*/ 49 h 49"/>
                    <a:gd name="T8" fmla="*/ 0 60000 65536"/>
                    <a:gd name="T9" fmla="*/ 0 60000 65536"/>
                    <a:gd name="T10" fmla="*/ 0 60000 65536"/>
                    <a:gd name="T11" fmla="*/ 0 60000 65536"/>
                    <a:gd name="T12" fmla="*/ 0 w 60"/>
                    <a:gd name="T13" fmla="*/ 0 h 49"/>
                    <a:gd name="T14" fmla="*/ 60 w 60"/>
                    <a:gd name="T15" fmla="*/ 49 h 49"/>
                  </a:gdLst>
                  <a:ahLst/>
                  <a:cxnLst>
                    <a:cxn ang="T8">
                      <a:pos x="T0" y="T1"/>
                    </a:cxn>
                    <a:cxn ang="T9">
                      <a:pos x="T2" y="T3"/>
                    </a:cxn>
                    <a:cxn ang="T10">
                      <a:pos x="T4" y="T5"/>
                    </a:cxn>
                    <a:cxn ang="T11">
                      <a:pos x="T6" y="T7"/>
                    </a:cxn>
                  </a:cxnLst>
                  <a:rect l="T12" t="T13" r="T14" b="T15"/>
                  <a:pathLst>
                    <a:path w="60" h="49">
                      <a:moveTo>
                        <a:pt x="0" y="49"/>
                      </a:moveTo>
                      <a:lnTo>
                        <a:pt x="26" y="0"/>
                      </a:lnTo>
                      <a:lnTo>
                        <a:pt x="60" y="22"/>
                      </a:lnTo>
                      <a:lnTo>
                        <a:pt x="0" y="49"/>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76" name="Freeform 58">
                  <a:extLst>
                    <a:ext uri="{FF2B5EF4-FFF2-40B4-BE49-F238E27FC236}">
                      <a16:creationId xmlns:a16="http://schemas.microsoft.com/office/drawing/2014/main" id="{83D9BA5D-7A25-4204-B814-44D3F35BBEB5}"/>
                    </a:ext>
                  </a:extLst>
                </p:cNvPr>
                <p:cNvSpPr>
                  <a:spLocks/>
                </p:cNvSpPr>
                <p:nvPr/>
              </p:nvSpPr>
              <p:spPr bwMode="gray">
                <a:xfrm>
                  <a:off x="5469477" y="2076201"/>
                  <a:ext cx="23388" cy="18515"/>
                </a:xfrm>
                <a:custGeom>
                  <a:avLst/>
                  <a:gdLst>
                    <a:gd name="T0" fmla="*/ 0 w 47"/>
                    <a:gd name="T1" fmla="*/ 36 h 36"/>
                    <a:gd name="T2" fmla="*/ 26 w 47"/>
                    <a:gd name="T3" fmla="*/ 0 h 36"/>
                    <a:gd name="T4" fmla="*/ 47 w 47"/>
                    <a:gd name="T5" fmla="*/ 27 h 36"/>
                    <a:gd name="T6" fmla="*/ 0 w 47"/>
                    <a:gd name="T7" fmla="*/ 36 h 36"/>
                    <a:gd name="T8" fmla="*/ 0 60000 65536"/>
                    <a:gd name="T9" fmla="*/ 0 60000 65536"/>
                    <a:gd name="T10" fmla="*/ 0 60000 65536"/>
                    <a:gd name="T11" fmla="*/ 0 60000 65536"/>
                    <a:gd name="T12" fmla="*/ 0 w 47"/>
                    <a:gd name="T13" fmla="*/ 0 h 36"/>
                    <a:gd name="T14" fmla="*/ 47 w 47"/>
                    <a:gd name="T15" fmla="*/ 36 h 36"/>
                  </a:gdLst>
                  <a:ahLst/>
                  <a:cxnLst>
                    <a:cxn ang="T8">
                      <a:pos x="T0" y="T1"/>
                    </a:cxn>
                    <a:cxn ang="T9">
                      <a:pos x="T2" y="T3"/>
                    </a:cxn>
                    <a:cxn ang="T10">
                      <a:pos x="T4" y="T5"/>
                    </a:cxn>
                    <a:cxn ang="T11">
                      <a:pos x="T6" y="T7"/>
                    </a:cxn>
                  </a:cxnLst>
                  <a:rect l="T12" t="T13" r="T14" b="T15"/>
                  <a:pathLst>
                    <a:path w="47" h="36">
                      <a:moveTo>
                        <a:pt x="0" y="36"/>
                      </a:moveTo>
                      <a:lnTo>
                        <a:pt x="26" y="0"/>
                      </a:lnTo>
                      <a:lnTo>
                        <a:pt x="47" y="27"/>
                      </a:lnTo>
                      <a:lnTo>
                        <a:pt x="0" y="36"/>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grpSp>
          <p:grpSp>
            <p:nvGrpSpPr>
              <p:cNvPr id="135" name="Group 193">
                <a:extLst>
                  <a:ext uri="{FF2B5EF4-FFF2-40B4-BE49-F238E27FC236}">
                    <a16:creationId xmlns:a16="http://schemas.microsoft.com/office/drawing/2014/main" id="{DCB192B0-EAF1-4195-A2B5-26158D4728E5}"/>
                  </a:ext>
                </a:extLst>
              </p:cNvPr>
              <p:cNvGrpSpPr/>
              <p:nvPr/>
            </p:nvGrpSpPr>
            <p:grpSpPr bwMode="gray">
              <a:xfrm>
                <a:off x="3620869" y="1617216"/>
                <a:ext cx="727944" cy="685067"/>
                <a:chOff x="3620869" y="1617216"/>
                <a:chExt cx="727944" cy="685067"/>
              </a:xfrm>
              <a:grpFill/>
            </p:grpSpPr>
            <p:sp>
              <p:nvSpPr>
                <p:cNvPr id="172" name="Freeform 59">
                  <a:extLst>
                    <a:ext uri="{FF2B5EF4-FFF2-40B4-BE49-F238E27FC236}">
                      <a16:creationId xmlns:a16="http://schemas.microsoft.com/office/drawing/2014/main" id="{AC1256FE-545E-48D4-91B1-FFA27EBE881D}"/>
                    </a:ext>
                  </a:extLst>
                </p:cNvPr>
                <p:cNvSpPr>
                  <a:spLocks/>
                </p:cNvSpPr>
                <p:nvPr/>
              </p:nvSpPr>
              <p:spPr bwMode="gray">
                <a:xfrm>
                  <a:off x="3620869" y="1617216"/>
                  <a:ext cx="554485" cy="285526"/>
                </a:xfrm>
                <a:custGeom>
                  <a:avLst/>
                  <a:gdLst>
                    <a:gd name="T0" fmla="*/ 89 w 1138"/>
                    <a:gd name="T1" fmla="*/ 317 h 585"/>
                    <a:gd name="T2" fmla="*/ 408 w 1138"/>
                    <a:gd name="T3" fmla="*/ 385 h 585"/>
                    <a:gd name="T4" fmla="*/ 461 w 1138"/>
                    <a:gd name="T5" fmla="*/ 432 h 585"/>
                    <a:gd name="T6" fmla="*/ 567 w 1138"/>
                    <a:gd name="T7" fmla="*/ 468 h 585"/>
                    <a:gd name="T8" fmla="*/ 594 w 1138"/>
                    <a:gd name="T9" fmla="*/ 423 h 585"/>
                    <a:gd name="T10" fmla="*/ 611 w 1138"/>
                    <a:gd name="T11" fmla="*/ 372 h 585"/>
                    <a:gd name="T12" fmla="*/ 610 w 1138"/>
                    <a:gd name="T13" fmla="*/ 392 h 585"/>
                    <a:gd name="T14" fmla="*/ 635 w 1138"/>
                    <a:gd name="T15" fmla="*/ 417 h 585"/>
                    <a:gd name="T16" fmla="*/ 668 w 1138"/>
                    <a:gd name="T17" fmla="*/ 384 h 585"/>
                    <a:gd name="T18" fmla="*/ 687 w 1138"/>
                    <a:gd name="T19" fmla="*/ 378 h 585"/>
                    <a:gd name="T20" fmla="*/ 678 w 1138"/>
                    <a:gd name="T21" fmla="*/ 439 h 585"/>
                    <a:gd name="T22" fmla="*/ 720 w 1138"/>
                    <a:gd name="T23" fmla="*/ 392 h 585"/>
                    <a:gd name="T24" fmla="*/ 799 w 1138"/>
                    <a:gd name="T25" fmla="*/ 340 h 585"/>
                    <a:gd name="T26" fmla="*/ 879 w 1138"/>
                    <a:gd name="T27" fmla="*/ 301 h 585"/>
                    <a:gd name="T28" fmla="*/ 1001 w 1138"/>
                    <a:gd name="T29" fmla="*/ 347 h 585"/>
                    <a:gd name="T30" fmla="*/ 1029 w 1138"/>
                    <a:gd name="T31" fmla="*/ 302 h 585"/>
                    <a:gd name="T32" fmla="*/ 1138 w 1138"/>
                    <a:gd name="T33" fmla="*/ 294 h 585"/>
                    <a:gd name="T34" fmla="*/ 1061 w 1138"/>
                    <a:gd name="T35" fmla="*/ 193 h 585"/>
                    <a:gd name="T36" fmla="*/ 995 w 1138"/>
                    <a:gd name="T37" fmla="*/ 193 h 585"/>
                    <a:gd name="T38" fmla="*/ 945 w 1138"/>
                    <a:gd name="T39" fmla="*/ 197 h 585"/>
                    <a:gd name="T40" fmla="*/ 926 w 1138"/>
                    <a:gd name="T41" fmla="*/ 159 h 585"/>
                    <a:gd name="T42" fmla="*/ 887 w 1138"/>
                    <a:gd name="T43" fmla="*/ 136 h 585"/>
                    <a:gd name="T44" fmla="*/ 728 w 1138"/>
                    <a:gd name="T45" fmla="*/ 175 h 585"/>
                    <a:gd name="T46" fmla="*/ 639 w 1138"/>
                    <a:gd name="T47" fmla="*/ 229 h 585"/>
                    <a:gd name="T48" fmla="*/ 587 w 1138"/>
                    <a:gd name="T49" fmla="*/ 219 h 585"/>
                    <a:gd name="T50" fmla="*/ 528 w 1138"/>
                    <a:gd name="T51" fmla="*/ 233 h 585"/>
                    <a:gd name="T52" fmla="*/ 403 w 1138"/>
                    <a:gd name="T53" fmla="*/ 141 h 585"/>
                    <a:gd name="T54" fmla="*/ 369 w 1138"/>
                    <a:gd name="T55" fmla="*/ 163 h 585"/>
                    <a:gd name="T56" fmla="*/ 349 w 1138"/>
                    <a:gd name="T57" fmla="*/ 156 h 585"/>
                    <a:gd name="T58" fmla="*/ 337 w 1138"/>
                    <a:gd name="T59" fmla="*/ 137 h 585"/>
                    <a:gd name="T60" fmla="*/ 410 w 1138"/>
                    <a:gd name="T61" fmla="*/ 22 h 585"/>
                    <a:gd name="T62" fmla="*/ 443 w 1138"/>
                    <a:gd name="T63" fmla="*/ 0 h 585"/>
                    <a:gd name="T64" fmla="*/ 334 w 1138"/>
                    <a:gd name="T65" fmla="*/ 28 h 585"/>
                    <a:gd name="T66" fmla="*/ 269 w 1138"/>
                    <a:gd name="T67" fmla="*/ 92 h 585"/>
                    <a:gd name="T68" fmla="*/ 212 w 1138"/>
                    <a:gd name="T69" fmla="*/ 137 h 585"/>
                    <a:gd name="T70" fmla="*/ 174 w 1138"/>
                    <a:gd name="T71" fmla="*/ 171 h 585"/>
                    <a:gd name="T72" fmla="*/ 90 w 1138"/>
                    <a:gd name="T73" fmla="*/ 197 h 585"/>
                    <a:gd name="T74" fmla="*/ 0 w 1138"/>
                    <a:gd name="T75" fmla="*/ 254 h 58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38"/>
                    <a:gd name="T115" fmla="*/ 0 h 585"/>
                    <a:gd name="T116" fmla="*/ 1138 w 1138"/>
                    <a:gd name="T117" fmla="*/ 585 h 58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38" h="585">
                      <a:moveTo>
                        <a:pt x="0" y="254"/>
                      </a:moveTo>
                      <a:lnTo>
                        <a:pt x="89" y="317"/>
                      </a:lnTo>
                      <a:lnTo>
                        <a:pt x="307" y="373"/>
                      </a:lnTo>
                      <a:lnTo>
                        <a:pt x="408" y="385"/>
                      </a:lnTo>
                      <a:lnTo>
                        <a:pt x="422" y="421"/>
                      </a:lnTo>
                      <a:lnTo>
                        <a:pt x="461" y="432"/>
                      </a:lnTo>
                      <a:lnTo>
                        <a:pt x="518" y="585"/>
                      </a:lnTo>
                      <a:lnTo>
                        <a:pt x="567" y="468"/>
                      </a:lnTo>
                      <a:lnTo>
                        <a:pt x="578" y="439"/>
                      </a:lnTo>
                      <a:lnTo>
                        <a:pt x="594" y="423"/>
                      </a:lnTo>
                      <a:lnTo>
                        <a:pt x="593" y="403"/>
                      </a:lnTo>
                      <a:lnTo>
                        <a:pt x="611" y="372"/>
                      </a:lnTo>
                      <a:lnTo>
                        <a:pt x="616" y="374"/>
                      </a:lnTo>
                      <a:lnTo>
                        <a:pt x="610" y="392"/>
                      </a:lnTo>
                      <a:lnTo>
                        <a:pt x="613" y="426"/>
                      </a:lnTo>
                      <a:lnTo>
                        <a:pt x="635" y="417"/>
                      </a:lnTo>
                      <a:lnTo>
                        <a:pt x="643" y="382"/>
                      </a:lnTo>
                      <a:lnTo>
                        <a:pt x="668" y="384"/>
                      </a:lnTo>
                      <a:lnTo>
                        <a:pt x="683" y="369"/>
                      </a:lnTo>
                      <a:lnTo>
                        <a:pt x="687" y="378"/>
                      </a:lnTo>
                      <a:lnTo>
                        <a:pt x="659" y="431"/>
                      </a:lnTo>
                      <a:lnTo>
                        <a:pt x="678" y="439"/>
                      </a:lnTo>
                      <a:lnTo>
                        <a:pt x="694" y="406"/>
                      </a:lnTo>
                      <a:lnTo>
                        <a:pt x="720" y="392"/>
                      </a:lnTo>
                      <a:lnTo>
                        <a:pt x="733" y="352"/>
                      </a:lnTo>
                      <a:lnTo>
                        <a:pt x="799" y="340"/>
                      </a:lnTo>
                      <a:lnTo>
                        <a:pt x="831" y="337"/>
                      </a:lnTo>
                      <a:lnTo>
                        <a:pt x="879" y="301"/>
                      </a:lnTo>
                      <a:lnTo>
                        <a:pt x="952" y="313"/>
                      </a:lnTo>
                      <a:lnTo>
                        <a:pt x="1001" y="347"/>
                      </a:lnTo>
                      <a:lnTo>
                        <a:pt x="1004" y="304"/>
                      </a:lnTo>
                      <a:lnTo>
                        <a:pt x="1029" y="302"/>
                      </a:lnTo>
                      <a:lnTo>
                        <a:pt x="1089" y="307"/>
                      </a:lnTo>
                      <a:lnTo>
                        <a:pt x="1138" y="294"/>
                      </a:lnTo>
                      <a:lnTo>
                        <a:pt x="1074" y="255"/>
                      </a:lnTo>
                      <a:lnTo>
                        <a:pt x="1061" y="193"/>
                      </a:lnTo>
                      <a:lnTo>
                        <a:pt x="1011" y="204"/>
                      </a:lnTo>
                      <a:lnTo>
                        <a:pt x="995" y="193"/>
                      </a:lnTo>
                      <a:lnTo>
                        <a:pt x="974" y="204"/>
                      </a:lnTo>
                      <a:lnTo>
                        <a:pt x="945" y="197"/>
                      </a:lnTo>
                      <a:lnTo>
                        <a:pt x="931" y="196"/>
                      </a:lnTo>
                      <a:lnTo>
                        <a:pt x="926" y="159"/>
                      </a:lnTo>
                      <a:lnTo>
                        <a:pt x="937" y="125"/>
                      </a:lnTo>
                      <a:lnTo>
                        <a:pt x="887" y="136"/>
                      </a:lnTo>
                      <a:lnTo>
                        <a:pt x="843" y="158"/>
                      </a:lnTo>
                      <a:lnTo>
                        <a:pt x="728" y="175"/>
                      </a:lnTo>
                      <a:lnTo>
                        <a:pt x="652" y="243"/>
                      </a:lnTo>
                      <a:lnTo>
                        <a:pt x="639" y="229"/>
                      </a:lnTo>
                      <a:lnTo>
                        <a:pt x="616" y="240"/>
                      </a:lnTo>
                      <a:lnTo>
                        <a:pt x="587" y="219"/>
                      </a:lnTo>
                      <a:lnTo>
                        <a:pt x="568" y="226"/>
                      </a:lnTo>
                      <a:lnTo>
                        <a:pt x="528" y="233"/>
                      </a:lnTo>
                      <a:lnTo>
                        <a:pt x="470" y="154"/>
                      </a:lnTo>
                      <a:lnTo>
                        <a:pt x="403" y="141"/>
                      </a:lnTo>
                      <a:lnTo>
                        <a:pt x="383" y="145"/>
                      </a:lnTo>
                      <a:lnTo>
                        <a:pt x="369" y="163"/>
                      </a:lnTo>
                      <a:lnTo>
                        <a:pt x="381" y="130"/>
                      </a:lnTo>
                      <a:lnTo>
                        <a:pt x="349" y="156"/>
                      </a:lnTo>
                      <a:lnTo>
                        <a:pt x="334" y="184"/>
                      </a:lnTo>
                      <a:lnTo>
                        <a:pt x="337" y="137"/>
                      </a:lnTo>
                      <a:lnTo>
                        <a:pt x="369" y="70"/>
                      </a:lnTo>
                      <a:lnTo>
                        <a:pt x="410" y="22"/>
                      </a:lnTo>
                      <a:lnTo>
                        <a:pt x="449" y="11"/>
                      </a:lnTo>
                      <a:lnTo>
                        <a:pt x="443" y="0"/>
                      </a:lnTo>
                      <a:lnTo>
                        <a:pt x="376" y="6"/>
                      </a:lnTo>
                      <a:lnTo>
                        <a:pt x="334" y="28"/>
                      </a:lnTo>
                      <a:lnTo>
                        <a:pt x="320" y="52"/>
                      </a:lnTo>
                      <a:lnTo>
                        <a:pt x="269" y="92"/>
                      </a:lnTo>
                      <a:lnTo>
                        <a:pt x="248" y="126"/>
                      </a:lnTo>
                      <a:lnTo>
                        <a:pt x="212" y="137"/>
                      </a:lnTo>
                      <a:lnTo>
                        <a:pt x="197" y="158"/>
                      </a:lnTo>
                      <a:lnTo>
                        <a:pt x="174" y="171"/>
                      </a:lnTo>
                      <a:lnTo>
                        <a:pt x="105" y="183"/>
                      </a:lnTo>
                      <a:lnTo>
                        <a:pt x="90" y="197"/>
                      </a:lnTo>
                      <a:lnTo>
                        <a:pt x="58" y="227"/>
                      </a:lnTo>
                      <a:lnTo>
                        <a:pt x="0" y="254"/>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73" name="Freeform 60">
                  <a:extLst>
                    <a:ext uri="{FF2B5EF4-FFF2-40B4-BE49-F238E27FC236}">
                      <a16:creationId xmlns:a16="http://schemas.microsoft.com/office/drawing/2014/main" id="{CB32A96A-B234-4AB0-8789-02150D25244F}"/>
                    </a:ext>
                  </a:extLst>
                </p:cNvPr>
                <p:cNvSpPr>
                  <a:spLocks/>
                </p:cNvSpPr>
                <p:nvPr/>
              </p:nvSpPr>
              <p:spPr bwMode="gray">
                <a:xfrm>
                  <a:off x="3976558" y="1794573"/>
                  <a:ext cx="372255" cy="507710"/>
                </a:xfrm>
                <a:custGeom>
                  <a:avLst/>
                  <a:gdLst>
                    <a:gd name="T0" fmla="*/ 0 w 765"/>
                    <a:gd name="T1" fmla="*/ 1042 h 1042"/>
                    <a:gd name="T2" fmla="*/ 74 w 765"/>
                    <a:gd name="T3" fmla="*/ 915 h 1042"/>
                    <a:gd name="T4" fmla="*/ 88 w 765"/>
                    <a:gd name="T5" fmla="*/ 869 h 1042"/>
                    <a:gd name="T6" fmla="*/ 92 w 765"/>
                    <a:gd name="T7" fmla="*/ 781 h 1042"/>
                    <a:gd name="T8" fmla="*/ 75 w 765"/>
                    <a:gd name="T9" fmla="*/ 694 h 1042"/>
                    <a:gd name="T10" fmla="*/ 31 w 765"/>
                    <a:gd name="T11" fmla="*/ 612 h 1042"/>
                    <a:gd name="T12" fmla="*/ 11 w 765"/>
                    <a:gd name="T13" fmla="*/ 564 h 1042"/>
                    <a:gd name="T14" fmla="*/ 25 w 765"/>
                    <a:gd name="T15" fmla="*/ 523 h 1042"/>
                    <a:gd name="T16" fmla="*/ 4 w 765"/>
                    <a:gd name="T17" fmla="*/ 470 h 1042"/>
                    <a:gd name="T18" fmla="*/ 26 w 765"/>
                    <a:gd name="T19" fmla="*/ 433 h 1042"/>
                    <a:gd name="T20" fmla="*/ 44 w 765"/>
                    <a:gd name="T21" fmla="*/ 342 h 1042"/>
                    <a:gd name="T22" fmla="*/ 39 w 765"/>
                    <a:gd name="T23" fmla="*/ 300 h 1042"/>
                    <a:gd name="T24" fmla="*/ 68 w 765"/>
                    <a:gd name="T25" fmla="*/ 275 h 1042"/>
                    <a:gd name="T26" fmla="*/ 64 w 765"/>
                    <a:gd name="T27" fmla="*/ 245 h 1042"/>
                    <a:gd name="T28" fmla="*/ 110 w 765"/>
                    <a:gd name="T29" fmla="*/ 223 h 1042"/>
                    <a:gd name="T30" fmla="*/ 149 w 765"/>
                    <a:gd name="T31" fmla="*/ 158 h 1042"/>
                    <a:gd name="T32" fmla="*/ 143 w 765"/>
                    <a:gd name="T33" fmla="*/ 264 h 1042"/>
                    <a:gd name="T34" fmla="*/ 176 w 765"/>
                    <a:gd name="T35" fmla="*/ 243 h 1042"/>
                    <a:gd name="T36" fmla="*/ 175 w 765"/>
                    <a:gd name="T37" fmla="*/ 157 h 1042"/>
                    <a:gd name="T38" fmla="*/ 219 w 765"/>
                    <a:gd name="T39" fmla="*/ 108 h 1042"/>
                    <a:gd name="T40" fmla="*/ 248 w 765"/>
                    <a:gd name="T41" fmla="*/ 102 h 1042"/>
                    <a:gd name="T42" fmla="*/ 224 w 765"/>
                    <a:gd name="T43" fmla="*/ 87 h 1042"/>
                    <a:gd name="T44" fmla="*/ 214 w 765"/>
                    <a:gd name="T45" fmla="*/ 58 h 1042"/>
                    <a:gd name="T46" fmla="*/ 232 w 765"/>
                    <a:gd name="T47" fmla="*/ 14 h 1042"/>
                    <a:gd name="T48" fmla="*/ 271 w 765"/>
                    <a:gd name="T49" fmla="*/ 0 h 1042"/>
                    <a:gd name="T50" fmla="*/ 361 w 765"/>
                    <a:gd name="T51" fmla="*/ 26 h 1042"/>
                    <a:gd name="T52" fmla="*/ 394 w 765"/>
                    <a:gd name="T53" fmla="*/ 60 h 1042"/>
                    <a:gd name="T54" fmla="*/ 500 w 765"/>
                    <a:gd name="T55" fmla="*/ 82 h 1042"/>
                    <a:gd name="T56" fmla="*/ 520 w 765"/>
                    <a:gd name="T57" fmla="*/ 115 h 1042"/>
                    <a:gd name="T58" fmla="*/ 551 w 765"/>
                    <a:gd name="T59" fmla="*/ 153 h 1042"/>
                    <a:gd name="T60" fmla="*/ 523 w 765"/>
                    <a:gd name="T61" fmla="*/ 152 h 1042"/>
                    <a:gd name="T62" fmla="*/ 519 w 765"/>
                    <a:gd name="T63" fmla="*/ 173 h 1042"/>
                    <a:gd name="T64" fmla="*/ 552 w 765"/>
                    <a:gd name="T65" fmla="*/ 214 h 1042"/>
                    <a:gd name="T66" fmla="*/ 558 w 765"/>
                    <a:gd name="T67" fmla="*/ 286 h 1042"/>
                    <a:gd name="T68" fmla="*/ 558 w 765"/>
                    <a:gd name="T69" fmla="*/ 329 h 1042"/>
                    <a:gd name="T70" fmla="*/ 526 w 765"/>
                    <a:gd name="T71" fmla="*/ 380 h 1042"/>
                    <a:gd name="T72" fmla="*/ 523 w 765"/>
                    <a:gd name="T73" fmla="*/ 406 h 1042"/>
                    <a:gd name="T74" fmla="*/ 481 w 765"/>
                    <a:gd name="T75" fmla="*/ 427 h 1042"/>
                    <a:gd name="T76" fmla="*/ 472 w 765"/>
                    <a:gd name="T77" fmla="*/ 450 h 1042"/>
                    <a:gd name="T78" fmla="*/ 476 w 765"/>
                    <a:gd name="T79" fmla="*/ 503 h 1042"/>
                    <a:gd name="T80" fmla="*/ 521 w 765"/>
                    <a:gd name="T81" fmla="*/ 525 h 1042"/>
                    <a:gd name="T82" fmla="*/ 557 w 765"/>
                    <a:gd name="T83" fmla="*/ 483 h 1042"/>
                    <a:gd name="T84" fmla="*/ 583 w 765"/>
                    <a:gd name="T85" fmla="*/ 425 h 1042"/>
                    <a:gd name="T86" fmla="*/ 645 w 765"/>
                    <a:gd name="T87" fmla="*/ 388 h 1042"/>
                    <a:gd name="T88" fmla="*/ 687 w 765"/>
                    <a:gd name="T89" fmla="*/ 411 h 1042"/>
                    <a:gd name="T90" fmla="*/ 714 w 765"/>
                    <a:gd name="T91" fmla="*/ 475 h 1042"/>
                    <a:gd name="T92" fmla="*/ 749 w 765"/>
                    <a:gd name="T93" fmla="*/ 600 h 1042"/>
                    <a:gd name="T94" fmla="*/ 765 w 765"/>
                    <a:gd name="T95" fmla="*/ 641 h 1042"/>
                    <a:gd name="T96" fmla="*/ 755 w 765"/>
                    <a:gd name="T97" fmla="*/ 673 h 1042"/>
                    <a:gd name="T98" fmla="*/ 760 w 765"/>
                    <a:gd name="T99" fmla="*/ 726 h 1042"/>
                    <a:gd name="T100" fmla="*/ 747 w 765"/>
                    <a:gd name="T101" fmla="*/ 756 h 1042"/>
                    <a:gd name="T102" fmla="*/ 729 w 765"/>
                    <a:gd name="T103" fmla="*/ 726 h 1042"/>
                    <a:gd name="T104" fmla="*/ 709 w 765"/>
                    <a:gd name="T105" fmla="*/ 739 h 1042"/>
                    <a:gd name="T106" fmla="*/ 707 w 765"/>
                    <a:gd name="T107" fmla="*/ 788 h 1042"/>
                    <a:gd name="T108" fmla="*/ 699 w 765"/>
                    <a:gd name="T109" fmla="*/ 809 h 1042"/>
                    <a:gd name="T110" fmla="*/ 667 w 765"/>
                    <a:gd name="T111" fmla="*/ 831 h 1042"/>
                    <a:gd name="T112" fmla="*/ 665 w 765"/>
                    <a:gd name="T113" fmla="*/ 896 h 1042"/>
                    <a:gd name="T114" fmla="*/ 643 w 765"/>
                    <a:gd name="T115" fmla="*/ 925 h 1042"/>
                    <a:gd name="T116" fmla="*/ 623 w 765"/>
                    <a:gd name="T117" fmla="*/ 979 h 1042"/>
                    <a:gd name="T118" fmla="*/ 375 w 765"/>
                    <a:gd name="T119" fmla="*/ 1018 h 1042"/>
                    <a:gd name="T120" fmla="*/ 368 w 765"/>
                    <a:gd name="T121" fmla="*/ 1002 h 1042"/>
                    <a:gd name="T122" fmla="*/ 0 w 765"/>
                    <a:gd name="T123" fmla="*/ 1042 h 10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65"/>
                    <a:gd name="T187" fmla="*/ 0 h 1042"/>
                    <a:gd name="T188" fmla="*/ 765 w 765"/>
                    <a:gd name="T189" fmla="*/ 1042 h 104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65" h="1042">
                      <a:moveTo>
                        <a:pt x="0" y="1042"/>
                      </a:moveTo>
                      <a:lnTo>
                        <a:pt x="74" y="915"/>
                      </a:lnTo>
                      <a:lnTo>
                        <a:pt x="88" y="869"/>
                      </a:lnTo>
                      <a:lnTo>
                        <a:pt x="92" y="781"/>
                      </a:lnTo>
                      <a:lnTo>
                        <a:pt x="75" y="694"/>
                      </a:lnTo>
                      <a:lnTo>
                        <a:pt x="31" y="612"/>
                      </a:lnTo>
                      <a:lnTo>
                        <a:pt x="11" y="564"/>
                      </a:lnTo>
                      <a:lnTo>
                        <a:pt x="25" y="523"/>
                      </a:lnTo>
                      <a:lnTo>
                        <a:pt x="4" y="470"/>
                      </a:lnTo>
                      <a:lnTo>
                        <a:pt x="26" y="433"/>
                      </a:lnTo>
                      <a:lnTo>
                        <a:pt x="44" y="342"/>
                      </a:lnTo>
                      <a:lnTo>
                        <a:pt x="39" y="300"/>
                      </a:lnTo>
                      <a:lnTo>
                        <a:pt x="68" y="275"/>
                      </a:lnTo>
                      <a:lnTo>
                        <a:pt x="64" y="245"/>
                      </a:lnTo>
                      <a:lnTo>
                        <a:pt x="110" y="223"/>
                      </a:lnTo>
                      <a:lnTo>
                        <a:pt x="149" y="158"/>
                      </a:lnTo>
                      <a:lnTo>
                        <a:pt x="143" y="264"/>
                      </a:lnTo>
                      <a:lnTo>
                        <a:pt x="176" y="243"/>
                      </a:lnTo>
                      <a:lnTo>
                        <a:pt x="175" y="157"/>
                      </a:lnTo>
                      <a:lnTo>
                        <a:pt x="219" y="108"/>
                      </a:lnTo>
                      <a:lnTo>
                        <a:pt x="248" y="102"/>
                      </a:lnTo>
                      <a:lnTo>
                        <a:pt x="224" y="87"/>
                      </a:lnTo>
                      <a:lnTo>
                        <a:pt x="214" y="58"/>
                      </a:lnTo>
                      <a:lnTo>
                        <a:pt x="232" y="14"/>
                      </a:lnTo>
                      <a:lnTo>
                        <a:pt x="271" y="0"/>
                      </a:lnTo>
                      <a:lnTo>
                        <a:pt x="361" y="26"/>
                      </a:lnTo>
                      <a:lnTo>
                        <a:pt x="394" y="60"/>
                      </a:lnTo>
                      <a:lnTo>
                        <a:pt x="500" y="82"/>
                      </a:lnTo>
                      <a:lnTo>
                        <a:pt x="520" y="115"/>
                      </a:lnTo>
                      <a:lnTo>
                        <a:pt x="551" y="153"/>
                      </a:lnTo>
                      <a:lnTo>
                        <a:pt x="523" y="152"/>
                      </a:lnTo>
                      <a:lnTo>
                        <a:pt x="519" y="173"/>
                      </a:lnTo>
                      <a:lnTo>
                        <a:pt x="552" y="214"/>
                      </a:lnTo>
                      <a:lnTo>
                        <a:pt x="558" y="286"/>
                      </a:lnTo>
                      <a:lnTo>
                        <a:pt x="558" y="329"/>
                      </a:lnTo>
                      <a:lnTo>
                        <a:pt x="526" y="380"/>
                      </a:lnTo>
                      <a:lnTo>
                        <a:pt x="523" y="406"/>
                      </a:lnTo>
                      <a:lnTo>
                        <a:pt x="481" y="427"/>
                      </a:lnTo>
                      <a:lnTo>
                        <a:pt x="472" y="450"/>
                      </a:lnTo>
                      <a:lnTo>
                        <a:pt x="476" y="503"/>
                      </a:lnTo>
                      <a:lnTo>
                        <a:pt x="521" y="525"/>
                      </a:lnTo>
                      <a:lnTo>
                        <a:pt x="557" y="483"/>
                      </a:lnTo>
                      <a:lnTo>
                        <a:pt x="583" y="425"/>
                      </a:lnTo>
                      <a:lnTo>
                        <a:pt x="645" y="388"/>
                      </a:lnTo>
                      <a:lnTo>
                        <a:pt x="687" y="411"/>
                      </a:lnTo>
                      <a:lnTo>
                        <a:pt x="714" y="475"/>
                      </a:lnTo>
                      <a:lnTo>
                        <a:pt x="749" y="600"/>
                      </a:lnTo>
                      <a:lnTo>
                        <a:pt x="765" y="641"/>
                      </a:lnTo>
                      <a:lnTo>
                        <a:pt x="755" y="673"/>
                      </a:lnTo>
                      <a:lnTo>
                        <a:pt x="760" y="726"/>
                      </a:lnTo>
                      <a:lnTo>
                        <a:pt x="747" y="756"/>
                      </a:lnTo>
                      <a:lnTo>
                        <a:pt x="729" y="726"/>
                      </a:lnTo>
                      <a:lnTo>
                        <a:pt x="709" y="739"/>
                      </a:lnTo>
                      <a:lnTo>
                        <a:pt x="707" y="788"/>
                      </a:lnTo>
                      <a:lnTo>
                        <a:pt x="699" y="809"/>
                      </a:lnTo>
                      <a:lnTo>
                        <a:pt x="667" y="831"/>
                      </a:lnTo>
                      <a:lnTo>
                        <a:pt x="665" y="896"/>
                      </a:lnTo>
                      <a:lnTo>
                        <a:pt x="643" y="925"/>
                      </a:lnTo>
                      <a:lnTo>
                        <a:pt x="623" y="979"/>
                      </a:lnTo>
                      <a:lnTo>
                        <a:pt x="375" y="1018"/>
                      </a:lnTo>
                      <a:lnTo>
                        <a:pt x="368" y="1002"/>
                      </a:lnTo>
                      <a:lnTo>
                        <a:pt x="0" y="1042"/>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grpSp>
          <p:sp>
            <p:nvSpPr>
              <p:cNvPr id="136" name="Freeform 61">
                <a:extLst>
                  <a:ext uri="{FF2B5EF4-FFF2-40B4-BE49-F238E27FC236}">
                    <a16:creationId xmlns:a16="http://schemas.microsoft.com/office/drawing/2014/main" id="{BD7BD5B6-F2E9-4234-A0D9-85092FFEEC54}"/>
                  </a:ext>
                </a:extLst>
              </p:cNvPr>
              <p:cNvSpPr>
                <a:spLocks/>
              </p:cNvSpPr>
              <p:nvPr/>
            </p:nvSpPr>
            <p:spPr bwMode="gray">
              <a:xfrm>
                <a:off x="3052741" y="1411598"/>
                <a:ext cx="636343" cy="715276"/>
              </a:xfrm>
              <a:custGeom>
                <a:avLst/>
                <a:gdLst>
                  <a:gd name="T0" fmla="*/ 0 w 1305"/>
                  <a:gd name="T1" fmla="*/ 92 h 1467"/>
                  <a:gd name="T2" fmla="*/ 9 w 1305"/>
                  <a:gd name="T3" fmla="*/ 298 h 1467"/>
                  <a:gd name="T4" fmla="*/ 59 w 1305"/>
                  <a:gd name="T5" fmla="*/ 465 h 1467"/>
                  <a:gd name="T6" fmla="*/ 66 w 1305"/>
                  <a:gd name="T7" fmla="*/ 681 h 1467"/>
                  <a:gd name="T8" fmla="*/ 101 w 1305"/>
                  <a:gd name="T9" fmla="*/ 854 h 1467"/>
                  <a:gd name="T10" fmla="*/ 55 w 1305"/>
                  <a:gd name="T11" fmla="*/ 943 h 1467"/>
                  <a:gd name="T12" fmla="*/ 122 w 1305"/>
                  <a:gd name="T13" fmla="*/ 1008 h 1467"/>
                  <a:gd name="T14" fmla="*/ 118 w 1305"/>
                  <a:gd name="T15" fmla="*/ 1467 h 1467"/>
                  <a:gd name="T16" fmla="*/ 1061 w 1305"/>
                  <a:gd name="T17" fmla="*/ 1450 h 1467"/>
                  <a:gd name="T18" fmla="*/ 1046 w 1305"/>
                  <a:gd name="T19" fmla="*/ 1360 h 1467"/>
                  <a:gd name="T20" fmla="*/ 1017 w 1305"/>
                  <a:gd name="T21" fmla="*/ 1327 h 1467"/>
                  <a:gd name="T22" fmla="*/ 944 w 1305"/>
                  <a:gd name="T23" fmla="*/ 1280 h 1467"/>
                  <a:gd name="T24" fmla="*/ 893 w 1305"/>
                  <a:gd name="T25" fmla="*/ 1224 h 1467"/>
                  <a:gd name="T26" fmla="*/ 767 w 1305"/>
                  <a:gd name="T27" fmla="*/ 1145 h 1467"/>
                  <a:gd name="T28" fmla="*/ 770 w 1305"/>
                  <a:gd name="T29" fmla="*/ 1009 h 1467"/>
                  <a:gd name="T30" fmla="*/ 743 w 1305"/>
                  <a:gd name="T31" fmla="*/ 924 h 1467"/>
                  <a:gd name="T32" fmla="*/ 845 w 1305"/>
                  <a:gd name="T33" fmla="*/ 794 h 1467"/>
                  <a:gd name="T34" fmla="*/ 839 w 1305"/>
                  <a:gd name="T35" fmla="*/ 666 h 1467"/>
                  <a:gd name="T36" fmla="*/ 864 w 1305"/>
                  <a:gd name="T37" fmla="*/ 645 h 1467"/>
                  <a:gd name="T38" fmla="*/ 990 w 1305"/>
                  <a:gd name="T39" fmla="*/ 539 h 1467"/>
                  <a:gd name="T40" fmla="*/ 1055 w 1305"/>
                  <a:gd name="T41" fmla="*/ 461 h 1467"/>
                  <a:gd name="T42" fmla="*/ 1138 w 1305"/>
                  <a:gd name="T43" fmla="*/ 395 h 1467"/>
                  <a:gd name="T44" fmla="*/ 1305 w 1305"/>
                  <a:gd name="T45" fmla="*/ 308 h 1467"/>
                  <a:gd name="T46" fmla="*/ 1244 w 1305"/>
                  <a:gd name="T47" fmla="*/ 314 h 1467"/>
                  <a:gd name="T48" fmla="*/ 1186 w 1305"/>
                  <a:gd name="T49" fmla="*/ 287 h 1467"/>
                  <a:gd name="T50" fmla="*/ 1093 w 1305"/>
                  <a:gd name="T51" fmla="*/ 297 h 1467"/>
                  <a:gd name="T52" fmla="*/ 1073 w 1305"/>
                  <a:gd name="T53" fmla="*/ 260 h 1467"/>
                  <a:gd name="T54" fmla="*/ 1043 w 1305"/>
                  <a:gd name="T55" fmla="*/ 275 h 1467"/>
                  <a:gd name="T56" fmla="*/ 978 w 1305"/>
                  <a:gd name="T57" fmla="*/ 313 h 1467"/>
                  <a:gd name="T58" fmla="*/ 933 w 1305"/>
                  <a:gd name="T59" fmla="*/ 300 h 1467"/>
                  <a:gd name="T60" fmla="*/ 916 w 1305"/>
                  <a:gd name="T61" fmla="*/ 280 h 1467"/>
                  <a:gd name="T62" fmla="*/ 881 w 1305"/>
                  <a:gd name="T63" fmla="*/ 269 h 1467"/>
                  <a:gd name="T64" fmla="*/ 865 w 1305"/>
                  <a:gd name="T65" fmla="*/ 242 h 1467"/>
                  <a:gd name="T66" fmla="*/ 833 w 1305"/>
                  <a:gd name="T67" fmla="*/ 247 h 1467"/>
                  <a:gd name="T68" fmla="*/ 830 w 1305"/>
                  <a:gd name="T69" fmla="*/ 271 h 1467"/>
                  <a:gd name="T70" fmla="*/ 815 w 1305"/>
                  <a:gd name="T71" fmla="*/ 276 h 1467"/>
                  <a:gd name="T72" fmla="*/ 791 w 1305"/>
                  <a:gd name="T73" fmla="*/ 223 h 1467"/>
                  <a:gd name="T74" fmla="*/ 760 w 1305"/>
                  <a:gd name="T75" fmla="*/ 222 h 1467"/>
                  <a:gd name="T76" fmla="*/ 770 w 1305"/>
                  <a:gd name="T77" fmla="*/ 197 h 1467"/>
                  <a:gd name="T78" fmla="*/ 695 w 1305"/>
                  <a:gd name="T79" fmla="*/ 182 h 1467"/>
                  <a:gd name="T80" fmla="*/ 666 w 1305"/>
                  <a:gd name="T81" fmla="*/ 178 h 1467"/>
                  <a:gd name="T82" fmla="*/ 578 w 1305"/>
                  <a:gd name="T83" fmla="*/ 214 h 1467"/>
                  <a:gd name="T84" fmla="*/ 563 w 1305"/>
                  <a:gd name="T85" fmla="*/ 182 h 1467"/>
                  <a:gd name="T86" fmla="*/ 425 w 1305"/>
                  <a:gd name="T87" fmla="*/ 154 h 1467"/>
                  <a:gd name="T88" fmla="*/ 403 w 1305"/>
                  <a:gd name="T89" fmla="*/ 12 h 1467"/>
                  <a:gd name="T90" fmla="*/ 345 w 1305"/>
                  <a:gd name="T91" fmla="*/ 0 h 1467"/>
                  <a:gd name="T92" fmla="*/ 344 w 1305"/>
                  <a:gd name="T93" fmla="*/ 93 h 1467"/>
                  <a:gd name="T94" fmla="*/ 0 w 1305"/>
                  <a:gd name="T95" fmla="*/ 92 h 146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05"/>
                  <a:gd name="T145" fmla="*/ 0 h 1467"/>
                  <a:gd name="T146" fmla="*/ 1305 w 1305"/>
                  <a:gd name="T147" fmla="*/ 1467 h 146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05" h="1467">
                    <a:moveTo>
                      <a:pt x="0" y="92"/>
                    </a:moveTo>
                    <a:lnTo>
                      <a:pt x="9" y="298"/>
                    </a:lnTo>
                    <a:lnTo>
                      <a:pt x="59" y="465"/>
                    </a:lnTo>
                    <a:lnTo>
                      <a:pt x="66" y="681"/>
                    </a:lnTo>
                    <a:lnTo>
                      <a:pt x="101" y="854"/>
                    </a:lnTo>
                    <a:lnTo>
                      <a:pt x="55" y="943"/>
                    </a:lnTo>
                    <a:lnTo>
                      <a:pt x="122" y="1008"/>
                    </a:lnTo>
                    <a:lnTo>
                      <a:pt x="118" y="1467"/>
                    </a:lnTo>
                    <a:lnTo>
                      <a:pt x="1061" y="1450"/>
                    </a:lnTo>
                    <a:lnTo>
                      <a:pt x="1046" y="1360"/>
                    </a:lnTo>
                    <a:lnTo>
                      <a:pt x="1017" y="1327"/>
                    </a:lnTo>
                    <a:lnTo>
                      <a:pt x="944" y="1280"/>
                    </a:lnTo>
                    <a:lnTo>
                      <a:pt x="893" y="1224"/>
                    </a:lnTo>
                    <a:lnTo>
                      <a:pt x="767" y="1145"/>
                    </a:lnTo>
                    <a:lnTo>
                      <a:pt x="770" y="1009"/>
                    </a:lnTo>
                    <a:lnTo>
                      <a:pt x="743" y="924"/>
                    </a:lnTo>
                    <a:lnTo>
                      <a:pt x="845" y="794"/>
                    </a:lnTo>
                    <a:lnTo>
                      <a:pt x="839" y="666"/>
                    </a:lnTo>
                    <a:lnTo>
                      <a:pt x="864" y="645"/>
                    </a:lnTo>
                    <a:lnTo>
                      <a:pt x="990" y="539"/>
                    </a:lnTo>
                    <a:lnTo>
                      <a:pt x="1055" y="461"/>
                    </a:lnTo>
                    <a:lnTo>
                      <a:pt x="1138" y="395"/>
                    </a:lnTo>
                    <a:lnTo>
                      <a:pt x="1305" y="308"/>
                    </a:lnTo>
                    <a:lnTo>
                      <a:pt x="1244" y="314"/>
                    </a:lnTo>
                    <a:lnTo>
                      <a:pt x="1186" y="287"/>
                    </a:lnTo>
                    <a:lnTo>
                      <a:pt x="1093" y="297"/>
                    </a:lnTo>
                    <a:lnTo>
                      <a:pt x="1073" y="260"/>
                    </a:lnTo>
                    <a:lnTo>
                      <a:pt x="1043" y="275"/>
                    </a:lnTo>
                    <a:lnTo>
                      <a:pt x="978" y="313"/>
                    </a:lnTo>
                    <a:lnTo>
                      <a:pt x="933" y="300"/>
                    </a:lnTo>
                    <a:lnTo>
                      <a:pt x="916" y="280"/>
                    </a:lnTo>
                    <a:lnTo>
                      <a:pt x="881" y="269"/>
                    </a:lnTo>
                    <a:lnTo>
                      <a:pt x="865" y="242"/>
                    </a:lnTo>
                    <a:lnTo>
                      <a:pt x="833" y="247"/>
                    </a:lnTo>
                    <a:lnTo>
                      <a:pt x="830" y="271"/>
                    </a:lnTo>
                    <a:lnTo>
                      <a:pt x="815" y="276"/>
                    </a:lnTo>
                    <a:lnTo>
                      <a:pt x="791" y="223"/>
                    </a:lnTo>
                    <a:lnTo>
                      <a:pt x="760" y="222"/>
                    </a:lnTo>
                    <a:lnTo>
                      <a:pt x="770" y="197"/>
                    </a:lnTo>
                    <a:lnTo>
                      <a:pt x="695" y="182"/>
                    </a:lnTo>
                    <a:lnTo>
                      <a:pt x="666" y="178"/>
                    </a:lnTo>
                    <a:lnTo>
                      <a:pt x="578" y="214"/>
                    </a:lnTo>
                    <a:lnTo>
                      <a:pt x="563" y="182"/>
                    </a:lnTo>
                    <a:lnTo>
                      <a:pt x="425" y="154"/>
                    </a:lnTo>
                    <a:lnTo>
                      <a:pt x="403" y="12"/>
                    </a:lnTo>
                    <a:lnTo>
                      <a:pt x="345" y="0"/>
                    </a:lnTo>
                    <a:lnTo>
                      <a:pt x="344" y="93"/>
                    </a:lnTo>
                    <a:lnTo>
                      <a:pt x="0" y="92"/>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37" name="Freeform 62">
                <a:extLst>
                  <a:ext uri="{FF2B5EF4-FFF2-40B4-BE49-F238E27FC236}">
                    <a16:creationId xmlns:a16="http://schemas.microsoft.com/office/drawing/2014/main" id="{16D7EC90-D0B5-482A-8C6D-24D8C367C71F}"/>
                  </a:ext>
                </a:extLst>
              </p:cNvPr>
              <p:cNvSpPr>
                <a:spLocks/>
              </p:cNvSpPr>
              <p:nvPr/>
            </p:nvSpPr>
            <p:spPr bwMode="gray">
              <a:xfrm>
                <a:off x="3596506" y="3133523"/>
                <a:ext cx="343021" cy="595414"/>
              </a:xfrm>
              <a:custGeom>
                <a:avLst/>
                <a:gdLst>
                  <a:gd name="T0" fmla="*/ 0 w 703"/>
                  <a:gd name="T1" fmla="*/ 1038 h 1223"/>
                  <a:gd name="T2" fmla="*/ 3 w 703"/>
                  <a:gd name="T3" fmla="*/ 992 h 1223"/>
                  <a:gd name="T4" fmla="*/ 48 w 703"/>
                  <a:gd name="T5" fmla="*/ 853 h 1223"/>
                  <a:gd name="T6" fmla="*/ 117 w 703"/>
                  <a:gd name="T7" fmla="*/ 760 h 1223"/>
                  <a:gd name="T8" fmla="*/ 95 w 703"/>
                  <a:gd name="T9" fmla="*/ 734 h 1223"/>
                  <a:gd name="T10" fmla="*/ 103 w 703"/>
                  <a:gd name="T11" fmla="*/ 644 h 1223"/>
                  <a:gd name="T12" fmla="*/ 69 w 703"/>
                  <a:gd name="T13" fmla="*/ 539 h 1223"/>
                  <a:gd name="T14" fmla="*/ 56 w 703"/>
                  <a:gd name="T15" fmla="*/ 402 h 1223"/>
                  <a:gd name="T16" fmla="*/ 108 w 703"/>
                  <a:gd name="T17" fmla="*/ 253 h 1223"/>
                  <a:gd name="T18" fmla="*/ 182 w 703"/>
                  <a:gd name="T19" fmla="*/ 149 h 1223"/>
                  <a:gd name="T20" fmla="*/ 179 w 703"/>
                  <a:gd name="T21" fmla="*/ 120 h 1223"/>
                  <a:gd name="T22" fmla="*/ 233 w 703"/>
                  <a:gd name="T23" fmla="*/ 28 h 1223"/>
                  <a:gd name="T24" fmla="*/ 657 w 703"/>
                  <a:gd name="T25" fmla="*/ 0 h 1223"/>
                  <a:gd name="T26" fmla="*/ 676 w 703"/>
                  <a:gd name="T27" fmla="*/ 23 h 1223"/>
                  <a:gd name="T28" fmla="*/ 657 w 703"/>
                  <a:gd name="T29" fmla="*/ 783 h 1223"/>
                  <a:gd name="T30" fmla="*/ 703 w 703"/>
                  <a:gd name="T31" fmla="*/ 1150 h 1223"/>
                  <a:gd name="T32" fmla="*/ 686 w 703"/>
                  <a:gd name="T33" fmla="*/ 1167 h 1223"/>
                  <a:gd name="T34" fmla="*/ 659 w 703"/>
                  <a:gd name="T35" fmla="*/ 1150 h 1223"/>
                  <a:gd name="T36" fmla="*/ 625 w 703"/>
                  <a:gd name="T37" fmla="*/ 1167 h 1223"/>
                  <a:gd name="T38" fmla="*/ 597 w 703"/>
                  <a:gd name="T39" fmla="*/ 1147 h 1223"/>
                  <a:gd name="T40" fmla="*/ 595 w 703"/>
                  <a:gd name="T41" fmla="*/ 1159 h 1223"/>
                  <a:gd name="T42" fmla="*/ 560 w 703"/>
                  <a:gd name="T43" fmla="*/ 1163 h 1223"/>
                  <a:gd name="T44" fmla="*/ 516 w 703"/>
                  <a:gd name="T45" fmla="*/ 1184 h 1223"/>
                  <a:gd name="T46" fmla="*/ 501 w 703"/>
                  <a:gd name="T47" fmla="*/ 1172 h 1223"/>
                  <a:gd name="T48" fmla="*/ 479 w 703"/>
                  <a:gd name="T49" fmla="*/ 1214 h 1223"/>
                  <a:gd name="T50" fmla="*/ 459 w 703"/>
                  <a:gd name="T51" fmla="*/ 1223 h 1223"/>
                  <a:gd name="T52" fmla="*/ 389 w 703"/>
                  <a:gd name="T53" fmla="*/ 1106 h 1223"/>
                  <a:gd name="T54" fmla="*/ 401 w 703"/>
                  <a:gd name="T55" fmla="*/ 1022 h 1223"/>
                  <a:gd name="T56" fmla="*/ 0 w 703"/>
                  <a:gd name="T57" fmla="*/ 1038 h 122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03"/>
                  <a:gd name="T88" fmla="*/ 0 h 1223"/>
                  <a:gd name="T89" fmla="*/ 703 w 703"/>
                  <a:gd name="T90" fmla="*/ 1223 h 122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03" h="1223">
                    <a:moveTo>
                      <a:pt x="0" y="1038"/>
                    </a:moveTo>
                    <a:lnTo>
                      <a:pt x="3" y="992"/>
                    </a:lnTo>
                    <a:lnTo>
                      <a:pt x="48" y="853"/>
                    </a:lnTo>
                    <a:lnTo>
                      <a:pt x="117" y="760"/>
                    </a:lnTo>
                    <a:lnTo>
                      <a:pt x="95" y="734"/>
                    </a:lnTo>
                    <a:lnTo>
                      <a:pt x="103" y="644"/>
                    </a:lnTo>
                    <a:lnTo>
                      <a:pt x="69" y="539"/>
                    </a:lnTo>
                    <a:lnTo>
                      <a:pt x="56" y="402"/>
                    </a:lnTo>
                    <a:lnTo>
                      <a:pt x="108" y="253"/>
                    </a:lnTo>
                    <a:lnTo>
                      <a:pt x="182" y="149"/>
                    </a:lnTo>
                    <a:lnTo>
                      <a:pt x="179" y="120"/>
                    </a:lnTo>
                    <a:lnTo>
                      <a:pt x="233" y="28"/>
                    </a:lnTo>
                    <a:lnTo>
                      <a:pt x="657" y="0"/>
                    </a:lnTo>
                    <a:lnTo>
                      <a:pt x="676" y="23"/>
                    </a:lnTo>
                    <a:lnTo>
                      <a:pt x="657" y="783"/>
                    </a:lnTo>
                    <a:lnTo>
                      <a:pt x="703" y="1150"/>
                    </a:lnTo>
                    <a:lnTo>
                      <a:pt x="686" y="1167"/>
                    </a:lnTo>
                    <a:lnTo>
                      <a:pt x="659" y="1150"/>
                    </a:lnTo>
                    <a:lnTo>
                      <a:pt x="625" y="1167"/>
                    </a:lnTo>
                    <a:lnTo>
                      <a:pt x="597" y="1147"/>
                    </a:lnTo>
                    <a:lnTo>
                      <a:pt x="595" y="1159"/>
                    </a:lnTo>
                    <a:lnTo>
                      <a:pt x="560" y="1163"/>
                    </a:lnTo>
                    <a:lnTo>
                      <a:pt x="516" y="1184"/>
                    </a:lnTo>
                    <a:lnTo>
                      <a:pt x="501" y="1172"/>
                    </a:lnTo>
                    <a:lnTo>
                      <a:pt x="479" y="1214"/>
                    </a:lnTo>
                    <a:lnTo>
                      <a:pt x="459" y="1223"/>
                    </a:lnTo>
                    <a:lnTo>
                      <a:pt x="389" y="1106"/>
                    </a:lnTo>
                    <a:lnTo>
                      <a:pt x="401" y="1022"/>
                    </a:lnTo>
                    <a:lnTo>
                      <a:pt x="0" y="1038"/>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38" name="Freeform 63">
                <a:extLst>
                  <a:ext uri="{FF2B5EF4-FFF2-40B4-BE49-F238E27FC236}">
                    <a16:creationId xmlns:a16="http://schemas.microsoft.com/office/drawing/2014/main" id="{D256950A-6062-44D5-B88B-94728B2551B9}"/>
                  </a:ext>
                </a:extLst>
              </p:cNvPr>
              <p:cNvSpPr>
                <a:spLocks/>
              </p:cNvSpPr>
              <p:nvPr/>
            </p:nvSpPr>
            <p:spPr bwMode="gray">
              <a:xfrm>
                <a:off x="3169680" y="2472818"/>
                <a:ext cx="642190" cy="559358"/>
              </a:xfrm>
              <a:custGeom>
                <a:avLst/>
                <a:gdLst>
                  <a:gd name="T0" fmla="*/ 0 w 1318"/>
                  <a:gd name="T1" fmla="*/ 16 h 1149"/>
                  <a:gd name="T2" fmla="*/ 79 w 1318"/>
                  <a:gd name="T3" fmla="*/ 165 h 1149"/>
                  <a:gd name="T4" fmla="*/ 118 w 1318"/>
                  <a:gd name="T5" fmla="*/ 200 h 1149"/>
                  <a:gd name="T6" fmla="*/ 141 w 1318"/>
                  <a:gd name="T7" fmla="*/ 193 h 1149"/>
                  <a:gd name="T8" fmla="*/ 164 w 1318"/>
                  <a:gd name="T9" fmla="*/ 212 h 1149"/>
                  <a:gd name="T10" fmla="*/ 167 w 1318"/>
                  <a:gd name="T11" fmla="*/ 232 h 1149"/>
                  <a:gd name="T12" fmla="*/ 146 w 1318"/>
                  <a:gd name="T13" fmla="*/ 233 h 1149"/>
                  <a:gd name="T14" fmla="*/ 121 w 1318"/>
                  <a:gd name="T15" fmla="*/ 286 h 1149"/>
                  <a:gd name="T16" fmla="*/ 179 w 1318"/>
                  <a:gd name="T17" fmla="*/ 369 h 1149"/>
                  <a:gd name="T18" fmla="*/ 224 w 1318"/>
                  <a:gd name="T19" fmla="*/ 382 h 1149"/>
                  <a:gd name="T20" fmla="*/ 218 w 1318"/>
                  <a:gd name="T21" fmla="*/ 920 h 1149"/>
                  <a:gd name="T22" fmla="*/ 222 w 1318"/>
                  <a:gd name="T23" fmla="*/ 1050 h 1149"/>
                  <a:gd name="T24" fmla="*/ 1100 w 1318"/>
                  <a:gd name="T25" fmla="*/ 1021 h 1149"/>
                  <a:gd name="T26" fmla="*/ 1110 w 1318"/>
                  <a:gd name="T27" fmla="*/ 1099 h 1149"/>
                  <a:gd name="T28" fmla="*/ 1074 w 1318"/>
                  <a:gd name="T29" fmla="*/ 1149 h 1149"/>
                  <a:gd name="T30" fmla="*/ 1207 w 1318"/>
                  <a:gd name="T31" fmla="*/ 1142 h 1149"/>
                  <a:gd name="T32" fmla="*/ 1230 w 1318"/>
                  <a:gd name="T33" fmla="*/ 1099 h 1149"/>
                  <a:gd name="T34" fmla="*/ 1233 w 1318"/>
                  <a:gd name="T35" fmla="*/ 1050 h 1149"/>
                  <a:gd name="T36" fmla="*/ 1263 w 1318"/>
                  <a:gd name="T37" fmla="*/ 1013 h 1149"/>
                  <a:gd name="T38" fmla="*/ 1276 w 1318"/>
                  <a:gd name="T39" fmla="*/ 978 h 1149"/>
                  <a:gd name="T40" fmla="*/ 1309 w 1318"/>
                  <a:gd name="T41" fmla="*/ 973 h 1149"/>
                  <a:gd name="T42" fmla="*/ 1318 w 1318"/>
                  <a:gd name="T43" fmla="*/ 891 h 1149"/>
                  <a:gd name="T44" fmla="*/ 1299 w 1318"/>
                  <a:gd name="T45" fmla="*/ 885 h 1149"/>
                  <a:gd name="T46" fmla="*/ 1270 w 1318"/>
                  <a:gd name="T47" fmla="*/ 883 h 1149"/>
                  <a:gd name="T48" fmla="*/ 1239 w 1318"/>
                  <a:gd name="T49" fmla="*/ 824 h 1149"/>
                  <a:gd name="T50" fmla="*/ 1223 w 1318"/>
                  <a:gd name="T51" fmla="*/ 744 h 1149"/>
                  <a:gd name="T52" fmla="*/ 1190 w 1318"/>
                  <a:gd name="T53" fmla="*/ 689 h 1149"/>
                  <a:gd name="T54" fmla="*/ 1138 w 1318"/>
                  <a:gd name="T55" fmla="*/ 668 h 1149"/>
                  <a:gd name="T56" fmla="*/ 1071 w 1318"/>
                  <a:gd name="T57" fmla="*/ 616 h 1149"/>
                  <a:gd name="T58" fmla="*/ 1050 w 1318"/>
                  <a:gd name="T59" fmla="*/ 545 h 1149"/>
                  <a:gd name="T60" fmla="*/ 1087 w 1318"/>
                  <a:gd name="T61" fmla="*/ 435 h 1149"/>
                  <a:gd name="T62" fmla="*/ 1056 w 1318"/>
                  <a:gd name="T63" fmla="*/ 414 h 1149"/>
                  <a:gd name="T64" fmla="*/ 978 w 1318"/>
                  <a:gd name="T65" fmla="*/ 415 h 1149"/>
                  <a:gd name="T66" fmla="*/ 965 w 1318"/>
                  <a:gd name="T67" fmla="*/ 344 h 1149"/>
                  <a:gd name="T68" fmla="*/ 836 w 1318"/>
                  <a:gd name="T69" fmla="*/ 213 h 1149"/>
                  <a:gd name="T70" fmla="*/ 807 w 1318"/>
                  <a:gd name="T71" fmla="*/ 102 h 1149"/>
                  <a:gd name="T72" fmla="*/ 821 w 1318"/>
                  <a:gd name="T73" fmla="*/ 58 h 1149"/>
                  <a:gd name="T74" fmla="*/ 763 w 1318"/>
                  <a:gd name="T75" fmla="*/ 0 h 1149"/>
                  <a:gd name="T76" fmla="*/ 0 w 1318"/>
                  <a:gd name="T77" fmla="*/ 16 h 11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318"/>
                  <a:gd name="T118" fmla="*/ 0 h 1149"/>
                  <a:gd name="T119" fmla="*/ 1318 w 1318"/>
                  <a:gd name="T120" fmla="*/ 1149 h 114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318" h="1149">
                    <a:moveTo>
                      <a:pt x="0" y="16"/>
                    </a:moveTo>
                    <a:lnTo>
                      <a:pt x="79" y="165"/>
                    </a:lnTo>
                    <a:lnTo>
                      <a:pt x="118" y="200"/>
                    </a:lnTo>
                    <a:lnTo>
                      <a:pt x="141" y="193"/>
                    </a:lnTo>
                    <a:lnTo>
                      <a:pt x="164" y="212"/>
                    </a:lnTo>
                    <a:lnTo>
                      <a:pt x="167" y="232"/>
                    </a:lnTo>
                    <a:lnTo>
                      <a:pt x="146" y="233"/>
                    </a:lnTo>
                    <a:lnTo>
                      <a:pt x="121" y="286"/>
                    </a:lnTo>
                    <a:lnTo>
                      <a:pt x="179" y="369"/>
                    </a:lnTo>
                    <a:lnTo>
                      <a:pt x="224" y="382"/>
                    </a:lnTo>
                    <a:lnTo>
                      <a:pt x="218" y="920"/>
                    </a:lnTo>
                    <a:lnTo>
                      <a:pt x="222" y="1050"/>
                    </a:lnTo>
                    <a:lnTo>
                      <a:pt x="1100" y="1021"/>
                    </a:lnTo>
                    <a:lnTo>
                      <a:pt x="1110" y="1099"/>
                    </a:lnTo>
                    <a:lnTo>
                      <a:pt x="1074" y="1149"/>
                    </a:lnTo>
                    <a:lnTo>
                      <a:pt x="1207" y="1142"/>
                    </a:lnTo>
                    <a:lnTo>
                      <a:pt x="1230" y="1099"/>
                    </a:lnTo>
                    <a:lnTo>
                      <a:pt x="1233" y="1050"/>
                    </a:lnTo>
                    <a:lnTo>
                      <a:pt x="1263" y="1013"/>
                    </a:lnTo>
                    <a:lnTo>
                      <a:pt x="1276" y="978"/>
                    </a:lnTo>
                    <a:lnTo>
                      <a:pt x="1309" y="973"/>
                    </a:lnTo>
                    <a:lnTo>
                      <a:pt x="1318" y="891"/>
                    </a:lnTo>
                    <a:lnTo>
                      <a:pt x="1299" y="885"/>
                    </a:lnTo>
                    <a:lnTo>
                      <a:pt x="1270" y="883"/>
                    </a:lnTo>
                    <a:lnTo>
                      <a:pt x="1239" y="824"/>
                    </a:lnTo>
                    <a:lnTo>
                      <a:pt x="1223" y="744"/>
                    </a:lnTo>
                    <a:lnTo>
                      <a:pt x="1190" y="689"/>
                    </a:lnTo>
                    <a:lnTo>
                      <a:pt x="1138" y="668"/>
                    </a:lnTo>
                    <a:lnTo>
                      <a:pt x="1071" y="616"/>
                    </a:lnTo>
                    <a:lnTo>
                      <a:pt x="1050" y="545"/>
                    </a:lnTo>
                    <a:lnTo>
                      <a:pt x="1087" y="435"/>
                    </a:lnTo>
                    <a:lnTo>
                      <a:pt x="1056" y="414"/>
                    </a:lnTo>
                    <a:lnTo>
                      <a:pt x="978" y="415"/>
                    </a:lnTo>
                    <a:lnTo>
                      <a:pt x="965" y="344"/>
                    </a:lnTo>
                    <a:lnTo>
                      <a:pt x="836" y="213"/>
                    </a:lnTo>
                    <a:lnTo>
                      <a:pt x="807" y="102"/>
                    </a:lnTo>
                    <a:lnTo>
                      <a:pt x="821" y="58"/>
                    </a:lnTo>
                    <a:lnTo>
                      <a:pt x="763" y="0"/>
                    </a:lnTo>
                    <a:lnTo>
                      <a:pt x="0" y="16"/>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39" name="Freeform 64">
                <a:extLst>
                  <a:ext uri="{FF2B5EF4-FFF2-40B4-BE49-F238E27FC236}">
                    <a16:creationId xmlns:a16="http://schemas.microsoft.com/office/drawing/2014/main" id="{14EA7D6F-19DE-4DA5-B251-625E61915786}"/>
                  </a:ext>
                </a:extLst>
              </p:cNvPr>
              <p:cNvSpPr>
                <a:spLocks/>
              </p:cNvSpPr>
              <p:nvPr/>
            </p:nvSpPr>
            <p:spPr bwMode="gray">
              <a:xfrm>
                <a:off x="1511097" y="1279068"/>
                <a:ext cx="988133" cy="629521"/>
              </a:xfrm>
              <a:custGeom>
                <a:avLst/>
                <a:gdLst>
                  <a:gd name="T0" fmla="*/ 0 w 2027"/>
                  <a:gd name="T1" fmla="*/ 241 h 1293"/>
                  <a:gd name="T2" fmla="*/ 35 w 2027"/>
                  <a:gd name="T3" fmla="*/ 328 h 1293"/>
                  <a:gd name="T4" fmla="*/ 39 w 2027"/>
                  <a:gd name="T5" fmla="*/ 382 h 1293"/>
                  <a:gd name="T6" fmla="*/ 20 w 2027"/>
                  <a:gd name="T7" fmla="*/ 390 h 1293"/>
                  <a:gd name="T8" fmla="*/ 81 w 2027"/>
                  <a:gd name="T9" fmla="*/ 449 h 1293"/>
                  <a:gd name="T10" fmla="*/ 143 w 2027"/>
                  <a:gd name="T11" fmla="*/ 603 h 1293"/>
                  <a:gd name="T12" fmla="*/ 165 w 2027"/>
                  <a:gd name="T13" fmla="*/ 597 h 1293"/>
                  <a:gd name="T14" fmla="*/ 167 w 2027"/>
                  <a:gd name="T15" fmla="*/ 619 h 1293"/>
                  <a:gd name="T16" fmla="*/ 197 w 2027"/>
                  <a:gd name="T17" fmla="*/ 628 h 1293"/>
                  <a:gd name="T18" fmla="*/ 219 w 2027"/>
                  <a:gd name="T19" fmla="*/ 631 h 1293"/>
                  <a:gd name="T20" fmla="*/ 164 w 2027"/>
                  <a:gd name="T21" fmla="*/ 743 h 1293"/>
                  <a:gd name="T22" fmla="*/ 173 w 2027"/>
                  <a:gd name="T23" fmla="*/ 817 h 1293"/>
                  <a:gd name="T24" fmla="*/ 128 w 2027"/>
                  <a:gd name="T25" fmla="*/ 889 h 1293"/>
                  <a:gd name="T26" fmla="*/ 159 w 2027"/>
                  <a:gd name="T27" fmla="*/ 921 h 1293"/>
                  <a:gd name="T28" fmla="*/ 239 w 2027"/>
                  <a:gd name="T29" fmla="*/ 876 h 1293"/>
                  <a:gd name="T30" fmla="*/ 297 w 2027"/>
                  <a:gd name="T31" fmla="*/ 1119 h 1293"/>
                  <a:gd name="T32" fmla="*/ 334 w 2027"/>
                  <a:gd name="T33" fmla="*/ 1131 h 1293"/>
                  <a:gd name="T34" fmla="*/ 341 w 2027"/>
                  <a:gd name="T35" fmla="*/ 1205 h 1293"/>
                  <a:gd name="T36" fmla="*/ 372 w 2027"/>
                  <a:gd name="T37" fmla="*/ 1236 h 1293"/>
                  <a:gd name="T38" fmla="*/ 395 w 2027"/>
                  <a:gd name="T39" fmla="*/ 1209 h 1293"/>
                  <a:gd name="T40" fmla="*/ 449 w 2027"/>
                  <a:gd name="T41" fmla="*/ 1233 h 1293"/>
                  <a:gd name="T42" fmla="*/ 482 w 2027"/>
                  <a:gd name="T43" fmla="*/ 1207 h 1293"/>
                  <a:gd name="T44" fmla="*/ 590 w 2027"/>
                  <a:gd name="T45" fmla="*/ 1228 h 1293"/>
                  <a:gd name="T46" fmla="*/ 616 w 2027"/>
                  <a:gd name="T47" fmla="*/ 1234 h 1293"/>
                  <a:gd name="T48" fmla="*/ 640 w 2027"/>
                  <a:gd name="T49" fmla="*/ 1185 h 1293"/>
                  <a:gd name="T50" fmla="*/ 686 w 2027"/>
                  <a:gd name="T51" fmla="*/ 1263 h 1293"/>
                  <a:gd name="T52" fmla="*/ 708 w 2027"/>
                  <a:gd name="T53" fmla="*/ 1139 h 1293"/>
                  <a:gd name="T54" fmla="*/ 1259 w 2027"/>
                  <a:gd name="T55" fmla="*/ 1221 h 1293"/>
                  <a:gd name="T56" fmla="*/ 1937 w 2027"/>
                  <a:gd name="T57" fmla="*/ 1293 h 1293"/>
                  <a:gd name="T58" fmla="*/ 1960 w 2027"/>
                  <a:gd name="T59" fmla="*/ 1060 h 1293"/>
                  <a:gd name="T60" fmla="*/ 2027 w 2027"/>
                  <a:gd name="T61" fmla="*/ 303 h 1293"/>
                  <a:gd name="T62" fmla="*/ 1130 w 2027"/>
                  <a:gd name="T63" fmla="*/ 198 h 1293"/>
                  <a:gd name="T64" fmla="*/ 682 w 2027"/>
                  <a:gd name="T65" fmla="*/ 124 h 1293"/>
                  <a:gd name="T66" fmla="*/ 53 w 2027"/>
                  <a:gd name="T67" fmla="*/ 0 h 1293"/>
                  <a:gd name="T68" fmla="*/ 0 w 2027"/>
                  <a:gd name="T69" fmla="*/ 241 h 129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27"/>
                  <a:gd name="T106" fmla="*/ 0 h 1293"/>
                  <a:gd name="T107" fmla="*/ 2027 w 2027"/>
                  <a:gd name="T108" fmla="*/ 1293 h 129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27" h="1293">
                    <a:moveTo>
                      <a:pt x="0" y="241"/>
                    </a:moveTo>
                    <a:lnTo>
                      <a:pt x="35" y="328"/>
                    </a:lnTo>
                    <a:lnTo>
                      <a:pt x="39" y="382"/>
                    </a:lnTo>
                    <a:lnTo>
                      <a:pt x="20" y="390"/>
                    </a:lnTo>
                    <a:lnTo>
                      <a:pt x="81" y="449"/>
                    </a:lnTo>
                    <a:lnTo>
                      <a:pt x="143" y="603"/>
                    </a:lnTo>
                    <a:lnTo>
                      <a:pt x="165" y="597"/>
                    </a:lnTo>
                    <a:lnTo>
                      <a:pt x="167" y="619"/>
                    </a:lnTo>
                    <a:lnTo>
                      <a:pt x="197" y="628"/>
                    </a:lnTo>
                    <a:lnTo>
                      <a:pt x="219" y="631"/>
                    </a:lnTo>
                    <a:lnTo>
                      <a:pt x="164" y="743"/>
                    </a:lnTo>
                    <a:lnTo>
                      <a:pt x="173" y="817"/>
                    </a:lnTo>
                    <a:lnTo>
                      <a:pt x="128" y="889"/>
                    </a:lnTo>
                    <a:lnTo>
                      <a:pt x="159" y="921"/>
                    </a:lnTo>
                    <a:lnTo>
                      <a:pt x="239" y="876"/>
                    </a:lnTo>
                    <a:lnTo>
                      <a:pt x="297" y="1119"/>
                    </a:lnTo>
                    <a:lnTo>
                      <a:pt x="334" y="1131"/>
                    </a:lnTo>
                    <a:lnTo>
                      <a:pt x="341" y="1205"/>
                    </a:lnTo>
                    <a:lnTo>
                      <a:pt x="372" y="1236"/>
                    </a:lnTo>
                    <a:lnTo>
                      <a:pt x="395" y="1209"/>
                    </a:lnTo>
                    <a:lnTo>
                      <a:pt x="449" y="1233"/>
                    </a:lnTo>
                    <a:lnTo>
                      <a:pt x="482" y="1207"/>
                    </a:lnTo>
                    <a:lnTo>
                      <a:pt x="590" y="1228"/>
                    </a:lnTo>
                    <a:lnTo>
                      <a:pt x="616" y="1234"/>
                    </a:lnTo>
                    <a:lnTo>
                      <a:pt x="640" y="1185"/>
                    </a:lnTo>
                    <a:lnTo>
                      <a:pt x="686" y="1263"/>
                    </a:lnTo>
                    <a:lnTo>
                      <a:pt x="708" y="1139"/>
                    </a:lnTo>
                    <a:lnTo>
                      <a:pt x="1259" y="1221"/>
                    </a:lnTo>
                    <a:lnTo>
                      <a:pt x="1937" y="1293"/>
                    </a:lnTo>
                    <a:lnTo>
                      <a:pt x="1960" y="1060"/>
                    </a:lnTo>
                    <a:lnTo>
                      <a:pt x="2027" y="303"/>
                    </a:lnTo>
                    <a:lnTo>
                      <a:pt x="1130" y="198"/>
                    </a:lnTo>
                    <a:lnTo>
                      <a:pt x="682" y="124"/>
                    </a:lnTo>
                    <a:lnTo>
                      <a:pt x="53" y="0"/>
                    </a:lnTo>
                    <a:lnTo>
                      <a:pt x="0" y="241"/>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40" name="Freeform 65">
                <a:extLst>
                  <a:ext uri="{FF2B5EF4-FFF2-40B4-BE49-F238E27FC236}">
                    <a16:creationId xmlns:a16="http://schemas.microsoft.com/office/drawing/2014/main" id="{57771B4E-9E14-4263-B97E-BC6FA1E8521D}"/>
                  </a:ext>
                </a:extLst>
              </p:cNvPr>
              <p:cNvSpPr>
                <a:spLocks/>
              </p:cNvSpPr>
              <p:nvPr/>
            </p:nvSpPr>
            <p:spPr bwMode="gray">
              <a:xfrm>
                <a:off x="2410552" y="2152211"/>
                <a:ext cx="797133" cy="400515"/>
              </a:xfrm>
              <a:custGeom>
                <a:avLst/>
                <a:gdLst>
                  <a:gd name="T0" fmla="*/ 0 w 1638"/>
                  <a:gd name="T1" fmla="*/ 500 h 821"/>
                  <a:gd name="T2" fmla="*/ 46 w 1638"/>
                  <a:gd name="T3" fmla="*/ 0 h 821"/>
                  <a:gd name="T4" fmla="*/ 1055 w 1638"/>
                  <a:gd name="T5" fmla="*/ 62 h 821"/>
                  <a:gd name="T6" fmla="*/ 1124 w 1638"/>
                  <a:gd name="T7" fmla="*/ 113 h 821"/>
                  <a:gd name="T8" fmla="*/ 1244 w 1638"/>
                  <a:gd name="T9" fmla="*/ 108 h 821"/>
                  <a:gd name="T10" fmla="*/ 1301 w 1638"/>
                  <a:gd name="T11" fmla="*/ 121 h 821"/>
                  <a:gd name="T12" fmla="*/ 1368 w 1638"/>
                  <a:gd name="T13" fmla="*/ 151 h 821"/>
                  <a:gd name="T14" fmla="*/ 1403 w 1638"/>
                  <a:gd name="T15" fmla="*/ 193 h 821"/>
                  <a:gd name="T16" fmla="*/ 1433 w 1638"/>
                  <a:gd name="T17" fmla="*/ 203 h 821"/>
                  <a:gd name="T18" fmla="*/ 1489 w 1638"/>
                  <a:gd name="T19" fmla="*/ 358 h 821"/>
                  <a:gd name="T20" fmla="*/ 1490 w 1638"/>
                  <a:gd name="T21" fmla="*/ 406 h 821"/>
                  <a:gd name="T22" fmla="*/ 1527 w 1638"/>
                  <a:gd name="T23" fmla="*/ 478 h 821"/>
                  <a:gd name="T24" fmla="*/ 1545 w 1638"/>
                  <a:gd name="T25" fmla="*/ 597 h 821"/>
                  <a:gd name="T26" fmla="*/ 1536 w 1638"/>
                  <a:gd name="T27" fmla="*/ 633 h 821"/>
                  <a:gd name="T28" fmla="*/ 1559 w 1638"/>
                  <a:gd name="T29" fmla="*/ 672 h 821"/>
                  <a:gd name="T30" fmla="*/ 1638 w 1638"/>
                  <a:gd name="T31" fmla="*/ 821 h 821"/>
                  <a:gd name="T32" fmla="*/ 909 w 1638"/>
                  <a:gd name="T33" fmla="*/ 812 h 821"/>
                  <a:gd name="T34" fmla="*/ 359 w 1638"/>
                  <a:gd name="T35" fmla="*/ 780 h 821"/>
                  <a:gd name="T36" fmla="*/ 375 w 1638"/>
                  <a:gd name="T37" fmla="*/ 531 h 821"/>
                  <a:gd name="T38" fmla="*/ 0 w 1638"/>
                  <a:gd name="T39" fmla="*/ 500 h 82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38"/>
                  <a:gd name="T61" fmla="*/ 0 h 821"/>
                  <a:gd name="T62" fmla="*/ 1638 w 1638"/>
                  <a:gd name="T63" fmla="*/ 821 h 82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38" h="821">
                    <a:moveTo>
                      <a:pt x="0" y="500"/>
                    </a:moveTo>
                    <a:lnTo>
                      <a:pt x="46" y="0"/>
                    </a:lnTo>
                    <a:lnTo>
                      <a:pt x="1055" y="62"/>
                    </a:lnTo>
                    <a:lnTo>
                      <a:pt x="1124" y="113"/>
                    </a:lnTo>
                    <a:lnTo>
                      <a:pt x="1244" y="108"/>
                    </a:lnTo>
                    <a:lnTo>
                      <a:pt x="1301" y="121"/>
                    </a:lnTo>
                    <a:lnTo>
                      <a:pt x="1368" y="151"/>
                    </a:lnTo>
                    <a:lnTo>
                      <a:pt x="1403" y="193"/>
                    </a:lnTo>
                    <a:lnTo>
                      <a:pt x="1433" y="203"/>
                    </a:lnTo>
                    <a:lnTo>
                      <a:pt x="1489" y="358"/>
                    </a:lnTo>
                    <a:lnTo>
                      <a:pt x="1490" y="406"/>
                    </a:lnTo>
                    <a:lnTo>
                      <a:pt x="1527" y="478"/>
                    </a:lnTo>
                    <a:lnTo>
                      <a:pt x="1545" y="597"/>
                    </a:lnTo>
                    <a:lnTo>
                      <a:pt x="1536" y="633"/>
                    </a:lnTo>
                    <a:lnTo>
                      <a:pt x="1559" y="672"/>
                    </a:lnTo>
                    <a:lnTo>
                      <a:pt x="1638" y="821"/>
                    </a:lnTo>
                    <a:lnTo>
                      <a:pt x="909" y="812"/>
                    </a:lnTo>
                    <a:lnTo>
                      <a:pt x="359" y="780"/>
                    </a:lnTo>
                    <a:lnTo>
                      <a:pt x="375" y="531"/>
                    </a:lnTo>
                    <a:lnTo>
                      <a:pt x="0" y="500"/>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41" name="Freeform 66">
                <a:extLst>
                  <a:ext uri="{FF2B5EF4-FFF2-40B4-BE49-F238E27FC236}">
                    <a16:creationId xmlns:a16="http://schemas.microsoft.com/office/drawing/2014/main" id="{0CEF9F02-412B-474F-A8C7-847610975286}"/>
                  </a:ext>
                </a:extLst>
              </p:cNvPr>
              <p:cNvSpPr>
                <a:spLocks/>
              </p:cNvSpPr>
              <p:nvPr/>
            </p:nvSpPr>
            <p:spPr bwMode="gray">
              <a:xfrm>
                <a:off x="915683" y="2024553"/>
                <a:ext cx="614903" cy="952077"/>
              </a:xfrm>
              <a:custGeom>
                <a:avLst/>
                <a:gdLst>
                  <a:gd name="T0" fmla="*/ 0 w 1262"/>
                  <a:gd name="T1" fmla="*/ 717 h 1953"/>
                  <a:gd name="T2" fmla="*/ 58 w 1262"/>
                  <a:gd name="T3" fmla="*/ 831 h 1953"/>
                  <a:gd name="T4" fmla="*/ 802 w 1262"/>
                  <a:gd name="T5" fmla="*/ 1953 h 1953"/>
                  <a:gd name="T6" fmla="*/ 832 w 1262"/>
                  <a:gd name="T7" fmla="*/ 1692 h 1953"/>
                  <a:gd name="T8" fmla="*/ 877 w 1262"/>
                  <a:gd name="T9" fmla="*/ 1677 h 1953"/>
                  <a:gd name="T10" fmla="*/ 952 w 1262"/>
                  <a:gd name="T11" fmla="*/ 1722 h 1953"/>
                  <a:gd name="T12" fmla="*/ 1018 w 1262"/>
                  <a:gd name="T13" fmla="*/ 1489 h 1953"/>
                  <a:gd name="T14" fmla="*/ 1262 w 1262"/>
                  <a:gd name="T15" fmla="*/ 251 h 1953"/>
                  <a:gd name="T16" fmla="*/ 723 w 1262"/>
                  <a:gd name="T17" fmla="*/ 134 h 1953"/>
                  <a:gd name="T18" fmla="*/ 188 w 1262"/>
                  <a:gd name="T19" fmla="*/ 0 h 1953"/>
                  <a:gd name="T20" fmla="*/ 0 w 1262"/>
                  <a:gd name="T21" fmla="*/ 717 h 19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62"/>
                  <a:gd name="T34" fmla="*/ 0 h 1953"/>
                  <a:gd name="T35" fmla="*/ 1262 w 1262"/>
                  <a:gd name="T36" fmla="*/ 1953 h 19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62" h="1953">
                    <a:moveTo>
                      <a:pt x="0" y="717"/>
                    </a:moveTo>
                    <a:lnTo>
                      <a:pt x="58" y="831"/>
                    </a:lnTo>
                    <a:lnTo>
                      <a:pt x="802" y="1953"/>
                    </a:lnTo>
                    <a:lnTo>
                      <a:pt x="832" y="1692"/>
                    </a:lnTo>
                    <a:lnTo>
                      <a:pt x="877" y="1677"/>
                    </a:lnTo>
                    <a:lnTo>
                      <a:pt x="952" y="1722"/>
                    </a:lnTo>
                    <a:lnTo>
                      <a:pt x="1018" y="1489"/>
                    </a:lnTo>
                    <a:lnTo>
                      <a:pt x="1262" y="251"/>
                    </a:lnTo>
                    <a:lnTo>
                      <a:pt x="723" y="134"/>
                    </a:lnTo>
                    <a:lnTo>
                      <a:pt x="188" y="0"/>
                    </a:lnTo>
                    <a:lnTo>
                      <a:pt x="0" y="717"/>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42" name="Freeform 67">
                <a:extLst>
                  <a:ext uri="{FF2B5EF4-FFF2-40B4-BE49-F238E27FC236}">
                    <a16:creationId xmlns:a16="http://schemas.microsoft.com/office/drawing/2014/main" id="{29E2F933-A076-4443-BEB7-8BE8922997A3}"/>
                  </a:ext>
                </a:extLst>
              </p:cNvPr>
              <p:cNvSpPr>
                <a:spLocks/>
              </p:cNvSpPr>
              <p:nvPr/>
            </p:nvSpPr>
            <p:spPr bwMode="gray">
              <a:xfrm>
                <a:off x="5213186" y="1635731"/>
                <a:ext cx="155918" cy="337174"/>
              </a:xfrm>
              <a:custGeom>
                <a:avLst/>
                <a:gdLst>
                  <a:gd name="T0" fmla="*/ 0 w 322"/>
                  <a:gd name="T1" fmla="*/ 475 h 691"/>
                  <a:gd name="T2" fmla="*/ 18 w 322"/>
                  <a:gd name="T3" fmla="*/ 322 h 691"/>
                  <a:gd name="T4" fmla="*/ 54 w 322"/>
                  <a:gd name="T5" fmla="*/ 251 h 691"/>
                  <a:gd name="T6" fmla="*/ 58 w 322"/>
                  <a:gd name="T7" fmla="*/ 92 h 691"/>
                  <a:gd name="T8" fmla="*/ 57 w 322"/>
                  <a:gd name="T9" fmla="*/ 32 h 691"/>
                  <a:gd name="T10" fmla="*/ 114 w 322"/>
                  <a:gd name="T11" fmla="*/ 0 h 691"/>
                  <a:gd name="T12" fmla="*/ 248 w 322"/>
                  <a:gd name="T13" fmla="*/ 431 h 691"/>
                  <a:gd name="T14" fmla="*/ 316 w 322"/>
                  <a:gd name="T15" fmla="*/ 526 h 691"/>
                  <a:gd name="T16" fmla="*/ 322 w 322"/>
                  <a:gd name="T17" fmla="*/ 544 h 691"/>
                  <a:gd name="T18" fmla="*/ 312 w 322"/>
                  <a:gd name="T19" fmla="*/ 585 h 691"/>
                  <a:gd name="T20" fmla="*/ 249 w 322"/>
                  <a:gd name="T21" fmla="*/ 634 h 691"/>
                  <a:gd name="T22" fmla="*/ 30 w 322"/>
                  <a:gd name="T23" fmla="*/ 691 h 691"/>
                  <a:gd name="T24" fmla="*/ 0 w 322"/>
                  <a:gd name="T25" fmla="*/ 475 h 69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2"/>
                  <a:gd name="T40" fmla="*/ 0 h 691"/>
                  <a:gd name="T41" fmla="*/ 322 w 322"/>
                  <a:gd name="T42" fmla="*/ 691 h 69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2" h="691">
                    <a:moveTo>
                      <a:pt x="0" y="475"/>
                    </a:moveTo>
                    <a:lnTo>
                      <a:pt x="18" y="322"/>
                    </a:lnTo>
                    <a:lnTo>
                      <a:pt x="54" y="251"/>
                    </a:lnTo>
                    <a:lnTo>
                      <a:pt x="58" y="92"/>
                    </a:lnTo>
                    <a:lnTo>
                      <a:pt x="57" y="32"/>
                    </a:lnTo>
                    <a:lnTo>
                      <a:pt x="114" y="0"/>
                    </a:lnTo>
                    <a:lnTo>
                      <a:pt x="248" y="431"/>
                    </a:lnTo>
                    <a:lnTo>
                      <a:pt x="316" y="526"/>
                    </a:lnTo>
                    <a:lnTo>
                      <a:pt x="322" y="544"/>
                    </a:lnTo>
                    <a:lnTo>
                      <a:pt x="312" y="585"/>
                    </a:lnTo>
                    <a:lnTo>
                      <a:pt x="249" y="634"/>
                    </a:lnTo>
                    <a:lnTo>
                      <a:pt x="30" y="691"/>
                    </a:lnTo>
                    <a:lnTo>
                      <a:pt x="0" y="475"/>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43" name="Freeform 68">
                <a:extLst>
                  <a:ext uri="{FF2B5EF4-FFF2-40B4-BE49-F238E27FC236}">
                    <a16:creationId xmlns:a16="http://schemas.microsoft.com/office/drawing/2014/main" id="{015E18A6-FCE8-4083-A960-1A85565C4211}"/>
                  </a:ext>
                </a:extLst>
              </p:cNvPr>
              <p:cNvSpPr>
                <a:spLocks/>
              </p:cNvSpPr>
              <p:nvPr/>
            </p:nvSpPr>
            <p:spPr bwMode="gray">
              <a:xfrm>
                <a:off x="5039727" y="2181446"/>
                <a:ext cx="127658" cy="295270"/>
              </a:xfrm>
              <a:custGeom>
                <a:avLst/>
                <a:gdLst>
                  <a:gd name="T0" fmla="*/ 0 w 262"/>
                  <a:gd name="T1" fmla="*/ 448 h 606"/>
                  <a:gd name="T2" fmla="*/ 14 w 262"/>
                  <a:gd name="T3" fmla="*/ 412 h 606"/>
                  <a:gd name="T4" fmla="*/ 59 w 262"/>
                  <a:gd name="T5" fmla="*/ 381 h 606"/>
                  <a:gd name="T6" fmla="*/ 82 w 262"/>
                  <a:gd name="T7" fmla="*/ 332 h 606"/>
                  <a:gd name="T8" fmla="*/ 121 w 262"/>
                  <a:gd name="T9" fmla="*/ 295 h 606"/>
                  <a:gd name="T10" fmla="*/ 9 w 262"/>
                  <a:gd name="T11" fmla="*/ 203 h 606"/>
                  <a:gd name="T12" fmla="*/ 6 w 262"/>
                  <a:gd name="T13" fmla="*/ 116 h 606"/>
                  <a:gd name="T14" fmla="*/ 58 w 262"/>
                  <a:gd name="T15" fmla="*/ 0 h 606"/>
                  <a:gd name="T16" fmla="*/ 228 w 262"/>
                  <a:gd name="T17" fmla="*/ 57 h 606"/>
                  <a:gd name="T18" fmla="*/ 230 w 262"/>
                  <a:gd name="T19" fmla="*/ 80 h 606"/>
                  <a:gd name="T20" fmla="*/ 211 w 262"/>
                  <a:gd name="T21" fmla="*/ 146 h 606"/>
                  <a:gd name="T22" fmla="*/ 191 w 262"/>
                  <a:gd name="T23" fmla="*/ 164 h 606"/>
                  <a:gd name="T24" fmla="*/ 188 w 262"/>
                  <a:gd name="T25" fmla="*/ 197 h 606"/>
                  <a:gd name="T26" fmla="*/ 206 w 262"/>
                  <a:gd name="T27" fmla="*/ 207 h 606"/>
                  <a:gd name="T28" fmla="*/ 224 w 262"/>
                  <a:gd name="T29" fmla="*/ 203 h 606"/>
                  <a:gd name="T30" fmla="*/ 242 w 262"/>
                  <a:gd name="T31" fmla="*/ 205 h 606"/>
                  <a:gd name="T32" fmla="*/ 238 w 262"/>
                  <a:gd name="T33" fmla="*/ 191 h 606"/>
                  <a:gd name="T34" fmla="*/ 247 w 262"/>
                  <a:gd name="T35" fmla="*/ 197 h 606"/>
                  <a:gd name="T36" fmla="*/ 260 w 262"/>
                  <a:gd name="T37" fmla="*/ 237 h 606"/>
                  <a:gd name="T38" fmla="*/ 262 w 262"/>
                  <a:gd name="T39" fmla="*/ 364 h 606"/>
                  <a:gd name="T40" fmla="*/ 258 w 262"/>
                  <a:gd name="T41" fmla="*/ 331 h 606"/>
                  <a:gd name="T42" fmla="*/ 248 w 262"/>
                  <a:gd name="T43" fmla="*/ 301 h 606"/>
                  <a:gd name="T44" fmla="*/ 245 w 262"/>
                  <a:gd name="T45" fmla="*/ 319 h 606"/>
                  <a:gd name="T46" fmla="*/ 251 w 262"/>
                  <a:gd name="T47" fmla="*/ 347 h 606"/>
                  <a:gd name="T48" fmla="*/ 245 w 262"/>
                  <a:gd name="T49" fmla="*/ 364 h 606"/>
                  <a:gd name="T50" fmla="*/ 248 w 262"/>
                  <a:gd name="T51" fmla="*/ 398 h 606"/>
                  <a:gd name="T52" fmla="*/ 234 w 262"/>
                  <a:gd name="T53" fmla="*/ 433 h 606"/>
                  <a:gd name="T54" fmla="*/ 218 w 262"/>
                  <a:gd name="T55" fmla="*/ 435 h 606"/>
                  <a:gd name="T56" fmla="*/ 224 w 262"/>
                  <a:gd name="T57" fmla="*/ 464 h 606"/>
                  <a:gd name="T58" fmla="*/ 198 w 262"/>
                  <a:gd name="T59" fmla="*/ 507 h 606"/>
                  <a:gd name="T60" fmla="*/ 163 w 262"/>
                  <a:gd name="T61" fmla="*/ 605 h 606"/>
                  <a:gd name="T62" fmla="*/ 145 w 262"/>
                  <a:gd name="T63" fmla="*/ 606 h 606"/>
                  <a:gd name="T64" fmla="*/ 151 w 262"/>
                  <a:gd name="T65" fmla="*/ 567 h 606"/>
                  <a:gd name="T66" fmla="*/ 140 w 262"/>
                  <a:gd name="T67" fmla="*/ 549 h 606"/>
                  <a:gd name="T68" fmla="*/ 97 w 262"/>
                  <a:gd name="T69" fmla="*/ 553 h 606"/>
                  <a:gd name="T70" fmla="*/ 33 w 262"/>
                  <a:gd name="T71" fmla="*/ 513 h 606"/>
                  <a:gd name="T72" fmla="*/ 11 w 262"/>
                  <a:gd name="T73" fmla="*/ 496 h 606"/>
                  <a:gd name="T74" fmla="*/ 0 w 262"/>
                  <a:gd name="T75" fmla="*/ 448 h 6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62"/>
                  <a:gd name="T115" fmla="*/ 0 h 606"/>
                  <a:gd name="T116" fmla="*/ 262 w 262"/>
                  <a:gd name="T117" fmla="*/ 606 h 6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62" h="606">
                    <a:moveTo>
                      <a:pt x="0" y="448"/>
                    </a:moveTo>
                    <a:lnTo>
                      <a:pt x="14" y="412"/>
                    </a:lnTo>
                    <a:lnTo>
                      <a:pt x="59" y="381"/>
                    </a:lnTo>
                    <a:lnTo>
                      <a:pt x="82" y="332"/>
                    </a:lnTo>
                    <a:lnTo>
                      <a:pt x="121" y="295"/>
                    </a:lnTo>
                    <a:lnTo>
                      <a:pt x="9" y="203"/>
                    </a:lnTo>
                    <a:lnTo>
                      <a:pt x="6" y="116"/>
                    </a:lnTo>
                    <a:lnTo>
                      <a:pt x="58" y="0"/>
                    </a:lnTo>
                    <a:lnTo>
                      <a:pt x="228" y="57"/>
                    </a:lnTo>
                    <a:lnTo>
                      <a:pt x="230" y="80"/>
                    </a:lnTo>
                    <a:lnTo>
                      <a:pt x="211" y="146"/>
                    </a:lnTo>
                    <a:lnTo>
                      <a:pt x="191" y="164"/>
                    </a:lnTo>
                    <a:lnTo>
                      <a:pt x="188" y="197"/>
                    </a:lnTo>
                    <a:lnTo>
                      <a:pt x="206" y="207"/>
                    </a:lnTo>
                    <a:lnTo>
                      <a:pt x="224" y="203"/>
                    </a:lnTo>
                    <a:lnTo>
                      <a:pt x="242" y="205"/>
                    </a:lnTo>
                    <a:lnTo>
                      <a:pt x="238" y="191"/>
                    </a:lnTo>
                    <a:lnTo>
                      <a:pt x="247" y="197"/>
                    </a:lnTo>
                    <a:lnTo>
                      <a:pt x="260" y="237"/>
                    </a:lnTo>
                    <a:lnTo>
                      <a:pt x="262" y="364"/>
                    </a:lnTo>
                    <a:lnTo>
                      <a:pt x="258" y="331"/>
                    </a:lnTo>
                    <a:lnTo>
                      <a:pt x="248" y="301"/>
                    </a:lnTo>
                    <a:lnTo>
                      <a:pt x="245" y="319"/>
                    </a:lnTo>
                    <a:lnTo>
                      <a:pt x="251" y="347"/>
                    </a:lnTo>
                    <a:lnTo>
                      <a:pt x="245" y="364"/>
                    </a:lnTo>
                    <a:lnTo>
                      <a:pt x="248" y="398"/>
                    </a:lnTo>
                    <a:lnTo>
                      <a:pt x="234" y="433"/>
                    </a:lnTo>
                    <a:lnTo>
                      <a:pt x="218" y="435"/>
                    </a:lnTo>
                    <a:lnTo>
                      <a:pt x="224" y="464"/>
                    </a:lnTo>
                    <a:lnTo>
                      <a:pt x="198" y="507"/>
                    </a:lnTo>
                    <a:lnTo>
                      <a:pt x="163" y="605"/>
                    </a:lnTo>
                    <a:lnTo>
                      <a:pt x="145" y="606"/>
                    </a:lnTo>
                    <a:lnTo>
                      <a:pt x="151" y="567"/>
                    </a:lnTo>
                    <a:lnTo>
                      <a:pt x="140" y="549"/>
                    </a:lnTo>
                    <a:lnTo>
                      <a:pt x="97" y="553"/>
                    </a:lnTo>
                    <a:lnTo>
                      <a:pt x="33" y="513"/>
                    </a:lnTo>
                    <a:lnTo>
                      <a:pt x="11" y="496"/>
                    </a:lnTo>
                    <a:lnTo>
                      <a:pt x="0" y="448"/>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44" name="Freeform 69">
                <a:extLst>
                  <a:ext uri="{FF2B5EF4-FFF2-40B4-BE49-F238E27FC236}">
                    <a16:creationId xmlns:a16="http://schemas.microsoft.com/office/drawing/2014/main" id="{72C9E743-B3E1-4C2A-82BC-42B992A48336}"/>
                  </a:ext>
                </a:extLst>
              </p:cNvPr>
              <p:cNvSpPr>
                <a:spLocks/>
              </p:cNvSpPr>
              <p:nvPr/>
            </p:nvSpPr>
            <p:spPr bwMode="gray">
              <a:xfrm>
                <a:off x="1788827" y="2831431"/>
                <a:ext cx="679220" cy="695786"/>
              </a:xfrm>
              <a:custGeom>
                <a:avLst/>
                <a:gdLst>
                  <a:gd name="T0" fmla="*/ 0 w 1396"/>
                  <a:gd name="T1" fmla="*/ 1402 h 1427"/>
                  <a:gd name="T2" fmla="*/ 174 w 1396"/>
                  <a:gd name="T3" fmla="*/ 1427 h 1427"/>
                  <a:gd name="T4" fmla="*/ 191 w 1396"/>
                  <a:gd name="T5" fmla="*/ 1319 h 1427"/>
                  <a:gd name="T6" fmla="*/ 544 w 1396"/>
                  <a:gd name="T7" fmla="*/ 1364 h 1427"/>
                  <a:gd name="T8" fmla="*/ 528 w 1396"/>
                  <a:gd name="T9" fmla="*/ 1312 h 1427"/>
                  <a:gd name="T10" fmla="*/ 583 w 1396"/>
                  <a:gd name="T11" fmla="*/ 1317 h 1427"/>
                  <a:gd name="T12" fmla="*/ 1281 w 1396"/>
                  <a:gd name="T13" fmla="*/ 1384 h 1427"/>
                  <a:gd name="T14" fmla="*/ 1385 w 1396"/>
                  <a:gd name="T15" fmla="*/ 261 h 1427"/>
                  <a:gd name="T16" fmla="*/ 1396 w 1396"/>
                  <a:gd name="T17" fmla="*/ 130 h 1427"/>
                  <a:gd name="T18" fmla="*/ 802 w 1396"/>
                  <a:gd name="T19" fmla="*/ 78 h 1427"/>
                  <a:gd name="T20" fmla="*/ 206 w 1396"/>
                  <a:gd name="T21" fmla="*/ 0 h 1427"/>
                  <a:gd name="T22" fmla="*/ 0 w 1396"/>
                  <a:gd name="T23" fmla="*/ 1402 h 14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96"/>
                  <a:gd name="T37" fmla="*/ 0 h 1427"/>
                  <a:gd name="T38" fmla="*/ 1396 w 1396"/>
                  <a:gd name="T39" fmla="*/ 1427 h 14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96" h="1427">
                    <a:moveTo>
                      <a:pt x="0" y="1402"/>
                    </a:moveTo>
                    <a:lnTo>
                      <a:pt x="174" y="1427"/>
                    </a:lnTo>
                    <a:lnTo>
                      <a:pt x="191" y="1319"/>
                    </a:lnTo>
                    <a:lnTo>
                      <a:pt x="544" y="1364"/>
                    </a:lnTo>
                    <a:lnTo>
                      <a:pt x="528" y="1312"/>
                    </a:lnTo>
                    <a:lnTo>
                      <a:pt x="583" y="1317"/>
                    </a:lnTo>
                    <a:lnTo>
                      <a:pt x="1281" y="1384"/>
                    </a:lnTo>
                    <a:lnTo>
                      <a:pt x="1385" y="261"/>
                    </a:lnTo>
                    <a:lnTo>
                      <a:pt x="1396" y="130"/>
                    </a:lnTo>
                    <a:lnTo>
                      <a:pt x="802" y="78"/>
                    </a:lnTo>
                    <a:lnTo>
                      <a:pt x="206" y="0"/>
                    </a:lnTo>
                    <a:lnTo>
                      <a:pt x="0" y="1402"/>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45" name="Freeform 71">
                <a:extLst>
                  <a:ext uri="{FF2B5EF4-FFF2-40B4-BE49-F238E27FC236}">
                    <a16:creationId xmlns:a16="http://schemas.microsoft.com/office/drawing/2014/main" id="{9B5ADCD9-1BDC-4C35-9E94-EC3FEF02A5F1}"/>
                  </a:ext>
                </a:extLst>
              </p:cNvPr>
              <p:cNvSpPr>
                <a:spLocks/>
              </p:cNvSpPr>
              <p:nvPr/>
            </p:nvSpPr>
            <p:spPr bwMode="gray">
              <a:xfrm>
                <a:off x="5131329" y="2253558"/>
                <a:ext cx="16566" cy="24362"/>
              </a:xfrm>
              <a:custGeom>
                <a:avLst/>
                <a:gdLst>
                  <a:gd name="T0" fmla="*/ 0 w 33"/>
                  <a:gd name="T1" fmla="*/ 51 h 51"/>
                  <a:gd name="T2" fmla="*/ 3 w 33"/>
                  <a:gd name="T3" fmla="*/ 18 h 51"/>
                  <a:gd name="T4" fmla="*/ 23 w 33"/>
                  <a:gd name="T5" fmla="*/ 0 h 51"/>
                  <a:gd name="T6" fmla="*/ 33 w 33"/>
                  <a:gd name="T7" fmla="*/ 11 h 51"/>
                  <a:gd name="T8" fmla="*/ 15 w 33"/>
                  <a:gd name="T9" fmla="*/ 42 h 51"/>
                  <a:gd name="T10" fmla="*/ 0 w 33"/>
                  <a:gd name="T11" fmla="*/ 51 h 51"/>
                  <a:gd name="T12" fmla="*/ 0 60000 65536"/>
                  <a:gd name="T13" fmla="*/ 0 60000 65536"/>
                  <a:gd name="T14" fmla="*/ 0 60000 65536"/>
                  <a:gd name="T15" fmla="*/ 0 60000 65536"/>
                  <a:gd name="T16" fmla="*/ 0 60000 65536"/>
                  <a:gd name="T17" fmla="*/ 0 60000 65536"/>
                  <a:gd name="T18" fmla="*/ 0 w 33"/>
                  <a:gd name="T19" fmla="*/ 0 h 51"/>
                  <a:gd name="T20" fmla="*/ 33 w 33"/>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33" h="51">
                    <a:moveTo>
                      <a:pt x="0" y="51"/>
                    </a:moveTo>
                    <a:lnTo>
                      <a:pt x="3" y="18"/>
                    </a:lnTo>
                    <a:lnTo>
                      <a:pt x="23" y="0"/>
                    </a:lnTo>
                    <a:lnTo>
                      <a:pt x="33" y="11"/>
                    </a:lnTo>
                    <a:lnTo>
                      <a:pt x="15" y="42"/>
                    </a:lnTo>
                    <a:lnTo>
                      <a:pt x="0" y="51"/>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grpSp>
            <p:nvGrpSpPr>
              <p:cNvPr id="146" name="Group 195">
                <a:extLst>
                  <a:ext uri="{FF2B5EF4-FFF2-40B4-BE49-F238E27FC236}">
                    <a16:creationId xmlns:a16="http://schemas.microsoft.com/office/drawing/2014/main" id="{0DB86461-E51E-4DA8-9BC6-52A2A411CE1D}"/>
                  </a:ext>
                </a:extLst>
              </p:cNvPr>
              <p:cNvGrpSpPr/>
              <p:nvPr/>
            </p:nvGrpSpPr>
            <p:grpSpPr bwMode="gray">
              <a:xfrm>
                <a:off x="4599257" y="1719537"/>
                <a:ext cx="729893" cy="542791"/>
                <a:chOff x="4599257" y="1719537"/>
                <a:chExt cx="729893" cy="542791"/>
              </a:xfrm>
              <a:grpFill/>
            </p:grpSpPr>
            <p:sp>
              <p:nvSpPr>
                <p:cNvPr id="170" name="Freeform 70">
                  <a:extLst>
                    <a:ext uri="{FF2B5EF4-FFF2-40B4-BE49-F238E27FC236}">
                      <a16:creationId xmlns:a16="http://schemas.microsoft.com/office/drawing/2014/main" id="{D115485B-F5C6-4D37-96EF-F681A9A2C0AA}"/>
                    </a:ext>
                  </a:extLst>
                </p:cNvPr>
                <p:cNvSpPr>
                  <a:spLocks/>
                </p:cNvSpPr>
                <p:nvPr/>
              </p:nvSpPr>
              <p:spPr bwMode="gray">
                <a:xfrm>
                  <a:off x="4599257" y="1719537"/>
                  <a:ext cx="572026" cy="512582"/>
                </a:xfrm>
                <a:custGeom>
                  <a:avLst/>
                  <a:gdLst>
                    <a:gd name="T0" fmla="*/ 0 w 1173"/>
                    <a:gd name="T1" fmla="*/ 906 h 1052"/>
                    <a:gd name="T2" fmla="*/ 38 w 1173"/>
                    <a:gd name="T3" fmla="*/ 965 h 1052"/>
                    <a:gd name="T4" fmla="*/ 803 w 1173"/>
                    <a:gd name="T5" fmla="*/ 819 h 1052"/>
                    <a:gd name="T6" fmla="*/ 856 w 1173"/>
                    <a:gd name="T7" fmla="*/ 847 h 1052"/>
                    <a:gd name="T8" fmla="*/ 887 w 1173"/>
                    <a:gd name="T9" fmla="*/ 906 h 1052"/>
                    <a:gd name="T10" fmla="*/ 962 w 1173"/>
                    <a:gd name="T11" fmla="*/ 949 h 1052"/>
                    <a:gd name="T12" fmla="*/ 1132 w 1173"/>
                    <a:gd name="T13" fmla="*/ 1006 h 1052"/>
                    <a:gd name="T14" fmla="*/ 1134 w 1173"/>
                    <a:gd name="T15" fmla="*/ 1029 h 1052"/>
                    <a:gd name="T16" fmla="*/ 1145 w 1173"/>
                    <a:gd name="T17" fmla="*/ 1052 h 1052"/>
                    <a:gd name="T18" fmla="*/ 1156 w 1173"/>
                    <a:gd name="T19" fmla="*/ 1039 h 1052"/>
                    <a:gd name="T20" fmla="*/ 1172 w 1173"/>
                    <a:gd name="T21" fmla="*/ 989 h 1052"/>
                    <a:gd name="T22" fmla="*/ 1173 w 1173"/>
                    <a:gd name="T23" fmla="*/ 900 h 1052"/>
                    <a:gd name="T24" fmla="*/ 1145 w 1173"/>
                    <a:gd name="T25" fmla="*/ 730 h 1052"/>
                    <a:gd name="T26" fmla="*/ 1143 w 1173"/>
                    <a:gd name="T27" fmla="*/ 551 h 1052"/>
                    <a:gd name="T28" fmla="*/ 1113 w 1173"/>
                    <a:gd name="T29" fmla="*/ 410 h 1052"/>
                    <a:gd name="T30" fmla="*/ 1062 w 1173"/>
                    <a:gd name="T31" fmla="*/ 294 h 1052"/>
                    <a:gd name="T32" fmla="*/ 1047 w 1173"/>
                    <a:gd name="T33" fmla="*/ 178 h 1052"/>
                    <a:gd name="T34" fmla="*/ 998 w 1173"/>
                    <a:gd name="T35" fmla="*/ 0 h 1052"/>
                    <a:gd name="T36" fmla="*/ 763 w 1173"/>
                    <a:gd name="T37" fmla="*/ 59 h 1052"/>
                    <a:gd name="T38" fmla="*/ 748 w 1173"/>
                    <a:gd name="T39" fmla="*/ 57 h 1052"/>
                    <a:gd name="T40" fmla="*/ 673 w 1173"/>
                    <a:gd name="T41" fmla="*/ 115 h 1052"/>
                    <a:gd name="T42" fmla="*/ 609 w 1173"/>
                    <a:gd name="T43" fmla="*/ 209 h 1052"/>
                    <a:gd name="T44" fmla="*/ 604 w 1173"/>
                    <a:gd name="T45" fmla="*/ 248 h 1052"/>
                    <a:gd name="T46" fmla="*/ 573 w 1173"/>
                    <a:gd name="T47" fmla="*/ 290 h 1052"/>
                    <a:gd name="T48" fmla="*/ 522 w 1173"/>
                    <a:gd name="T49" fmla="*/ 337 h 1052"/>
                    <a:gd name="T50" fmla="*/ 544 w 1173"/>
                    <a:gd name="T51" fmla="*/ 370 h 1052"/>
                    <a:gd name="T52" fmla="*/ 550 w 1173"/>
                    <a:gd name="T53" fmla="*/ 346 h 1052"/>
                    <a:gd name="T54" fmla="*/ 567 w 1173"/>
                    <a:gd name="T55" fmla="*/ 353 h 1052"/>
                    <a:gd name="T56" fmla="*/ 557 w 1173"/>
                    <a:gd name="T57" fmla="*/ 364 h 1052"/>
                    <a:gd name="T58" fmla="*/ 568 w 1173"/>
                    <a:gd name="T59" fmla="*/ 370 h 1052"/>
                    <a:gd name="T60" fmla="*/ 560 w 1173"/>
                    <a:gd name="T61" fmla="*/ 394 h 1052"/>
                    <a:gd name="T62" fmla="*/ 550 w 1173"/>
                    <a:gd name="T63" fmla="*/ 391 h 1052"/>
                    <a:gd name="T64" fmla="*/ 548 w 1173"/>
                    <a:gd name="T65" fmla="*/ 402 h 1052"/>
                    <a:gd name="T66" fmla="*/ 572 w 1173"/>
                    <a:gd name="T67" fmla="*/ 437 h 1052"/>
                    <a:gd name="T68" fmla="*/ 574 w 1173"/>
                    <a:gd name="T69" fmla="*/ 467 h 1052"/>
                    <a:gd name="T70" fmla="*/ 537 w 1173"/>
                    <a:gd name="T71" fmla="*/ 484 h 1052"/>
                    <a:gd name="T72" fmla="*/ 500 w 1173"/>
                    <a:gd name="T73" fmla="*/ 541 h 1052"/>
                    <a:gd name="T74" fmla="*/ 458 w 1173"/>
                    <a:gd name="T75" fmla="*/ 570 h 1052"/>
                    <a:gd name="T76" fmla="*/ 385 w 1173"/>
                    <a:gd name="T77" fmla="*/ 575 h 1052"/>
                    <a:gd name="T78" fmla="*/ 359 w 1173"/>
                    <a:gd name="T79" fmla="*/ 596 h 1052"/>
                    <a:gd name="T80" fmla="*/ 315 w 1173"/>
                    <a:gd name="T81" fmla="*/ 577 h 1052"/>
                    <a:gd name="T82" fmla="*/ 188 w 1173"/>
                    <a:gd name="T83" fmla="*/ 592 h 1052"/>
                    <a:gd name="T84" fmla="*/ 93 w 1173"/>
                    <a:gd name="T85" fmla="*/ 631 h 1052"/>
                    <a:gd name="T86" fmla="*/ 98 w 1173"/>
                    <a:gd name="T87" fmla="*/ 663 h 1052"/>
                    <a:gd name="T88" fmla="*/ 93 w 1173"/>
                    <a:gd name="T89" fmla="*/ 679 h 1052"/>
                    <a:gd name="T90" fmla="*/ 99 w 1173"/>
                    <a:gd name="T91" fmla="*/ 679 h 1052"/>
                    <a:gd name="T92" fmla="*/ 113 w 1173"/>
                    <a:gd name="T93" fmla="*/ 711 h 1052"/>
                    <a:gd name="T94" fmla="*/ 127 w 1173"/>
                    <a:gd name="T95" fmla="*/ 710 h 1052"/>
                    <a:gd name="T96" fmla="*/ 142 w 1173"/>
                    <a:gd name="T97" fmla="*/ 742 h 1052"/>
                    <a:gd name="T98" fmla="*/ 140 w 1173"/>
                    <a:gd name="T99" fmla="*/ 754 h 1052"/>
                    <a:gd name="T100" fmla="*/ 114 w 1173"/>
                    <a:gd name="T101" fmla="*/ 772 h 1052"/>
                    <a:gd name="T102" fmla="*/ 104 w 1173"/>
                    <a:gd name="T103" fmla="*/ 808 h 1052"/>
                    <a:gd name="T104" fmla="*/ 0 w 1173"/>
                    <a:gd name="T105" fmla="*/ 906 h 105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73"/>
                    <a:gd name="T160" fmla="*/ 0 h 1052"/>
                    <a:gd name="T161" fmla="*/ 1173 w 1173"/>
                    <a:gd name="T162" fmla="*/ 1052 h 105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73" h="1052">
                      <a:moveTo>
                        <a:pt x="0" y="906"/>
                      </a:moveTo>
                      <a:lnTo>
                        <a:pt x="38" y="965"/>
                      </a:lnTo>
                      <a:lnTo>
                        <a:pt x="803" y="819"/>
                      </a:lnTo>
                      <a:lnTo>
                        <a:pt x="856" y="847"/>
                      </a:lnTo>
                      <a:lnTo>
                        <a:pt x="887" y="906"/>
                      </a:lnTo>
                      <a:lnTo>
                        <a:pt x="962" y="949"/>
                      </a:lnTo>
                      <a:lnTo>
                        <a:pt x="1132" y="1006"/>
                      </a:lnTo>
                      <a:lnTo>
                        <a:pt x="1134" y="1029"/>
                      </a:lnTo>
                      <a:lnTo>
                        <a:pt x="1145" y="1052"/>
                      </a:lnTo>
                      <a:lnTo>
                        <a:pt x="1156" y="1039"/>
                      </a:lnTo>
                      <a:lnTo>
                        <a:pt x="1172" y="989"/>
                      </a:lnTo>
                      <a:lnTo>
                        <a:pt x="1173" y="900"/>
                      </a:lnTo>
                      <a:lnTo>
                        <a:pt x="1145" y="730"/>
                      </a:lnTo>
                      <a:lnTo>
                        <a:pt x="1143" y="551"/>
                      </a:lnTo>
                      <a:lnTo>
                        <a:pt x="1113" y="410"/>
                      </a:lnTo>
                      <a:lnTo>
                        <a:pt x="1062" y="294"/>
                      </a:lnTo>
                      <a:lnTo>
                        <a:pt x="1047" y="178"/>
                      </a:lnTo>
                      <a:lnTo>
                        <a:pt x="998" y="0"/>
                      </a:lnTo>
                      <a:lnTo>
                        <a:pt x="763" y="59"/>
                      </a:lnTo>
                      <a:lnTo>
                        <a:pt x="748" y="57"/>
                      </a:lnTo>
                      <a:lnTo>
                        <a:pt x="673" y="115"/>
                      </a:lnTo>
                      <a:lnTo>
                        <a:pt x="609" y="209"/>
                      </a:lnTo>
                      <a:lnTo>
                        <a:pt x="604" y="248"/>
                      </a:lnTo>
                      <a:lnTo>
                        <a:pt x="573" y="290"/>
                      </a:lnTo>
                      <a:lnTo>
                        <a:pt x="522" y="337"/>
                      </a:lnTo>
                      <a:lnTo>
                        <a:pt x="544" y="370"/>
                      </a:lnTo>
                      <a:lnTo>
                        <a:pt x="550" y="346"/>
                      </a:lnTo>
                      <a:lnTo>
                        <a:pt x="567" y="353"/>
                      </a:lnTo>
                      <a:lnTo>
                        <a:pt x="557" y="364"/>
                      </a:lnTo>
                      <a:lnTo>
                        <a:pt x="568" y="370"/>
                      </a:lnTo>
                      <a:lnTo>
                        <a:pt x="560" y="394"/>
                      </a:lnTo>
                      <a:lnTo>
                        <a:pt x="550" y="391"/>
                      </a:lnTo>
                      <a:lnTo>
                        <a:pt x="548" y="402"/>
                      </a:lnTo>
                      <a:lnTo>
                        <a:pt x="572" y="437"/>
                      </a:lnTo>
                      <a:lnTo>
                        <a:pt x="574" y="467"/>
                      </a:lnTo>
                      <a:lnTo>
                        <a:pt x="537" y="484"/>
                      </a:lnTo>
                      <a:lnTo>
                        <a:pt x="500" y="541"/>
                      </a:lnTo>
                      <a:lnTo>
                        <a:pt x="458" y="570"/>
                      </a:lnTo>
                      <a:lnTo>
                        <a:pt x="385" y="575"/>
                      </a:lnTo>
                      <a:lnTo>
                        <a:pt x="359" y="596"/>
                      </a:lnTo>
                      <a:lnTo>
                        <a:pt x="315" y="577"/>
                      </a:lnTo>
                      <a:lnTo>
                        <a:pt x="188" y="592"/>
                      </a:lnTo>
                      <a:lnTo>
                        <a:pt x="93" y="631"/>
                      </a:lnTo>
                      <a:lnTo>
                        <a:pt x="98" y="663"/>
                      </a:lnTo>
                      <a:lnTo>
                        <a:pt x="93" y="679"/>
                      </a:lnTo>
                      <a:lnTo>
                        <a:pt x="99" y="679"/>
                      </a:lnTo>
                      <a:lnTo>
                        <a:pt x="113" y="711"/>
                      </a:lnTo>
                      <a:lnTo>
                        <a:pt x="127" y="710"/>
                      </a:lnTo>
                      <a:lnTo>
                        <a:pt x="142" y="742"/>
                      </a:lnTo>
                      <a:lnTo>
                        <a:pt x="140" y="754"/>
                      </a:lnTo>
                      <a:lnTo>
                        <a:pt x="114" y="772"/>
                      </a:lnTo>
                      <a:lnTo>
                        <a:pt x="104" y="808"/>
                      </a:lnTo>
                      <a:lnTo>
                        <a:pt x="0" y="906"/>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71" name="Freeform 72">
                  <a:extLst>
                    <a:ext uri="{FF2B5EF4-FFF2-40B4-BE49-F238E27FC236}">
                      <a16:creationId xmlns:a16="http://schemas.microsoft.com/office/drawing/2014/main" id="{EFB492F5-2FE0-4F5F-B873-D2962CA1EC53}"/>
                    </a:ext>
                  </a:extLst>
                </p:cNvPr>
                <p:cNvSpPr>
                  <a:spLocks/>
                </p:cNvSpPr>
                <p:nvPr/>
              </p:nvSpPr>
              <p:spPr bwMode="gray">
                <a:xfrm>
                  <a:off x="5149844" y="2156109"/>
                  <a:ext cx="179306" cy="106219"/>
                </a:xfrm>
                <a:custGeom>
                  <a:avLst/>
                  <a:gdLst>
                    <a:gd name="T0" fmla="*/ 0 w 369"/>
                    <a:gd name="T1" fmla="*/ 197 h 218"/>
                    <a:gd name="T2" fmla="*/ 8 w 369"/>
                    <a:gd name="T3" fmla="*/ 215 h 218"/>
                    <a:gd name="T4" fmla="*/ 18 w 369"/>
                    <a:gd name="T5" fmla="*/ 216 h 218"/>
                    <a:gd name="T6" fmla="*/ 31 w 369"/>
                    <a:gd name="T7" fmla="*/ 198 h 218"/>
                    <a:gd name="T8" fmla="*/ 43 w 369"/>
                    <a:gd name="T9" fmla="*/ 193 h 218"/>
                    <a:gd name="T10" fmla="*/ 47 w 369"/>
                    <a:gd name="T11" fmla="*/ 198 h 218"/>
                    <a:gd name="T12" fmla="*/ 27 w 369"/>
                    <a:gd name="T13" fmla="*/ 218 h 218"/>
                    <a:gd name="T14" fmla="*/ 62 w 369"/>
                    <a:gd name="T15" fmla="*/ 204 h 218"/>
                    <a:gd name="T16" fmla="*/ 65 w 369"/>
                    <a:gd name="T17" fmla="*/ 196 h 218"/>
                    <a:gd name="T18" fmla="*/ 115 w 369"/>
                    <a:gd name="T19" fmla="*/ 173 h 218"/>
                    <a:gd name="T20" fmla="*/ 156 w 369"/>
                    <a:gd name="T21" fmla="*/ 144 h 218"/>
                    <a:gd name="T22" fmla="*/ 203 w 369"/>
                    <a:gd name="T23" fmla="*/ 125 h 218"/>
                    <a:gd name="T24" fmla="*/ 242 w 369"/>
                    <a:gd name="T25" fmla="*/ 101 h 218"/>
                    <a:gd name="T26" fmla="*/ 240 w 369"/>
                    <a:gd name="T27" fmla="*/ 106 h 218"/>
                    <a:gd name="T28" fmla="*/ 164 w 369"/>
                    <a:gd name="T29" fmla="*/ 163 h 218"/>
                    <a:gd name="T30" fmla="*/ 150 w 369"/>
                    <a:gd name="T31" fmla="*/ 167 h 218"/>
                    <a:gd name="T32" fmla="*/ 161 w 369"/>
                    <a:gd name="T33" fmla="*/ 171 h 218"/>
                    <a:gd name="T34" fmla="*/ 180 w 369"/>
                    <a:gd name="T35" fmla="*/ 158 h 218"/>
                    <a:gd name="T36" fmla="*/ 296 w 369"/>
                    <a:gd name="T37" fmla="*/ 74 h 218"/>
                    <a:gd name="T38" fmla="*/ 312 w 369"/>
                    <a:gd name="T39" fmla="*/ 58 h 218"/>
                    <a:gd name="T40" fmla="*/ 365 w 369"/>
                    <a:gd name="T41" fmla="*/ 14 h 218"/>
                    <a:gd name="T42" fmla="*/ 369 w 369"/>
                    <a:gd name="T43" fmla="*/ 2 h 218"/>
                    <a:gd name="T44" fmla="*/ 359 w 369"/>
                    <a:gd name="T45" fmla="*/ 3 h 218"/>
                    <a:gd name="T46" fmla="*/ 332 w 369"/>
                    <a:gd name="T47" fmla="*/ 28 h 218"/>
                    <a:gd name="T48" fmla="*/ 318 w 369"/>
                    <a:gd name="T49" fmla="*/ 22 h 218"/>
                    <a:gd name="T50" fmla="*/ 294 w 369"/>
                    <a:gd name="T51" fmla="*/ 39 h 218"/>
                    <a:gd name="T52" fmla="*/ 288 w 369"/>
                    <a:gd name="T53" fmla="*/ 34 h 218"/>
                    <a:gd name="T54" fmla="*/ 267 w 369"/>
                    <a:gd name="T55" fmla="*/ 84 h 218"/>
                    <a:gd name="T56" fmla="*/ 259 w 369"/>
                    <a:gd name="T57" fmla="*/ 74 h 218"/>
                    <a:gd name="T58" fmla="*/ 240 w 369"/>
                    <a:gd name="T59" fmla="*/ 74 h 218"/>
                    <a:gd name="T60" fmla="*/ 273 w 369"/>
                    <a:gd name="T61" fmla="*/ 36 h 218"/>
                    <a:gd name="T62" fmla="*/ 268 w 369"/>
                    <a:gd name="T63" fmla="*/ 27 h 218"/>
                    <a:gd name="T64" fmla="*/ 294 w 369"/>
                    <a:gd name="T65" fmla="*/ 0 h 218"/>
                    <a:gd name="T66" fmla="*/ 285 w 369"/>
                    <a:gd name="T67" fmla="*/ 1 h 218"/>
                    <a:gd name="T68" fmla="*/ 235 w 369"/>
                    <a:gd name="T69" fmla="*/ 56 h 218"/>
                    <a:gd name="T70" fmla="*/ 176 w 369"/>
                    <a:gd name="T71" fmla="*/ 79 h 218"/>
                    <a:gd name="T72" fmla="*/ 145 w 369"/>
                    <a:gd name="T73" fmla="*/ 82 h 218"/>
                    <a:gd name="T74" fmla="*/ 140 w 369"/>
                    <a:gd name="T75" fmla="*/ 97 h 218"/>
                    <a:gd name="T76" fmla="*/ 102 w 369"/>
                    <a:gd name="T77" fmla="*/ 108 h 218"/>
                    <a:gd name="T78" fmla="*/ 86 w 369"/>
                    <a:gd name="T79" fmla="*/ 106 h 218"/>
                    <a:gd name="T80" fmla="*/ 86 w 369"/>
                    <a:gd name="T81" fmla="*/ 117 h 218"/>
                    <a:gd name="T82" fmla="*/ 71 w 369"/>
                    <a:gd name="T83" fmla="*/ 117 h 218"/>
                    <a:gd name="T84" fmla="*/ 60 w 369"/>
                    <a:gd name="T85" fmla="*/ 126 h 218"/>
                    <a:gd name="T86" fmla="*/ 57 w 369"/>
                    <a:gd name="T87" fmla="*/ 144 h 218"/>
                    <a:gd name="T88" fmla="*/ 49 w 369"/>
                    <a:gd name="T89" fmla="*/ 138 h 218"/>
                    <a:gd name="T90" fmla="*/ 41 w 369"/>
                    <a:gd name="T91" fmla="*/ 157 h 218"/>
                    <a:gd name="T92" fmla="*/ 15 w 369"/>
                    <a:gd name="T93" fmla="*/ 165 h 218"/>
                    <a:gd name="T94" fmla="*/ 12 w 369"/>
                    <a:gd name="T95" fmla="*/ 179 h 218"/>
                    <a:gd name="T96" fmla="*/ 0 w 369"/>
                    <a:gd name="T97" fmla="*/ 197 h 2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69"/>
                    <a:gd name="T148" fmla="*/ 0 h 218"/>
                    <a:gd name="T149" fmla="*/ 369 w 369"/>
                    <a:gd name="T150" fmla="*/ 218 h 21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69" h="218">
                      <a:moveTo>
                        <a:pt x="0" y="197"/>
                      </a:moveTo>
                      <a:lnTo>
                        <a:pt x="8" y="215"/>
                      </a:lnTo>
                      <a:lnTo>
                        <a:pt x="18" y="216"/>
                      </a:lnTo>
                      <a:lnTo>
                        <a:pt x="31" y="198"/>
                      </a:lnTo>
                      <a:lnTo>
                        <a:pt x="43" y="193"/>
                      </a:lnTo>
                      <a:lnTo>
                        <a:pt x="47" y="198"/>
                      </a:lnTo>
                      <a:lnTo>
                        <a:pt x="27" y="218"/>
                      </a:lnTo>
                      <a:lnTo>
                        <a:pt x="62" y="204"/>
                      </a:lnTo>
                      <a:lnTo>
                        <a:pt x="65" y="196"/>
                      </a:lnTo>
                      <a:lnTo>
                        <a:pt x="115" y="173"/>
                      </a:lnTo>
                      <a:lnTo>
                        <a:pt x="156" y="144"/>
                      </a:lnTo>
                      <a:lnTo>
                        <a:pt x="203" y="125"/>
                      </a:lnTo>
                      <a:lnTo>
                        <a:pt x="242" y="101"/>
                      </a:lnTo>
                      <a:lnTo>
                        <a:pt x="240" y="106"/>
                      </a:lnTo>
                      <a:lnTo>
                        <a:pt x="164" y="163"/>
                      </a:lnTo>
                      <a:lnTo>
                        <a:pt x="150" y="167"/>
                      </a:lnTo>
                      <a:lnTo>
                        <a:pt x="161" y="171"/>
                      </a:lnTo>
                      <a:lnTo>
                        <a:pt x="180" y="158"/>
                      </a:lnTo>
                      <a:lnTo>
                        <a:pt x="296" y="74"/>
                      </a:lnTo>
                      <a:lnTo>
                        <a:pt x="312" y="58"/>
                      </a:lnTo>
                      <a:lnTo>
                        <a:pt x="365" y="14"/>
                      </a:lnTo>
                      <a:lnTo>
                        <a:pt x="369" y="2"/>
                      </a:lnTo>
                      <a:lnTo>
                        <a:pt x="359" y="3"/>
                      </a:lnTo>
                      <a:lnTo>
                        <a:pt x="332" y="28"/>
                      </a:lnTo>
                      <a:lnTo>
                        <a:pt x="318" y="22"/>
                      </a:lnTo>
                      <a:lnTo>
                        <a:pt x="294" y="39"/>
                      </a:lnTo>
                      <a:lnTo>
                        <a:pt x="288" y="34"/>
                      </a:lnTo>
                      <a:lnTo>
                        <a:pt x="267" y="84"/>
                      </a:lnTo>
                      <a:lnTo>
                        <a:pt x="259" y="74"/>
                      </a:lnTo>
                      <a:lnTo>
                        <a:pt x="240" y="74"/>
                      </a:lnTo>
                      <a:lnTo>
                        <a:pt x="273" y="36"/>
                      </a:lnTo>
                      <a:lnTo>
                        <a:pt x="268" y="27"/>
                      </a:lnTo>
                      <a:lnTo>
                        <a:pt x="294" y="0"/>
                      </a:lnTo>
                      <a:lnTo>
                        <a:pt x="285" y="1"/>
                      </a:lnTo>
                      <a:lnTo>
                        <a:pt x="235" y="56"/>
                      </a:lnTo>
                      <a:lnTo>
                        <a:pt x="176" y="79"/>
                      </a:lnTo>
                      <a:lnTo>
                        <a:pt x="145" y="82"/>
                      </a:lnTo>
                      <a:lnTo>
                        <a:pt x="140" y="97"/>
                      </a:lnTo>
                      <a:lnTo>
                        <a:pt x="102" y="108"/>
                      </a:lnTo>
                      <a:lnTo>
                        <a:pt x="86" y="106"/>
                      </a:lnTo>
                      <a:lnTo>
                        <a:pt x="86" y="117"/>
                      </a:lnTo>
                      <a:lnTo>
                        <a:pt x="71" y="117"/>
                      </a:lnTo>
                      <a:lnTo>
                        <a:pt x="60" y="126"/>
                      </a:lnTo>
                      <a:lnTo>
                        <a:pt x="57" y="144"/>
                      </a:lnTo>
                      <a:lnTo>
                        <a:pt x="49" y="138"/>
                      </a:lnTo>
                      <a:lnTo>
                        <a:pt x="41" y="157"/>
                      </a:lnTo>
                      <a:lnTo>
                        <a:pt x="15" y="165"/>
                      </a:lnTo>
                      <a:lnTo>
                        <a:pt x="12" y="179"/>
                      </a:lnTo>
                      <a:lnTo>
                        <a:pt x="0" y="197"/>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grpSp>
          <p:sp>
            <p:nvSpPr>
              <p:cNvPr id="147" name="Freeform 73">
                <a:extLst>
                  <a:ext uri="{FF2B5EF4-FFF2-40B4-BE49-F238E27FC236}">
                    <a16:creationId xmlns:a16="http://schemas.microsoft.com/office/drawing/2014/main" id="{8E3FE3D6-EDAE-40AC-B4C1-04FD6698BDE6}"/>
                  </a:ext>
                </a:extLst>
              </p:cNvPr>
              <p:cNvSpPr>
                <a:spLocks/>
              </p:cNvSpPr>
              <p:nvPr/>
            </p:nvSpPr>
            <p:spPr bwMode="gray">
              <a:xfrm>
                <a:off x="4298140" y="2786604"/>
                <a:ext cx="825394" cy="369332"/>
              </a:xfrm>
              <a:custGeom>
                <a:avLst/>
                <a:gdLst>
                  <a:gd name="T0" fmla="*/ 1 w 1693"/>
                  <a:gd name="T1" fmla="*/ 652 h 757"/>
                  <a:gd name="T2" fmla="*/ 390 w 1693"/>
                  <a:gd name="T3" fmla="*/ 551 h 757"/>
                  <a:gd name="T4" fmla="*/ 770 w 1693"/>
                  <a:gd name="T5" fmla="*/ 591 h 757"/>
                  <a:gd name="T6" fmla="*/ 1212 w 1693"/>
                  <a:gd name="T7" fmla="*/ 757 h 757"/>
                  <a:gd name="T8" fmla="*/ 1315 w 1693"/>
                  <a:gd name="T9" fmla="*/ 732 h 757"/>
                  <a:gd name="T10" fmla="*/ 1341 w 1693"/>
                  <a:gd name="T11" fmla="*/ 708 h 757"/>
                  <a:gd name="T12" fmla="*/ 1394 w 1693"/>
                  <a:gd name="T13" fmla="*/ 573 h 757"/>
                  <a:gd name="T14" fmla="*/ 1409 w 1693"/>
                  <a:gd name="T15" fmla="*/ 538 h 757"/>
                  <a:gd name="T16" fmla="*/ 1399 w 1693"/>
                  <a:gd name="T17" fmla="*/ 498 h 757"/>
                  <a:gd name="T18" fmla="*/ 1418 w 1693"/>
                  <a:gd name="T19" fmla="*/ 530 h 757"/>
                  <a:gd name="T20" fmla="*/ 1454 w 1693"/>
                  <a:gd name="T21" fmla="*/ 517 h 757"/>
                  <a:gd name="T22" fmla="*/ 1455 w 1693"/>
                  <a:gd name="T23" fmla="*/ 480 h 757"/>
                  <a:gd name="T24" fmla="*/ 1476 w 1693"/>
                  <a:gd name="T25" fmla="*/ 500 h 757"/>
                  <a:gd name="T26" fmla="*/ 1584 w 1693"/>
                  <a:gd name="T27" fmla="*/ 467 h 757"/>
                  <a:gd name="T28" fmla="*/ 1607 w 1693"/>
                  <a:gd name="T29" fmla="*/ 387 h 757"/>
                  <a:gd name="T30" fmla="*/ 1581 w 1693"/>
                  <a:gd name="T31" fmla="*/ 380 h 757"/>
                  <a:gd name="T32" fmla="*/ 1569 w 1693"/>
                  <a:gd name="T33" fmla="*/ 419 h 757"/>
                  <a:gd name="T34" fmla="*/ 1545 w 1693"/>
                  <a:gd name="T35" fmla="*/ 427 h 757"/>
                  <a:gd name="T36" fmla="*/ 1452 w 1693"/>
                  <a:gd name="T37" fmla="*/ 399 h 757"/>
                  <a:gd name="T38" fmla="*/ 1512 w 1693"/>
                  <a:gd name="T39" fmla="*/ 417 h 757"/>
                  <a:gd name="T40" fmla="*/ 1536 w 1693"/>
                  <a:gd name="T41" fmla="*/ 362 h 757"/>
                  <a:gd name="T42" fmla="*/ 1533 w 1693"/>
                  <a:gd name="T43" fmla="*/ 332 h 757"/>
                  <a:gd name="T44" fmla="*/ 1489 w 1693"/>
                  <a:gd name="T45" fmla="*/ 290 h 757"/>
                  <a:gd name="T46" fmla="*/ 1533 w 1693"/>
                  <a:gd name="T47" fmla="*/ 297 h 757"/>
                  <a:gd name="T48" fmla="*/ 1530 w 1693"/>
                  <a:gd name="T49" fmla="*/ 274 h 757"/>
                  <a:gd name="T50" fmla="*/ 1541 w 1693"/>
                  <a:gd name="T51" fmla="*/ 282 h 757"/>
                  <a:gd name="T52" fmla="*/ 1571 w 1693"/>
                  <a:gd name="T53" fmla="*/ 285 h 757"/>
                  <a:gd name="T54" fmla="*/ 1602 w 1693"/>
                  <a:gd name="T55" fmla="*/ 304 h 757"/>
                  <a:gd name="T56" fmla="*/ 1650 w 1693"/>
                  <a:gd name="T57" fmla="*/ 274 h 757"/>
                  <a:gd name="T58" fmla="*/ 1693 w 1693"/>
                  <a:gd name="T59" fmla="*/ 219 h 757"/>
                  <a:gd name="T60" fmla="*/ 1675 w 1693"/>
                  <a:gd name="T61" fmla="*/ 151 h 757"/>
                  <a:gd name="T62" fmla="*/ 1623 w 1693"/>
                  <a:gd name="T63" fmla="*/ 219 h 757"/>
                  <a:gd name="T64" fmla="*/ 1607 w 1693"/>
                  <a:gd name="T65" fmla="*/ 140 h 757"/>
                  <a:gd name="T66" fmla="*/ 1483 w 1693"/>
                  <a:gd name="T67" fmla="*/ 181 h 757"/>
                  <a:gd name="T68" fmla="*/ 1528 w 1693"/>
                  <a:gd name="T69" fmla="*/ 129 h 757"/>
                  <a:gd name="T70" fmla="*/ 1575 w 1693"/>
                  <a:gd name="T71" fmla="*/ 64 h 757"/>
                  <a:gd name="T72" fmla="*/ 1609 w 1693"/>
                  <a:gd name="T73" fmla="*/ 57 h 757"/>
                  <a:gd name="T74" fmla="*/ 1620 w 1693"/>
                  <a:gd name="T75" fmla="*/ 29 h 757"/>
                  <a:gd name="T76" fmla="*/ 982 w 1693"/>
                  <a:gd name="T77" fmla="*/ 116 h 757"/>
                  <a:gd name="T78" fmla="*/ 475 w 1693"/>
                  <a:gd name="T79" fmla="*/ 237 h 757"/>
                  <a:gd name="T80" fmla="*/ 413 w 1693"/>
                  <a:gd name="T81" fmla="*/ 317 h 757"/>
                  <a:gd name="T82" fmla="*/ 355 w 1693"/>
                  <a:gd name="T83" fmla="*/ 330 h 757"/>
                  <a:gd name="T84" fmla="*/ 305 w 1693"/>
                  <a:gd name="T85" fmla="*/ 341 h 757"/>
                  <a:gd name="T86" fmla="*/ 254 w 1693"/>
                  <a:gd name="T87" fmla="*/ 413 h 757"/>
                  <a:gd name="T88" fmla="*/ 51 w 1693"/>
                  <a:gd name="T89" fmla="*/ 570 h 7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693"/>
                  <a:gd name="T136" fmla="*/ 0 h 757"/>
                  <a:gd name="T137" fmla="*/ 1693 w 1693"/>
                  <a:gd name="T138" fmla="*/ 757 h 75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693" h="757">
                    <a:moveTo>
                      <a:pt x="0" y="595"/>
                    </a:moveTo>
                    <a:lnTo>
                      <a:pt x="1" y="652"/>
                    </a:lnTo>
                    <a:lnTo>
                      <a:pt x="246" y="622"/>
                    </a:lnTo>
                    <a:lnTo>
                      <a:pt x="390" y="551"/>
                    </a:lnTo>
                    <a:lnTo>
                      <a:pt x="659" y="519"/>
                    </a:lnTo>
                    <a:lnTo>
                      <a:pt x="770" y="591"/>
                    </a:lnTo>
                    <a:lnTo>
                      <a:pt x="946" y="565"/>
                    </a:lnTo>
                    <a:lnTo>
                      <a:pt x="1212" y="757"/>
                    </a:lnTo>
                    <a:lnTo>
                      <a:pt x="1248" y="736"/>
                    </a:lnTo>
                    <a:lnTo>
                      <a:pt x="1315" y="732"/>
                    </a:lnTo>
                    <a:lnTo>
                      <a:pt x="1328" y="681"/>
                    </a:lnTo>
                    <a:lnTo>
                      <a:pt x="1341" y="708"/>
                    </a:lnTo>
                    <a:lnTo>
                      <a:pt x="1359" y="621"/>
                    </a:lnTo>
                    <a:lnTo>
                      <a:pt x="1394" y="573"/>
                    </a:lnTo>
                    <a:lnTo>
                      <a:pt x="1426" y="549"/>
                    </a:lnTo>
                    <a:lnTo>
                      <a:pt x="1409" y="538"/>
                    </a:lnTo>
                    <a:lnTo>
                      <a:pt x="1415" y="518"/>
                    </a:lnTo>
                    <a:lnTo>
                      <a:pt x="1399" y="498"/>
                    </a:lnTo>
                    <a:lnTo>
                      <a:pt x="1424" y="521"/>
                    </a:lnTo>
                    <a:lnTo>
                      <a:pt x="1418" y="530"/>
                    </a:lnTo>
                    <a:lnTo>
                      <a:pt x="1435" y="539"/>
                    </a:lnTo>
                    <a:lnTo>
                      <a:pt x="1454" y="517"/>
                    </a:lnTo>
                    <a:lnTo>
                      <a:pt x="1463" y="515"/>
                    </a:lnTo>
                    <a:lnTo>
                      <a:pt x="1455" y="480"/>
                    </a:lnTo>
                    <a:lnTo>
                      <a:pt x="1463" y="479"/>
                    </a:lnTo>
                    <a:lnTo>
                      <a:pt x="1476" y="500"/>
                    </a:lnTo>
                    <a:lnTo>
                      <a:pt x="1536" y="469"/>
                    </a:lnTo>
                    <a:lnTo>
                      <a:pt x="1584" y="467"/>
                    </a:lnTo>
                    <a:lnTo>
                      <a:pt x="1619" y="404"/>
                    </a:lnTo>
                    <a:lnTo>
                      <a:pt x="1607" y="387"/>
                    </a:lnTo>
                    <a:lnTo>
                      <a:pt x="1588" y="411"/>
                    </a:lnTo>
                    <a:lnTo>
                      <a:pt x="1581" y="380"/>
                    </a:lnTo>
                    <a:lnTo>
                      <a:pt x="1559" y="401"/>
                    </a:lnTo>
                    <a:lnTo>
                      <a:pt x="1569" y="419"/>
                    </a:lnTo>
                    <a:lnTo>
                      <a:pt x="1549" y="409"/>
                    </a:lnTo>
                    <a:lnTo>
                      <a:pt x="1545" y="427"/>
                    </a:lnTo>
                    <a:lnTo>
                      <a:pt x="1490" y="425"/>
                    </a:lnTo>
                    <a:lnTo>
                      <a:pt x="1452" y="399"/>
                    </a:lnTo>
                    <a:lnTo>
                      <a:pt x="1454" y="382"/>
                    </a:lnTo>
                    <a:lnTo>
                      <a:pt x="1512" y="417"/>
                    </a:lnTo>
                    <a:lnTo>
                      <a:pt x="1559" y="366"/>
                    </a:lnTo>
                    <a:lnTo>
                      <a:pt x="1536" y="362"/>
                    </a:lnTo>
                    <a:lnTo>
                      <a:pt x="1562" y="324"/>
                    </a:lnTo>
                    <a:lnTo>
                      <a:pt x="1533" y="332"/>
                    </a:lnTo>
                    <a:lnTo>
                      <a:pt x="1445" y="298"/>
                    </a:lnTo>
                    <a:lnTo>
                      <a:pt x="1489" y="290"/>
                    </a:lnTo>
                    <a:lnTo>
                      <a:pt x="1531" y="307"/>
                    </a:lnTo>
                    <a:lnTo>
                      <a:pt x="1533" y="297"/>
                    </a:lnTo>
                    <a:lnTo>
                      <a:pt x="1512" y="274"/>
                    </a:lnTo>
                    <a:lnTo>
                      <a:pt x="1530" y="274"/>
                    </a:lnTo>
                    <a:lnTo>
                      <a:pt x="1556" y="261"/>
                    </a:lnTo>
                    <a:lnTo>
                      <a:pt x="1541" y="282"/>
                    </a:lnTo>
                    <a:lnTo>
                      <a:pt x="1551" y="304"/>
                    </a:lnTo>
                    <a:lnTo>
                      <a:pt x="1571" y="285"/>
                    </a:lnTo>
                    <a:lnTo>
                      <a:pt x="1583" y="307"/>
                    </a:lnTo>
                    <a:lnTo>
                      <a:pt x="1602" y="304"/>
                    </a:lnTo>
                    <a:lnTo>
                      <a:pt x="1627" y="302"/>
                    </a:lnTo>
                    <a:lnTo>
                      <a:pt x="1650" y="274"/>
                    </a:lnTo>
                    <a:lnTo>
                      <a:pt x="1666" y="225"/>
                    </a:lnTo>
                    <a:lnTo>
                      <a:pt x="1693" y="219"/>
                    </a:lnTo>
                    <a:lnTo>
                      <a:pt x="1693" y="194"/>
                    </a:lnTo>
                    <a:lnTo>
                      <a:pt x="1675" y="151"/>
                    </a:lnTo>
                    <a:lnTo>
                      <a:pt x="1649" y="151"/>
                    </a:lnTo>
                    <a:lnTo>
                      <a:pt x="1623" y="219"/>
                    </a:lnTo>
                    <a:lnTo>
                      <a:pt x="1613" y="185"/>
                    </a:lnTo>
                    <a:lnTo>
                      <a:pt x="1607" y="140"/>
                    </a:lnTo>
                    <a:lnTo>
                      <a:pt x="1552" y="166"/>
                    </a:lnTo>
                    <a:lnTo>
                      <a:pt x="1483" y="181"/>
                    </a:lnTo>
                    <a:lnTo>
                      <a:pt x="1490" y="148"/>
                    </a:lnTo>
                    <a:lnTo>
                      <a:pt x="1528" y="129"/>
                    </a:lnTo>
                    <a:lnTo>
                      <a:pt x="1601" y="100"/>
                    </a:lnTo>
                    <a:lnTo>
                      <a:pt x="1575" y="64"/>
                    </a:lnTo>
                    <a:lnTo>
                      <a:pt x="1624" y="89"/>
                    </a:lnTo>
                    <a:lnTo>
                      <a:pt x="1609" y="57"/>
                    </a:lnTo>
                    <a:lnTo>
                      <a:pt x="1655" y="100"/>
                    </a:lnTo>
                    <a:lnTo>
                      <a:pt x="1620" y="29"/>
                    </a:lnTo>
                    <a:lnTo>
                      <a:pt x="1585" y="0"/>
                    </a:lnTo>
                    <a:lnTo>
                      <a:pt x="982" y="116"/>
                    </a:lnTo>
                    <a:lnTo>
                      <a:pt x="483" y="181"/>
                    </a:lnTo>
                    <a:lnTo>
                      <a:pt x="475" y="237"/>
                    </a:lnTo>
                    <a:lnTo>
                      <a:pt x="448" y="255"/>
                    </a:lnTo>
                    <a:lnTo>
                      <a:pt x="413" y="317"/>
                    </a:lnTo>
                    <a:lnTo>
                      <a:pt x="386" y="313"/>
                    </a:lnTo>
                    <a:lnTo>
                      <a:pt x="355" y="330"/>
                    </a:lnTo>
                    <a:lnTo>
                      <a:pt x="334" y="361"/>
                    </a:lnTo>
                    <a:lnTo>
                      <a:pt x="305" y="341"/>
                    </a:lnTo>
                    <a:lnTo>
                      <a:pt x="260" y="380"/>
                    </a:lnTo>
                    <a:lnTo>
                      <a:pt x="254" y="413"/>
                    </a:lnTo>
                    <a:lnTo>
                      <a:pt x="62" y="526"/>
                    </a:lnTo>
                    <a:lnTo>
                      <a:pt x="51" y="570"/>
                    </a:lnTo>
                    <a:lnTo>
                      <a:pt x="0" y="595"/>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48" name="Freeform 74">
                <a:extLst>
                  <a:ext uri="{FF2B5EF4-FFF2-40B4-BE49-F238E27FC236}">
                    <a16:creationId xmlns:a16="http://schemas.microsoft.com/office/drawing/2014/main" id="{B4392CDD-DF24-4A18-B8F0-7B98500B4BF6}"/>
                  </a:ext>
                </a:extLst>
              </p:cNvPr>
              <p:cNvSpPr>
                <a:spLocks/>
              </p:cNvSpPr>
              <p:nvPr/>
            </p:nvSpPr>
            <p:spPr bwMode="gray">
              <a:xfrm>
                <a:off x="2466097" y="1426215"/>
                <a:ext cx="636343" cy="401490"/>
              </a:xfrm>
              <a:custGeom>
                <a:avLst/>
                <a:gdLst>
                  <a:gd name="T0" fmla="*/ 0 w 1305"/>
                  <a:gd name="T1" fmla="*/ 757 h 823"/>
                  <a:gd name="T2" fmla="*/ 67 w 1305"/>
                  <a:gd name="T3" fmla="*/ 0 h 823"/>
                  <a:gd name="T4" fmla="*/ 710 w 1305"/>
                  <a:gd name="T5" fmla="*/ 45 h 823"/>
                  <a:gd name="T6" fmla="*/ 1204 w 1305"/>
                  <a:gd name="T7" fmla="*/ 61 h 823"/>
                  <a:gd name="T8" fmla="*/ 1213 w 1305"/>
                  <a:gd name="T9" fmla="*/ 267 h 823"/>
                  <a:gd name="T10" fmla="*/ 1263 w 1305"/>
                  <a:gd name="T11" fmla="*/ 434 h 823"/>
                  <a:gd name="T12" fmla="*/ 1270 w 1305"/>
                  <a:gd name="T13" fmla="*/ 650 h 823"/>
                  <a:gd name="T14" fmla="*/ 1305 w 1305"/>
                  <a:gd name="T15" fmla="*/ 823 h 823"/>
                  <a:gd name="T16" fmla="*/ 618 w 1305"/>
                  <a:gd name="T17" fmla="*/ 802 h 823"/>
                  <a:gd name="T18" fmla="*/ 0 w 1305"/>
                  <a:gd name="T19" fmla="*/ 757 h 8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05"/>
                  <a:gd name="T31" fmla="*/ 0 h 823"/>
                  <a:gd name="T32" fmla="*/ 1305 w 1305"/>
                  <a:gd name="T33" fmla="*/ 823 h 8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05" h="823">
                    <a:moveTo>
                      <a:pt x="0" y="757"/>
                    </a:moveTo>
                    <a:lnTo>
                      <a:pt x="67" y="0"/>
                    </a:lnTo>
                    <a:lnTo>
                      <a:pt x="710" y="45"/>
                    </a:lnTo>
                    <a:lnTo>
                      <a:pt x="1204" y="61"/>
                    </a:lnTo>
                    <a:lnTo>
                      <a:pt x="1213" y="267"/>
                    </a:lnTo>
                    <a:lnTo>
                      <a:pt x="1263" y="434"/>
                    </a:lnTo>
                    <a:lnTo>
                      <a:pt x="1270" y="650"/>
                    </a:lnTo>
                    <a:lnTo>
                      <a:pt x="1305" y="823"/>
                    </a:lnTo>
                    <a:lnTo>
                      <a:pt x="618" y="802"/>
                    </a:lnTo>
                    <a:lnTo>
                      <a:pt x="0" y="757"/>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49" name="Freeform 75">
                <a:extLst>
                  <a:ext uri="{FF2B5EF4-FFF2-40B4-BE49-F238E27FC236}">
                    <a16:creationId xmlns:a16="http://schemas.microsoft.com/office/drawing/2014/main" id="{495735A1-3147-49A7-B0A7-7F9C24A22EBE}"/>
                  </a:ext>
                </a:extLst>
              </p:cNvPr>
              <p:cNvSpPr>
                <a:spLocks/>
              </p:cNvSpPr>
              <p:nvPr/>
            </p:nvSpPr>
            <p:spPr bwMode="gray">
              <a:xfrm>
                <a:off x="4158788" y="2207757"/>
                <a:ext cx="405388" cy="457036"/>
              </a:xfrm>
              <a:custGeom>
                <a:avLst/>
                <a:gdLst>
                  <a:gd name="T0" fmla="*/ 0 w 830"/>
                  <a:gd name="T1" fmla="*/ 170 h 938"/>
                  <a:gd name="T2" fmla="*/ 70 w 830"/>
                  <a:gd name="T3" fmla="*/ 821 h 938"/>
                  <a:gd name="T4" fmla="*/ 130 w 830"/>
                  <a:gd name="T5" fmla="*/ 818 h 938"/>
                  <a:gd name="T6" fmla="*/ 170 w 830"/>
                  <a:gd name="T7" fmla="*/ 832 h 938"/>
                  <a:gd name="T8" fmla="*/ 191 w 830"/>
                  <a:gd name="T9" fmla="*/ 875 h 938"/>
                  <a:gd name="T10" fmla="*/ 256 w 830"/>
                  <a:gd name="T11" fmla="*/ 886 h 938"/>
                  <a:gd name="T12" fmla="*/ 296 w 830"/>
                  <a:gd name="T13" fmla="*/ 909 h 938"/>
                  <a:gd name="T14" fmla="*/ 385 w 830"/>
                  <a:gd name="T15" fmla="*/ 904 h 938"/>
                  <a:gd name="T16" fmla="*/ 428 w 830"/>
                  <a:gd name="T17" fmla="*/ 875 h 938"/>
                  <a:gd name="T18" fmla="*/ 523 w 830"/>
                  <a:gd name="T19" fmla="*/ 938 h 938"/>
                  <a:gd name="T20" fmla="*/ 586 w 830"/>
                  <a:gd name="T21" fmla="*/ 885 h 938"/>
                  <a:gd name="T22" fmla="*/ 597 w 830"/>
                  <a:gd name="T23" fmla="*/ 783 h 938"/>
                  <a:gd name="T24" fmla="*/ 637 w 830"/>
                  <a:gd name="T25" fmla="*/ 805 h 938"/>
                  <a:gd name="T26" fmla="*/ 656 w 830"/>
                  <a:gd name="T27" fmla="*/ 717 h 938"/>
                  <a:gd name="T28" fmla="*/ 761 w 830"/>
                  <a:gd name="T29" fmla="*/ 640 h 938"/>
                  <a:gd name="T30" fmla="*/ 795 w 830"/>
                  <a:gd name="T31" fmla="*/ 595 h 938"/>
                  <a:gd name="T32" fmla="*/ 820 w 830"/>
                  <a:gd name="T33" fmla="*/ 390 h 938"/>
                  <a:gd name="T34" fmla="*/ 803 w 830"/>
                  <a:gd name="T35" fmla="*/ 347 h 938"/>
                  <a:gd name="T36" fmla="*/ 830 w 830"/>
                  <a:gd name="T37" fmla="*/ 327 h 938"/>
                  <a:gd name="T38" fmla="*/ 776 w 830"/>
                  <a:gd name="T39" fmla="*/ 0 h 938"/>
                  <a:gd name="T40" fmla="*/ 693 w 830"/>
                  <a:gd name="T41" fmla="*/ 40 h 938"/>
                  <a:gd name="T42" fmla="*/ 637 w 830"/>
                  <a:gd name="T43" fmla="*/ 73 h 938"/>
                  <a:gd name="T44" fmla="*/ 613 w 830"/>
                  <a:gd name="T45" fmla="*/ 107 h 938"/>
                  <a:gd name="T46" fmla="*/ 565 w 830"/>
                  <a:gd name="T47" fmla="*/ 151 h 938"/>
                  <a:gd name="T48" fmla="*/ 513 w 830"/>
                  <a:gd name="T49" fmla="*/ 156 h 938"/>
                  <a:gd name="T50" fmla="*/ 461 w 830"/>
                  <a:gd name="T51" fmla="*/ 182 h 938"/>
                  <a:gd name="T52" fmla="*/ 435 w 830"/>
                  <a:gd name="T53" fmla="*/ 196 h 938"/>
                  <a:gd name="T54" fmla="*/ 400 w 830"/>
                  <a:gd name="T55" fmla="*/ 177 h 938"/>
                  <a:gd name="T56" fmla="*/ 353 w 830"/>
                  <a:gd name="T57" fmla="*/ 198 h 938"/>
                  <a:gd name="T58" fmla="*/ 345 w 830"/>
                  <a:gd name="T59" fmla="*/ 189 h 938"/>
                  <a:gd name="T60" fmla="*/ 390 w 830"/>
                  <a:gd name="T61" fmla="*/ 164 h 938"/>
                  <a:gd name="T62" fmla="*/ 387 w 830"/>
                  <a:gd name="T63" fmla="*/ 162 h 938"/>
                  <a:gd name="T64" fmla="*/ 365 w 830"/>
                  <a:gd name="T65" fmla="*/ 155 h 938"/>
                  <a:gd name="T66" fmla="*/ 348 w 830"/>
                  <a:gd name="T67" fmla="*/ 171 h 938"/>
                  <a:gd name="T68" fmla="*/ 273 w 830"/>
                  <a:gd name="T69" fmla="*/ 137 h 938"/>
                  <a:gd name="T70" fmla="*/ 242 w 830"/>
                  <a:gd name="T71" fmla="*/ 151 h 938"/>
                  <a:gd name="T72" fmla="*/ 248 w 830"/>
                  <a:gd name="T73" fmla="*/ 131 h 938"/>
                  <a:gd name="T74" fmla="*/ 0 w 830"/>
                  <a:gd name="T75" fmla="*/ 170 h 93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30"/>
                  <a:gd name="T115" fmla="*/ 0 h 938"/>
                  <a:gd name="T116" fmla="*/ 830 w 830"/>
                  <a:gd name="T117" fmla="*/ 938 h 93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30" h="938">
                    <a:moveTo>
                      <a:pt x="0" y="170"/>
                    </a:moveTo>
                    <a:lnTo>
                      <a:pt x="70" y="821"/>
                    </a:lnTo>
                    <a:lnTo>
                      <a:pt x="130" y="818"/>
                    </a:lnTo>
                    <a:lnTo>
                      <a:pt x="170" y="832"/>
                    </a:lnTo>
                    <a:lnTo>
                      <a:pt x="191" y="875"/>
                    </a:lnTo>
                    <a:lnTo>
                      <a:pt x="256" y="886"/>
                    </a:lnTo>
                    <a:lnTo>
                      <a:pt x="296" y="909"/>
                    </a:lnTo>
                    <a:lnTo>
                      <a:pt x="385" y="904"/>
                    </a:lnTo>
                    <a:lnTo>
                      <a:pt x="428" y="875"/>
                    </a:lnTo>
                    <a:lnTo>
                      <a:pt x="523" y="938"/>
                    </a:lnTo>
                    <a:lnTo>
                      <a:pt x="586" y="885"/>
                    </a:lnTo>
                    <a:lnTo>
                      <a:pt x="597" y="783"/>
                    </a:lnTo>
                    <a:lnTo>
                      <a:pt x="637" y="805"/>
                    </a:lnTo>
                    <a:lnTo>
                      <a:pt x="656" y="717"/>
                    </a:lnTo>
                    <a:lnTo>
                      <a:pt x="761" y="640"/>
                    </a:lnTo>
                    <a:lnTo>
                      <a:pt x="795" y="595"/>
                    </a:lnTo>
                    <a:lnTo>
                      <a:pt x="820" y="390"/>
                    </a:lnTo>
                    <a:lnTo>
                      <a:pt x="803" y="347"/>
                    </a:lnTo>
                    <a:lnTo>
                      <a:pt x="830" y="327"/>
                    </a:lnTo>
                    <a:lnTo>
                      <a:pt x="776" y="0"/>
                    </a:lnTo>
                    <a:lnTo>
                      <a:pt x="693" y="40"/>
                    </a:lnTo>
                    <a:lnTo>
                      <a:pt x="637" y="73"/>
                    </a:lnTo>
                    <a:lnTo>
                      <a:pt x="613" y="107"/>
                    </a:lnTo>
                    <a:lnTo>
                      <a:pt x="565" y="151"/>
                    </a:lnTo>
                    <a:lnTo>
                      <a:pt x="513" y="156"/>
                    </a:lnTo>
                    <a:lnTo>
                      <a:pt x="461" y="182"/>
                    </a:lnTo>
                    <a:lnTo>
                      <a:pt x="435" y="196"/>
                    </a:lnTo>
                    <a:lnTo>
                      <a:pt x="400" y="177"/>
                    </a:lnTo>
                    <a:lnTo>
                      <a:pt x="353" y="198"/>
                    </a:lnTo>
                    <a:lnTo>
                      <a:pt x="345" y="189"/>
                    </a:lnTo>
                    <a:lnTo>
                      <a:pt x="390" y="164"/>
                    </a:lnTo>
                    <a:lnTo>
                      <a:pt x="387" y="162"/>
                    </a:lnTo>
                    <a:lnTo>
                      <a:pt x="365" y="155"/>
                    </a:lnTo>
                    <a:lnTo>
                      <a:pt x="348" y="171"/>
                    </a:lnTo>
                    <a:lnTo>
                      <a:pt x="273" y="137"/>
                    </a:lnTo>
                    <a:lnTo>
                      <a:pt x="242" y="151"/>
                    </a:lnTo>
                    <a:lnTo>
                      <a:pt x="248" y="131"/>
                    </a:lnTo>
                    <a:lnTo>
                      <a:pt x="0" y="170"/>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50" name="Freeform 76">
                <a:extLst>
                  <a:ext uri="{FF2B5EF4-FFF2-40B4-BE49-F238E27FC236}">
                    <a16:creationId xmlns:a16="http://schemas.microsoft.com/office/drawing/2014/main" id="{B695C456-B453-41C6-897D-EC0007777264}"/>
                  </a:ext>
                </a:extLst>
              </p:cNvPr>
              <p:cNvSpPr>
                <a:spLocks/>
              </p:cNvSpPr>
              <p:nvPr/>
            </p:nvSpPr>
            <p:spPr bwMode="gray">
              <a:xfrm>
                <a:off x="2463174" y="2894773"/>
                <a:ext cx="834164" cy="437546"/>
              </a:xfrm>
              <a:custGeom>
                <a:avLst/>
                <a:gdLst>
                  <a:gd name="T0" fmla="*/ 0 w 1712"/>
                  <a:gd name="T1" fmla="*/ 131 h 896"/>
                  <a:gd name="T2" fmla="*/ 11 w 1712"/>
                  <a:gd name="T3" fmla="*/ 0 h 896"/>
                  <a:gd name="T4" fmla="*/ 200 w 1712"/>
                  <a:gd name="T5" fmla="*/ 14 h 896"/>
                  <a:gd name="T6" fmla="*/ 1038 w 1712"/>
                  <a:gd name="T7" fmla="*/ 54 h 896"/>
                  <a:gd name="T8" fmla="*/ 1668 w 1712"/>
                  <a:gd name="T9" fmla="*/ 52 h 896"/>
                  <a:gd name="T10" fmla="*/ 1672 w 1712"/>
                  <a:gd name="T11" fmla="*/ 182 h 896"/>
                  <a:gd name="T12" fmla="*/ 1712 w 1712"/>
                  <a:gd name="T13" fmla="*/ 462 h 896"/>
                  <a:gd name="T14" fmla="*/ 1705 w 1712"/>
                  <a:gd name="T15" fmla="*/ 896 h 896"/>
                  <a:gd name="T16" fmla="*/ 1652 w 1712"/>
                  <a:gd name="T17" fmla="*/ 877 h 896"/>
                  <a:gd name="T18" fmla="*/ 1567 w 1712"/>
                  <a:gd name="T19" fmla="*/ 820 h 896"/>
                  <a:gd name="T20" fmla="*/ 1534 w 1712"/>
                  <a:gd name="T21" fmla="*/ 836 h 896"/>
                  <a:gd name="T22" fmla="*/ 1423 w 1712"/>
                  <a:gd name="T23" fmla="*/ 847 h 896"/>
                  <a:gd name="T24" fmla="*/ 1313 w 1712"/>
                  <a:gd name="T25" fmla="*/ 882 h 896"/>
                  <a:gd name="T26" fmla="*/ 1270 w 1712"/>
                  <a:gd name="T27" fmla="*/ 841 h 896"/>
                  <a:gd name="T28" fmla="*/ 1216 w 1712"/>
                  <a:gd name="T29" fmla="*/ 850 h 896"/>
                  <a:gd name="T30" fmla="*/ 1205 w 1712"/>
                  <a:gd name="T31" fmla="*/ 821 h 896"/>
                  <a:gd name="T32" fmla="*/ 1165 w 1712"/>
                  <a:gd name="T33" fmla="*/ 848 h 896"/>
                  <a:gd name="T34" fmla="*/ 1158 w 1712"/>
                  <a:gd name="T35" fmla="*/ 883 h 896"/>
                  <a:gd name="T36" fmla="*/ 1144 w 1712"/>
                  <a:gd name="T37" fmla="*/ 836 h 896"/>
                  <a:gd name="T38" fmla="*/ 1106 w 1712"/>
                  <a:gd name="T39" fmla="*/ 861 h 896"/>
                  <a:gd name="T40" fmla="*/ 1043 w 1712"/>
                  <a:gd name="T41" fmla="*/ 811 h 896"/>
                  <a:gd name="T42" fmla="*/ 1009 w 1712"/>
                  <a:gd name="T43" fmla="*/ 848 h 896"/>
                  <a:gd name="T44" fmla="*/ 986 w 1712"/>
                  <a:gd name="T45" fmla="*/ 829 h 896"/>
                  <a:gd name="T46" fmla="*/ 956 w 1712"/>
                  <a:gd name="T47" fmla="*/ 768 h 896"/>
                  <a:gd name="T48" fmla="*/ 903 w 1712"/>
                  <a:gd name="T49" fmla="*/ 764 h 896"/>
                  <a:gd name="T50" fmla="*/ 896 w 1712"/>
                  <a:gd name="T51" fmla="*/ 783 h 896"/>
                  <a:gd name="T52" fmla="*/ 858 w 1712"/>
                  <a:gd name="T53" fmla="*/ 758 h 896"/>
                  <a:gd name="T54" fmla="*/ 828 w 1712"/>
                  <a:gd name="T55" fmla="*/ 769 h 896"/>
                  <a:gd name="T56" fmla="*/ 787 w 1712"/>
                  <a:gd name="T57" fmla="*/ 749 h 896"/>
                  <a:gd name="T58" fmla="*/ 738 w 1712"/>
                  <a:gd name="T59" fmla="*/ 744 h 896"/>
                  <a:gd name="T60" fmla="*/ 740 w 1712"/>
                  <a:gd name="T61" fmla="*/ 712 h 896"/>
                  <a:gd name="T62" fmla="*/ 706 w 1712"/>
                  <a:gd name="T63" fmla="*/ 683 h 896"/>
                  <a:gd name="T64" fmla="*/ 695 w 1712"/>
                  <a:gd name="T65" fmla="*/ 703 h 896"/>
                  <a:gd name="T66" fmla="*/ 637 w 1712"/>
                  <a:gd name="T67" fmla="*/ 700 h 896"/>
                  <a:gd name="T68" fmla="*/ 578 w 1712"/>
                  <a:gd name="T69" fmla="*/ 651 h 896"/>
                  <a:gd name="T70" fmla="*/ 598 w 1712"/>
                  <a:gd name="T71" fmla="*/ 165 h 896"/>
                  <a:gd name="T72" fmla="*/ 0 w 1712"/>
                  <a:gd name="T73" fmla="*/ 131 h 89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712"/>
                  <a:gd name="T112" fmla="*/ 0 h 896"/>
                  <a:gd name="T113" fmla="*/ 1712 w 1712"/>
                  <a:gd name="T114" fmla="*/ 896 h 89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712" h="896">
                    <a:moveTo>
                      <a:pt x="0" y="131"/>
                    </a:moveTo>
                    <a:lnTo>
                      <a:pt x="11" y="0"/>
                    </a:lnTo>
                    <a:lnTo>
                      <a:pt x="200" y="14"/>
                    </a:lnTo>
                    <a:lnTo>
                      <a:pt x="1038" y="54"/>
                    </a:lnTo>
                    <a:lnTo>
                      <a:pt x="1668" y="52"/>
                    </a:lnTo>
                    <a:lnTo>
                      <a:pt x="1672" y="182"/>
                    </a:lnTo>
                    <a:lnTo>
                      <a:pt x="1712" y="462"/>
                    </a:lnTo>
                    <a:lnTo>
                      <a:pt x="1705" y="896"/>
                    </a:lnTo>
                    <a:lnTo>
                      <a:pt x="1652" y="877"/>
                    </a:lnTo>
                    <a:lnTo>
                      <a:pt x="1567" y="820"/>
                    </a:lnTo>
                    <a:lnTo>
                      <a:pt x="1534" y="836"/>
                    </a:lnTo>
                    <a:lnTo>
                      <a:pt x="1423" y="847"/>
                    </a:lnTo>
                    <a:lnTo>
                      <a:pt x="1313" y="882"/>
                    </a:lnTo>
                    <a:lnTo>
                      <a:pt x="1270" y="841"/>
                    </a:lnTo>
                    <a:lnTo>
                      <a:pt x="1216" y="850"/>
                    </a:lnTo>
                    <a:lnTo>
                      <a:pt x="1205" y="821"/>
                    </a:lnTo>
                    <a:lnTo>
                      <a:pt x="1165" y="848"/>
                    </a:lnTo>
                    <a:lnTo>
                      <a:pt x="1158" y="883"/>
                    </a:lnTo>
                    <a:lnTo>
                      <a:pt x="1144" y="836"/>
                    </a:lnTo>
                    <a:lnTo>
                      <a:pt x="1106" y="861"/>
                    </a:lnTo>
                    <a:lnTo>
                      <a:pt x="1043" y="811"/>
                    </a:lnTo>
                    <a:lnTo>
                      <a:pt x="1009" y="848"/>
                    </a:lnTo>
                    <a:lnTo>
                      <a:pt x="986" y="829"/>
                    </a:lnTo>
                    <a:lnTo>
                      <a:pt x="956" y="768"/>
                    </a:lnTo>
                    <a:lnTo>
                      <a:pt x="903" y="764"/>
                    </a:lnTo>
                    <a:lnTo>
                      <a:pt x="896" y="783"/>
                    </a:lnTo>
                    <a:lnTo>
                      <a:pt x="858" y="758"/>
                    </a:lnTo>
                    <a:lnTo>
                      <a:pt x="828" y="769"/>
                    </a:lnTo>
                    <a:lnTo>
                      <a:pt x="787" y="749"/>
                    </a:lnTo>
                    <a:lnTo>
                      <a:pt x="738" y="744"/>
                    </a:lnTo>
                    <a:lnTo>
                      <a:pt x="740" y="712"/>
                    </a:lnTo>
                    <a:lnTo>
                      <a:pt x="706" y="683"/>
                    </a:lnTo>
                    <a:lnTo>
                      <a:pt x="695" y="703"/>
                    </a:lnTo>
                    <a:lnTo>
                      <a:pt x="637" y="700"/>
                    </a:lnTo>
                    <a:lnTo>
                      <a:pt x="578" y="651"/>
                    </a:lnTo>
                    <a:lnTo>
                      <a:pt x="598" y="165"/>
                    </a:lnTo>
                    <a:lnTo>
                      <a:pt x="0" y="131"/>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51" name="Freeform 77">
                <a:extLst>
                  <a:ext uri="{FF2B5EF4-FFF2-40B4-BE49-F238E27FC236}">
                    <a16:creationId xmlns:a16="http://schemas.microsoft.com/office/drawing/2014/main" id="{3AB8FC17-CA89-4DC3-9CE6-05B34D876BF7}"/>
                  </a:ext>
                </a:extLst>
              </p:cNvPr>
              <p:cNvSpPr>
                <a:spLocks/>
              </p:cNvSpPr>
              <p:nvPr/>
            </p:nvSpPr>
            <p:spPr bwMode="gray">
              <a:xfrm>
                <a:off x="644775" y="1433037"/>
                <a:ext cx="769848" cy="656807"/>
              </a:xfrm>
              <a:custGeom>
                <a:avLst/>
                <a:gdLst>
                  <a:gd name="T0" fmla="*/ 0 w 1580"/>
                  <a:gd name="T1" fmla="*/ 1004 h 1348"/>
                  <a:gd name="T2" fmla="*/ 25 w 1580"/>
                  <a:gd name="T3" fmla="*/ 761 h 1348"/>
                  <a:gd name="T4" fmla="*/ 148 w 1580"/>
                  <a:gd name="T5" fmla="*/ 564 h 1348"/>
                  <a:gd name="T6" fmla="*/ 343 w 1580"/>
                  <a:gd name="T7" fmla="*/ 0 h 1348"/>
                  <a:gd name="T8" fmla="*/ 440 w 1580"/>
                  <a:gd name="T9" fmla="*/ 30 h 1348"/>
                  <a:gd name="T10" fmla="*/ 445 w 1580"/>
                  <a:gd name="T11" fmla="*/ 55 h 1348"/>
                  <a:gd name="T12" fmla="*/ 471 w 1580"/>
                  <a:gd name="T13" fmla="*/ 59 h 1348"/>
                  <a:gd name="T14" fmla="*/ 520 w 1580"/>
                  <a:gd name="T15" fmla="*/ 156 h 1348"/>
                  <a:gd name="T16" fmla="*/ 512 w 1580"/>
                  <a:gd name="T17" fmla="*/ 188 h 1348"/>
                  <a:gd name="T18" fmla="*/ 589 w 1580"/>
                  <a:gd name="T19" fmla="*/ 254 h 1348"/>
                  <a:gd name="T20" fmla="*/ 724 w 1580"/>
                  <a:gd name="T21" fmla="*/ 249 h 1348"/>
                  <a:gd name="T22" fmla="*/ 824 w 1580"/>
                  <a:gd name="T23" fmla="*/ 294 h 1348"/>
                  <a:gd name="T24" fmla="*/ 872 w 1580"/>
                  <a:gd name="T25" fmla="*/ 284 h 1348"/>
                  <a:gd name="T26" fmla="*/ 1175 w 1580"/>
                  <a:gd name="T27" fmla="*/ 294 h 1348"/>
                  <a:gd name="T28" fmla="*/ 1521 w 1580"/>
                  <a:gd name="T29" fmla="*/ 375 h 1348"/>
                  <a:gd name="T30" fmla="*/ 1539 w 1580"/>
                  <a:gd name="T31" fmla="*/ 418 h 1348"/>
                  <a:gd name="T32" fmla="*/ 1580 w 1580"/>
                  <a:gd name="T33" fmla="*/ 481 h 1348"/>
                  <a:gd name="T34" fmla="*/ 1525 w 1580"/>
                  <a:gd name="T35" fmla="*/ 564 h 1348"/>
                  <a:gd name="T36" fmla="*/ 1464 w 1580"/>
                  <a:gd name="T37" fmla="*/ 660 h 1348"/>
                  <a:gd name="T38" fmla="*/ 1389 w 1580"/>
                  <a:gd name="T39" fmla="*/ 731 h 1348"/>
                  <a:gd name="T40" fmla="*/ 1378 w 1580"/>
                  <a:gd name="T41" fmla="*/ 778 h 1348"/>
                  <a:gd name="T42" fmla="*/ 1421 w 1580"/>
                  <a:gd name="T43" fmla="*/ 830 h 1348"/>
                  <a:gd name="T44" fmla="*/ 1373 w 1580"/>
                  <a:gd name="T45" fmla="*/ 939 h 1348"/>
                  <a:gd name="T46" fmla="*/ 1279 w 1580"/>
                  <a:gd name="T47" fmla="*/ 1348 h 1348"/>
                  <a:gd name="T48" fmla="*/ 744 w 1580"/>
                  <a:gd name="T49" fmla="*/ 1214 h 1348"/>
                  <a:gd name="T50" fmla="*/ 0 w 1580"/>
                  <a:gd name="T51" fmla="*/ 1004 h 134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80"/>
                  <a:gd name="T79" fmla="*/ 0 h 1348"/>
                  <a:gd name="T80" fmla="*/ 1580 w 1580"/>
                  <a:gd name="T81" fmla="*/ 1348 h 134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80" h="1348">
                    <a:moveTo>
                      <a:pt x="0" y="1004"/>
                    </a:moveTo>
                    <a:lnTo>
                      <a:pt x="25" y="761"/>
                    </a:lnTo>
                    <a:lnTo>
                      <a:pt x="148" y="564"/>
                    </a:lnTo>
                    <a:lnTo>
                      <a:pt x="343" y="0"/>
                    </a:lnTo>
                    <a:lnTo>
                      <a:pt x="440" y="30"/>
                    </a:lnTo>
                    <a:lnTo>
                      <a:pt x="445" y="55"/>
                    </a:lnTo>
                    <a:lnTo>
                      <a:pt x="471" y="59"/>
                    </a:lnTo>
                    <a:lnTo>
                      <a:pt x="520" y="156"/>
                    </a:lnTo>
                    <a:lnTo>
                      <a:pt x="512" y="188"/>
                    </a:lnTo>
                    <a:lnTo>
                      <a:pt x="589" y="254"/>
                    </a:lnTo>
                    <a:lnTo>
                      <a:pt x="724" y="249"/>
                    </a:lnTo>
                    <a:lnTo>
                      <a:pt x="824" y="294"/>
                    </a:lnTo>
                    <a:lnTo>
                      <a:pt x="872" y="284"/>
                    </a:lnTo>
                    <a:lnTo>
                      <a:pt x="1175" y="294"/>
                    </a:lnTo>
                    <a:lnTo>
                      <a:pt x="1521" y="375"/>
                    </a:lnTo>
                    <a:lnTo>
                      <a:pt x="1539" y="418"/>
                    </a:lnTo>
                    <a:lnTo>
                      <a:pt x="1580" y="481"/>
                    </a:lnTo>
                    <a:lnTo>
                      <a:pt x="1525" y="564"/>
                    </a:lnTo>
                    <a:lnTo>
                      <a:pt x="1464" y="660"/>
                    </a:lnTo>
                    <a:lnTo>
                      <a:pt x="1389" y="731"/>
                    </a:lnTo>
                    <a:lnTo>
                      <a:pt x="1378" y="778"/>
                    </a:lnTo>
                    <a:lnTo>
                      <a:pt x="1421" y="830"/>
                    </a:lnTo>
                    <a:lnTo>
                      <a:pt x="1373" y="939"/>
                    </a:lnTo>
                    <a:lnTo>
                      <a:pt x="1279" y="1348"/>
                    </a:lnTo>
                    <a:lnTo>
                      <a:pt x="744" y="1214"/>
                    </a:lnTo>
                    <a:lnTo>
                      <a:pt x="0" y="1004"/>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52" name="Freeform 78">
                <a:extLst>
                  <a:ext uri="{FF2B5EF4-FFF2-40B4-BE49-F238E27FC236}">
                    <a16:creationId xmlns:a16="http://schemas.microsoft.com/office/drawing/2014/main" id="{C69F4732-B076-4E3C-9632-F3002E0C4295}"/>
                  </a:ext>
                </a:extLst>
              </p:cNvPr>
              <p:cNvSpPr>
                <a:spLocks/>
              </p:cNvSpPr>
              <p:nvPr/>
            </p:nvSpPr>
            <p:spPr bwMode="gray">
              <a:xfrm>
                <a:off x="4537864" y="2118104"/>
                <a:ext cx="561307" cy="361536"/>
              </a:xfrm>
              <a:custGeom>
                <a:avLst/>
                <a:gdLst>
                  <a:gd name="T0" fmla="*/ 0 w 1153"/>
                  <a:gd name="T1" fmla="*/ 183 h 741"/>
                  <a:gd name="T2" fmla="*/ 54 w 1153"/>
                  <a:gd name="T3" fmla="*/ 510 h 741"/>
                  <a:gd name="T4" fmla="*/ 92 w 1153"/>
                  <a:gd name="T5" fmla="*/ 741 h 741"/>
                  <a:gd name="T6" fmla="*/ 284 w 1153"/>
                  <a:gd name="T7" fmla="*/ 709 h 741"/>
                  <a:gd name="T8" fmla="*/ 977 w 1153"/>
                  <a:gd name="T9" fmla="*/ 576 h 741"/>
                  <a:gd name="T10" fmla="*/ 1006 w 1153"/>
                  <a:gd name="T11" fmla="*/ 542 h 741"/>
                  <a:gd name="T12" fmla="*/ 1046 w 1153"/>
                  <a:gd name="T13" fmla="*/ 542 h 741"/>
                  <a:gd name="T14" fmla="*/ 1091 w 1153"/>
                  <a:gd name="T15" fmla="*/ 511 h 741"/>
                  <a:gd name="T16" fmla="*/ 1114 w 1153"/>
                  <a:gd name="T17" fmla="*/ 462 h 741"/>
                  <a:gd name="T18" fmla="*/ 1153 w 1153"/>
                  <a:gd name="T19" fmla="*/ 425 h 741"/>
                  <a:gd name="T20" fmla="*/ 1041 w 1153"/>
                  <a:gd name="T21" fmla="*/ 333 h 741"/>
                  <a:gd name="T22" fmla="*/ 1038 w 1153"/>
                  <a:gd name="T23" fmla="*/ 246 h 741"/>
                  <a:gd name="T24" fmla="*/ 1090 w 1153"/>
                  <a:gd name="T25" fmla="*/ 130 h 741"/>
                  <a:gd name="T26" fmla="*/ 1015 w 1153"/>
                  <a:gd name="T27" fmla="*/ 87 h 741"/>
                  <a:gd name="T28" fmla="*/ 984 w 1153"/>
                  <a:gd name="T29" fmla="*/ 28 h 741"/>
                  <a:gd name="T30" fmla="*/ 931 w 1153"/>
                  <a:gd name="T31" fmla="*/ 0 h 741"/>
                  <a:gd name="T32" fmla="*/ 166 w 1153"/>
                  <a:gd name="T33" fmla="*/ 146 h 741"/>
                  <a:gd name="T34" fmla="*/ 128 w 1153"/>
                  <a:gd name="T35" fmla="*/ 87 h 741"/>
                  <a:gd name="T36" fmla="*/ 0 w 1153"/>
                  <a:gd name="T37" fmla="*/ 183 h 74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53"/>
                  <a:gd name="T58" fmla="*/ 0 h 741"/>
                  <a:gd name="T59" fmla="*/ 1153 w 1153"/>
                  <a:gd name="T60" fmla="*/ 741 h 74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53" h="741">
                    <a:moveTo>
                      <a:pt x="0" y="183"/>
                    </a:moveTo>
                    <a:lnTo>
                      <a:pt x="54" y="510"/>
                    </a:lnTo>
                    <a:lnTo>
                      <a:pt x="92" y="741"/>
                    </a:lnTo>
                    <a:lnTo>
                      <a:pt x="284" y="709"/>
                    </a:lnTo>
                    <a:lnTo>
                      <a:pt x="977" y="576"/>
                    </a:lnTo>
                    <a:lnTo>
                      <a:pt x="1006" y="542"/>
                    </a:lnTo>
                    <a:lnTo>
                      <a:pt x="1046" y="542"/>
                    </a:lnTo>
                    <a:lnTo>
                      <a:pt x="1091" y="511"/>
                    </a:lnTo>
                    <a:lnTo>
                      <a:pt x="1114" y="462"/>
                    </a:lnTo>
                    <a:lnTo>
                      <a:pt x="1153" y="425"/>
                    </a:lnTo>
                    <a:lnTo>
                      <a:pt x="1041" y="333"/>
                    </a:lnTo>
                    <a:lnTo>
                      <a:pt x="1038" y="246"/>
                    </a:lnTo>
                    <a:lnTo>
                      <a:pt x="1090" y="130"/>
                    </a:lnTo>
                    <a:lnTo>
                      <a:pt x="1015" y="87"/>
                    </a:lnTo>
                    <a:lnTo>
                      <a:pt x="984" y="28"/>
                    </a:lnTo>
                    <a:lnTo>
                      <a:pt x="931" y="0"/>
                    </a:lnTo>
                    <a:lnTo>
                      <a:pt x="166" y="146"/>
                    </a:lnTo>
                    <a:lnTo>
                      <a:pt x="128" y="87"/>
                    </a:lnTo>
                    <a:lnTo>
                      <a:pt x="0" y="183"/>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53" name="Freeform 79">
                <a:extLst>
                  <a:ext uri="{FF2B5EF4-FFF2-40B4-BE49-F238E27FC236}">
                    <a16:creationId xmlns:a16="http://schemas.microsoft.com/office/drawing/2014/main" id="{5C0E0A78-85DD-43F5-929D-4F1FAE331DF8}"/>
                  </a:ext>
                </a:extLst>
              </p:cNvPr>
              <p:cNvSpPr>
                <a:spLocks/>
              </p:cNvSpPr>
              <p:nvPr/>
            </p:nvSpPr>
            <p:spPr bwMode="gray">
              <a:xfrm>
                <a:off x="5307712" y="2034297"/>
                <a:ext cx="75036" cy="93551"/>
              </a:xfrm>
              <a:custGeom>
                <a:avLst/>
                <a:gdLst>
                  <a:gd name="T0" fmla="*/ 0 w 154"/>
                  <a:gd name="T1" fmla="*/ 19 h 192"/>
                  <a:gd name="T2" fmla="*/ 33 w 154"/>
                  <a:gd name="T3" fmla="*/ 183 h 192"/>
                  <a:gd name="T4" fmla="*/ 39 w 154"/>
                  <a:gd name="T5" fmla="*/ 192 h 192"/>
                  <a:gd name="T6" fmla="*/ 97 w 154"/>
                  <a:gd name="T7" fmla="*/ 159 h 192"/>
                  <a:gd name="T8" fmla="*/ 89 w 154"/>
                  <a:gd name="T9" fmla="*/ 109 h 192"/>
                  <a:gd name="T10" fmla="*/ 99 w 154"/>
                  <a:gd name="T11" fmla="*/ 85 h 192"/>
                  <a:gd name="T12" fmla="*/ 115 w 154"/>
                  <a:gd name="T13" fmla="*/ 102 h 192"/>
                  <a:gd name="T14" fmla="*/ 121 w 154"/>
                  <a:gd name="T15" fmla="*/ 137 h 192"/>
                  <a:gd name="T16" fmla="*/ 132 w 154"/>
                  <a:gd name="T17" fmla="*/ 135 h 192"/>
                  <a:gd name="T18" fmla="*/ 154 w 154"/>
                  <a:gd name="T19" fmla="*/ 102 h 192"/>
                  <a:gd name="T20" fmla="*/ 132 w 154"/>
                  <a:gd name="T21" fmla="*/ 61 h 192"/>
                  <a:gd name="T22" fmla="*/ 98 w 154"/>
                  <a:gd name="T23" fmla="*/ 55 h 192"/>
                  <a:gd name="T24" fmla="*/ 76 w 154"/>
                  <a:gd name="T25" fmla="*/ 5 h 192"/>
                  <a:gd name="T26" fmla="*/ 53 w 154"/>
                  <a:gd name="T27" fmla="*/ 0 h 192"/>
                  <a:gd name="T28" fmla="*/ 0 w 154"/>
                  <a:gd name="T29" fmla="*/ 19 h 19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4"/>
                  <a:gd name="T46" fmla="*/ 0 h 192"/>
                  <a:gd name="T47" fmla="*/ 154 w 154"/>
                  <a:gd name="T48" fmla="*/ 192 h 19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4" h="192">
                    <a:moveTo>
                      <a:pt x="0" y="19"/>
                    </a:moveTo>
                    <a:lnTo>
                      <a:pt x="33" y="183"/>
                    </a:lnTo>
                    <a:lnTo>
                      <a:pt x="39" y="192"/>
                    </a:lnTo>
                    <a:lnTo>
                      <a:pt x="97" y="159"/>
                    </a:lnTo>
                    <a:lnTo>
                      <a:pt x="89" y="109"/>
                    </a:lnTo>
                    <a:lnTo>
                      <a:pt x="99" y="85"/>
                    </a:lnTo>
                    <a:lnTo>
                      <a:pt x="115" y="102"/>
                    </a:lnTo>
                    <a:lnTo>
                      <a:pt x="121" y="137"/>
                    </a:lnTo>
                    <a:lnTo>
                      <a:pt x="132" y="135"/>
                    </a:lnTo>
                    <a:lnTo>
                      <a:pt x="154" y="102"/>
                    </a:lnTo>
                    <a:lnTo>
                      <a:pt x="132" y="61"/>
                    </a:lnTo>
                    <a:lnTo>
                      <a:pt x="98" y="55"/>
                    </a:lnTo>
                    <a:lnTo>
                      <a:pt x="76" y="5"/>
                    </a:lnTo>
                    <a:lnTo>
                      <a:pt x="53" y="0"/>
                    </a:lnTo>
                    <a:lnTo>
                      <a:pt x="0" y="19"/>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54" name="Freeform 80">
                <a:extLst>
                  <a:ext uri="{FF2B5EF4-FFF2-40B4-BE49-F238E27FC236}">
                    <a16:creationId xmlns:a16="http://schemas.microsoft.com/office/drawing/2014/main" id="{0AD0DF2C-3B39-4EFC-A2E1-E4D74E90CE63}"/>
                  </a:ext>
                </a:extLst>
              </p:cNvPr>
              <p:cNvSpPr>
                <a:spLocks/>
              </p:cNvSpPr>
              <p:nvPr/>
            </p:nvSpPr>
            <p:spPr bwMode="gray">
              <a:xfrm>
                <a:off x="4398512" y="3039972"/>
                <a:ext cx="491143" cy="376153"/>
              </a:xfrm>
              <a:custGeom>
                <a:avLst/>
                <a:gdLst>
                  <a:gd name="T0" fmla="*/ 0 w 1008"/>
                  <a:gd name="T1" fmla="*/ 181 h 772"/>
                  <a:gd name="T2" fmla="*/ 42 w 1008"/>
                  <a:gd name="T3" fmla="*/ 103 h 772"/>
                  <a:gd name="T4" fmla="*/ 186 w 1008"/>
                  <a:gd name="T5" fmla="*/ 32 h 772"/>
                  <a:gd name="T6" fmla="*/ 455 w 1008"/>
                  <a:gd name="T7" fmla="*/ 0 h 772"/>
                  <a:gd name="T8" fmla="*/ 566 w 1008"/>
                  <a:gd name="T9" fmla="*/ 72 h 772"/>
                  <a:gd name="T10" fmla="*/ 742 w 1008"/>
                  <a:gd name="T11" fmla="*/ 46 h 772"/>
                  <a:gd name="T12" fmla="*/ 1008 w 1008"/>
                  <a:gd name="T13" fmla="*/ 238 h 772"/>
                  <a:gd name="T14" fmla="*/ 931 w 1008"/>
                  <a:gd name="T15" fmla="*/ 326 h 772"/>
                  <a:gd name="T16" fmla="*/ 890 w 1008"/>
                  <a:gd name="T17" fmla="*/ 387 h 772"/>
                  <a:gd name="T18" fmla="*/ 895 w 1008"/>
                  <a:gd name="T19" fmla="*/ 448 h 772"/>
                  <a:gd name="T20" fmla="*/ 825 w 1008"/>
                  <a:gd name="T21" fmla="*/ 506 h 772"/>
                  <a:gd name="T22" fmla="*/ 771 w 1008"/>
                  <a:gd name="T23" fmla="*/ 591 h 772"/>
                  <a:gd name="T24" fmla="*/ 694 w 1008"/>
                  <a:gd name="T25" fmla="*/ 637 h 772"/>
                  <a:gd name="T26" fmla="*/ 661 w 1008"/>
                  <a:gd name="T27" fmla="*/ 643 h 772"/>
                  <a:gd name="T28" fmla="*/ 646 w 1008"/>
                  <a:gd name="T29" fmla="*/ 699 h 772"/>
                  <a:gd name="T30" fmla="*/ 602 w 1008"/>
                  <a:gd name="T31" fmla="*/ 669 h 772"/>
                  <a:gd name="T32" fmla="*/ 641 w 1008"/>
                  <a:gd name="T33" fmla="*/ 720 h 772"/>
                  <a:gd name="T34" fmla="*/ 604 w 1008"/>
                  <a:gd name="T35" fmla="*/ 772 h 772"/>
                  <a:gd name="T36" fmla="*/ 567 w 1008"/>
                  <a:gd name="T37" fmla="*/ 765 h 772"/>
                  <a:gd name="T38" fmla="*/ 543 w 1008"/>
                  <a:gd name="T39" fmla="*/ 734 h 772"/>
                  <a:gd name="T40" fmla="*/ 500 w 1008"/>
                  <a:gd name="T41" fmla="*/ 657 h 772"/>
                  <a:gd name="T42" fmla="*/ 476 w 1008"/>
                  <a:gd name="T43" fmla="*/ 647 h 772"/>
                  <a:gd name="T44" fmla="*/ 428 w 1008"/>
                  <a:gd name="T45" fmla="*/ 545 h 772"/>
                  <a:gd name="T46" fmla="*/ 358 w 1008"/>
                  <a:gd name="T47" fmla="*/ 502 h 772"/>
                  <a:gd name="T48" fmla="*/ 309 w 1008"/>
                  <a:gd name="T49" fmla="*/ 433 h 772"/>
                  <a:gd name="T50" fmla="*/ 188 w 1008"/>
                  <a:gd name="T51" fmla="*/ 345 h 772"/>
                  <a:gd name="T52" fmla="*/ 130 w 1008"/>
                  <a:gd name="T53" fmla="*/ 266 h 772"/>
                  <a:gd name="T54" fmla="*/ 0 w 1008"/>
                  <a:gd name="T55" fmla="*/ 181 h 7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08"/>
                  <a:gd name="T85" fmla="*/ 0 h 772"/>
                  <a:gd name="T86" fmla="*/ 1008 w 1008"/>
                  <a:gd name="T87" fmla="*/ 772 h 77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08" h="772">
                    <a:moveTo>
                      <a:pt x="0" y="181"/>
                    </a:moveTo>
                    <a:lnTo>
                      <a:pt x="42" y="103"/>
                    </a:lnTo>
                    <a:lnTo>
                      <a:pt x="186" y="32"/>
                    </a:lnTo>
                    <a:lnTo>
                      <a:pt x="455" y="0"/>
                    </a:lnTo>
                    <a:lnTo>
                      <a:pt x="566" y="72"/>
                    </a:lnTo>
                    <a:lnTo>
                      <a:pt x="742" y="46"/>
                    </a:lnTo>
                    <a:lnTo>
                      <a:pt x="1008" y="238"/>
                    </a:lnTo>
                    <a:lnTo>
                      <a:pt x="931" y="326"/>
                    </a:lnTo>
                    <a:lnTo>
                      <a:pt x="890" y="387"/>
                    </a:lnTo>
                    <a:lnTo>
                      <a:pt x="895" y="448"/>
                    </a:lnTo>
                    <a:lnTo>
                      <a:pt x="825" y="506"/>
                    </a:lnTo>
                    <a:lnTo>
                      <a:pt x="771" y="591"/>
                    </a:lnTo>
                    <a:lnTo>
                      <a:pt x="694" y="637"/>
                    </a:lnTo>
                    <a:lnTo>
                      <a:pt x="661" y="643"/>
                    </a:lnTo>
                    <a:lnTo>
                      <a:pt x="646" y="699"/>
                    </a:lnTo>
                    <a:lnTo>
                      <a:pt x="602" y="669"/>
                    </a:lnTo>
                    <a:lnTo>
                      <a:pt x="641" y="720"/>
                    </a:lnTo>
                    <a:lnTo>
                      <a:pt x="604" y="772"/>
                    </a:lnTo>
                    <a:lnTo>
                      <a:pt x="567" y="765"/>
                    </a:lnTo>
                    <a:lnTo>
                      <a:pt x="543" y="734"/>
                    </a:lnTo>
                    <a:lnTo>
                      <a:pt x="500" y="657"/>
                    </a:lnTo>
                    <a:lnTo>
                      <a:pt x="476" y="647"/>
                    </a:lnTo>
                    <a:lnTo>
                      <a:pt x="428" y="545"/>
                    </a:lnTo>
                    <a:lnTo>
                      <a:pt x="358" y="502"/>
                    </a:lnTo>
                    <a:lnTo>
                      <a:pt x="309" y="433"/>
                    </a:lnTo>
                    <a:lnTo>
                      <a:pt x="188" y="345"/>
                    </a:lnTo>
                    <a:lnTo>
                      <a:pt x="130" y="266"/>
                    </a:lnTo>
                    <a:lnTo>
                      <a:pt x="0" y="181"/>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55" name="Freeform 81">
                <a:extLst>
                  <a:ext uri="{FF2B5EF4-FFF2-40B4-BE49-F238E27FC236}">
                    <a16:creationId xmlns:a16="http://schemas.microsoft.com/office/drawing/2014/main" id="{351AF079-F032-4DD3-B236-48D3E593F2E2}"/>
                  </a:ext>
                </a:extLst>
              </p:cNvPr>
              <p:cNvSpPr>
                <a:spLocks/>
              </p:cNvSpPr>
              <p:nvPr/>
            </p:nvSpPr>
            <p:spPr bwMode="gray">
              <a:xfrm>
                <a:off x="2432965" y="1795548"/>
                <a:ext cx="679220" cy="456062"/>
              </a:xfrm>
              <a:custGeom>
                <a:avLst/>
                <a:gdLst>
                  <a:gd name="T0" fmla="*/ 0 w 1395"/>
                  <a:gd name="T1" fmla="*/ 733 h 936"/>
                  <a:gd name="T2" fmla="*/ 46 w 1395"/>
                  <a:gd name="T3" fmla="*/ 233 h 936"/>
                  <a:gd name="T4" fmla="*/ 69 w 1395"/>
                  <a:gd name="T5" fmla="*/ 0 h 936"/>
                  <a:gd name="T6" fmla="*/ 687 w 1395"/>
                  <a:gd name="T7" fmla="*/ 45 h 936"/>
                  <a:gd name="T8" fmla="*/ 1374 w 1395"/>
                  <a:gd name="T9" fmla="*/ 66 h 936"/>
                  <a:gd name="T10" fmla="*/ 1328 w 1395"/>
                  <a:gd name="T11" fmla="*/ 155 h 936"/>
                  <a:gd name="T12" fmla="*/ 1395 w 1395"/>
                  <a:gd name="T13" fmla="*/ 220 h 936"/>
                  <a:gd name="T14" fmla="*/ 1391 w 1395"/>
                  <a:gd name="T15" fmla="*/ 679 h 936"/>
                  <a:gd name="T16" fmla="*/ 1364 w 1395"/>
                  <a:gd name="T17" fmla="*/ 677 h 936"/>
                  <a:gd name="T18" fmla="*/ 1367 w 1395"/>
                  <a:gd name="T19" fmla="*/ 738 h 936"/>
                  <a:gd name="T20" fmla="*/ 1389 w 1395"/>
                  <a:gd name="T21" fmla="*/ 783 h 936"/>
                  <a:gd name="T22" fmla="*/ 1374 w 1395"/>
                  <a:gd name="T23" fmla="*/ 827 h 936"/>
                  <a:gd name="T24" fmla="*/ 1387 w 1395"/>
                  <a:gd name="T25" fmla="*/ 936 h 936"/>
                  <a:gd name="T26" fmla="*/ 1357 w 1395"/>
                  <a:gd name="T27" fmla="*/ 926 h 936"/>
                  <a:gd name="T28" fmla="*/ 1322 w 1395"/>
                  <a:gd name="T29" fmla="*/ 884 h 936"/>
                  <a:gd name="T30" fmla="*/ 1255 w 1395"/>
                  <a:gd name="T31" fmla="*/ 854 h 936"/>
                  <a:gd name="T32" fmla="*/ 1198 w 1395"/>
                  <a:gd name="T33" fmla="*/ 841 h 936"/>
                  <a:gd name="T34" fmla="*/ 1078 w 1395"/>
                  <a:gd name="T35" fmla="*/ 846 h 936"/>
                  <a:gd name="T36" fmla="*/ 1009 w 1395"/>
                  <a:gd name="T37" fmla="*/ 795 h 936"/>
                  <a:gd name="T38" fmla="*/ 0 w 1395"/>
                  <a:gd name="T39" fmla="*/ 733 h 9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95"/>
                  <a:gd name="T61" fmla="*/ 0 h 936"/>
                  <a:gd name="T62" fmla="*/ 1395 w 1395"/>
                  <a:gd name="T63" fmla="*/ 936 h 9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95" h="936">
                    <a:moveTo>
                      <a:pt x="0" y="733"/>
                    </a:moveTo>
                    <a:lnTo>
                      <a:pt x="46" y="233"/>
                    </a:lnTo>
                    <a:lnTo>
                      <a:pt x="69" y="0"/>
                    </a:lnTo>
                    <a:lnTo>
                      <a:pt x="687" y="45"/>
                    </a:lnTo>
                    <a:lnTo>
                      <a:pt x="1374" y="66"/>
                    </a:lnTo>
                    <a:lnTo>
                      <a:pt x="1328" y="155"/>
                    </a:lnTo>
                    <a:lnTo>
                      <a:pt x="1395" y="220"/>
                    </a:lnTo>
                    <a:lnTo>
                      <a:pt x="1391" y="679"/>
                    </a:lnTo>
                    <a:lnTo>
                      <a:pt x="1364" y="677"/>
                    </a:lnTo>
                    <a:lnTo>
                      <a:pt x="1367" y="738"/>
                    </a:lnTo>
                    <a:lnTo>
                      <a:pt x="1389" y="783"/>
                    </a:lnTo>
                    <a:lnTo>
                      <a:pt x="1374" y="827"/>
                    </a:lnTo>
                    <a:lnTo>
                      <a:pt x="1387" y="936"/>
                    </a:lnTo>
                    <a:lnTo>
                      <a:pt x="1357" y="926"/>
                    </a:lnTo>
                    <a:lnTo>
                      <a:pt x="1322" y="884"/>
                    </a:lnTo>
                    <a:lnTo>
                      <a:pt x="1255" y="854"/>
                    </a:lnTo>
                    <a:lnTo>
                      <a:pt x="1198" y="841"/>
                    </a:lnTo>
                    <a:lnTo>
                      <a:pt x="1078" y="846"/>
                    </a:lnTo>
                    <a:lnTo>
                      <a:pt x="1009" y="795"/>
                    </a:lnTo>
                    <a:lnTo>
                      <a:pt x="0" y="733"/>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56" name="Freeform 82">
                <a:extLst>
                  <a:ext uri="{FF2B5EF4-FFF2-40B4-BE49-F238E27FC236}">
                    <a16:creationId xmlns:a16="http://schemas.microsoft.com/office/drawing/2014/main" id="{7948BD93-C9A2-42F4-BD62-48BB0063F0D3}"/>
                  </a:ext>
                </a:extLst>
              </p:cNvPr>
              <p:cNvSpPr>
                <a:spLocks/>
              </p:cNvSpPr>
              <p:nvPr/>
            </p:nvSpPr>
            <p:spPr bwMode="gray">
              <a:xfrm>
                <a:off x="3710522" y="2875283"/>
                <a:ext cx="823444" cy="279678"/>
              </a:xfrm>
              <a:custGeom>
                <a:avLst/>
                <a:gdLst>
                  <a:gd name="T0" fmla="*/ 0 w 1691"/>
                  <a:gd name="T1" fmla="*/ 575 h 575"/>
                  <a:gd name="T2" fmla="*/ 30 w 1691"/>
                  <a:gd name="T3" fmla="*/ 473 h 575"/>
                  <a:gd name="T4" fmla="*/ 18 w 1691"/>
                  <a:gd name="T5" fmla="*/ 465 h 575"/>
                  <a:gd name="T6" fmla="*/ 69 w 1691"/>
                  <a:gd name="T7" fmla="*/ 426 h 575"/>
                  <a:gd name="T8" fmla="*/ 114 w 1691"/>
                  <a:gd name="T9" fmla="*/ 335 h 575"/>
                  <a:gd name="T10" fmla="*/ 98 w 1691"/>
                  <a:gd name="T11" fmla="*/ 315 h 575"/>
                  <a:gd name="T12" fmla="*/ 121 w 1691"/>
                  <a:gd name="T13" fmla="*/ 272 h 575"/>
                  <a:gd name="T14" fmla="*/ 124 w 1691"/>
                  <a:gd name="T15" fmla="*/ 223 h 575"/>
                  <a:gd name="T16" fmla="*/ 154 w 1691"/>
                  <a:gd name="T17" fmla="*/ 186 h 575"/>
                  <a:gd name="T18" fmla="*/ 421 w 1691"/>
                  <a:gd name="T19" fmla="*/ 167 h 575"/>
                  <a:gd name="T20" fmla="*/ 417 w 1691"/>
                  <a:gd name="T21" fmla="*/ 123 h 575"/>
                  <a:gd name="T22" fmla="*/ 502 w 1691"/>
                  <a:gd name="T23" fmla="*/ 127 h 575"/>
                  <a:gd name="T24" fmla="*/ 1295 w 1691"/>
                  <a:gd name="T25" fmla="*/ 54 h 575"/>
                  <a:gd name="T26" fmla="*/ 1691 w 1691"/>
                  <a:gd name="T27" fmla="*/ 0 h 575"/>
                  <a:gd name="T28" fmla="*/ 1683 w 1691"/>
                  <a:gd name="T29" fmla="*/ 56 h 575"/>
                  <a:gd name="T30" fmla="*/ 1656 w 1691"/>
                  <a:gd name="T31" fmla="*/ 74 h 575"/>
                  <a:gd name="T32" fmla="*/ 1621 w 1691"/>
                  <a:gd name="T33" fmla="*/ 136 h 575"/>
                  <a:gd name="T34" fmla="*/ 1594 w 1691"/>
                  <a:gd name="T35" fmla="*/ 132 h 575"/>
                  <a:gd name="T36" fmla="*/ 1563 w 1691"/>
                  <a:gd name="T37" fmla="*/ 149 h 575"/>
                  <a:gd name="T38" fmla="*/ 1542 w 1691"/>
                  <a:gd name="T39" fmla="*/ 180 h 575"/>
                  <a:gd name="T40" fmla="*/ 1513 w 1691"/>
                  <a:gd name="T41" fmla="*/ 160 h 575"/>
                  <a:gd name="T42" fmla="*/ 1468 w 1691"/>
                  <a:gd name="T43" fmla="*/ 199 h 575"/>
                  <a:gd name="T44" fmla="*/ 1462 w 1691"/>
                  <a:gd name="T45" fmla="*/ 232 h 575"/>
                  <a:gd name="T46" fmla="*/ 1270 w 1691"/>
                  <a:gd name="T47" fmla="*/ 345 h 575"/>
                  <a:gd name="T48" fmla="*/ 1259 w 1691"/>
                  <a:gd name="T49" fmla="*/ 389 h 575"/>
                  <a:gd name="T50" fmla="*/ 1208 w 1691"/>
                  <a:gd name="T51" fmla="*/ 414 h 575"/>
                  <a:gd name="T52" fmla="*/ 1209 w 1691"/>
                  <a:gd name="T53" fmla="*/ 471 h 575"/>
                  <a:gd name="T54" fmla="*/ 949 w 1691"/>
                  <a:gd name="T55" fmla="*/ 504 h 575"/>
                  <a:gd name="T56" fmla="*/ 424 w 1691"/>
                  <a:gd name="T57" fmla="*/ 547 h 575"/>
                  <a:gd name="T58" fmla="*/ 0 w 1691"/>
                  <a:gd name="T59" fmla="*/ 575 h 57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691"/>
                  <a:gd name="T91" fmla="*/ 0 h 575"/>
                  <a:gd name="T92" fmla="*/ 1691 w 1691"/>
                  <a:gd name="T93" fmla="*/ 575 h 57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691" h="575">
                    <a:moveTo>
                      <a:pt x="0" y="575"/>
                    </a:moveTo>
                    <a:lnTo>
                      <a:pt x="30" y="473"/>
                    </a:lnTo>
                    <a:lnTo>
                      <a:pt x="18" y="465"/>
                    </a:lnTo>
                    <a:lnTo>
                      <a:pt x="69" y="426"/>
                    </a:lnTo>
                    <a:lnTo>
                      <a:pt x="114" y="335"/>
                    </a:lnTo>
                    <a:lnTo>
                      <a:pt x="98" y="315"/>
                    </a:lnTo>
                    <a:lnTo>
                      <a:pt x="121" y="272"/>
                    </a:lnTo>
                    <a:lnTo>
                      <a:pt x="124" y="223"/>
                    </a:lnTo>
                    <a:lnTo>
                      <a:pt x="154" y="186"/>
                    </a:lnTo>
                    <a:lnTo>
                      <a:pt x="421" y="167"/>
                    </a:lnTo>
                    <a:lnTo>
                      <a:pt x="417" y="123"/>
                    </a:lnTo>
                    <a:lnTo>
                      <a:pt x="502" y="127"/>
                    </a:lnTo>
                    <a:lnTo>
                      <a:pt x="1295" y="54"/>
                    </a:lnTo>
                    <a:lnTo>
                      <a:pt x="1691" y="0"/>
                    </a:lnTo>
                    <a:lnTo>
                      <a:pt x="1683" y="56"/>
                    </a:lnTo>
                    <a:lnTo>
                      <a:pt x="1656" y="74"/>
                    </a:lnTo>
                    <a:lnTo>
                      <a:pt x="1621" y="136"/>
                    </a:lnTo>
                    <a:lnTo>
                      <a:pt x="1594" y="132"/>
                    </a:lnTo>
                    <a:lnTo>
                      <a:pt x="1563" y="149"/>
                    </a:lnTo>
                    <a:lnTo>
                      <a:pt x="1542" y="180"/>
                    </a:lnTo>
                    <a:lnTo>
                      <a:pt x="1513" y="160"/>
                    </a:lnTo>
                    <a:lnTo>
                      <a:pt x="1468" y="199"/>
                    </a:lnTo>
                    <a:lnTo>
                      <a:pt x="1462" y="232"/>
                    </a:lnTo>
                    <a:lnTo>
                      <a:pt x="1270" y="345"/>
                    </a:lnTo>
                    <a:lnTo>
                      <a:pt x="1259" y="389"/>
                    </a:lnTo>
                    <a:lnTo>
                      <a:pt x="1208" y="414"/>
                    </a:lnTo>
                    <a:lnTo>
                      <a:pt x="1209" y="471"/>
                    </a:lnTo>
                    <a:lnTo>
                      <a:pt x="949" y="504"/>
                    </a:lnTo>
                    <a:lnTo>
                      <a:pt x="424" y="547"/>
                    </a:lnTo>
                    <a:lnTo>
                      <a:pt x="0" y="575"/>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57" name="Freeform 83">
                <a:extLst>
                  <a:ext uri="{FF2B5EF4-FFF2-40B4-BE49-F238E27FC236}">
                    <a16:creationId xmlns:a16="http://schemas.microsoft.com/office/drawing/2014/main" id="{60128963-DD71-4F74-97CF-6648D792CB84}"/>
                  </a:ext>
                </a:extLst>
              </p:cNvPr>
              <p:cNvSpPr>
                <a:spLocks/>
              </p:cNvSpPr>
              <p:nvPr/>
            </p:nvSpPr>
            <p:spPr bwMode="gray">
              <a:xfrm>
                <a:off x="2046092" y="2950318"/>
                <a:ext cx="1349669" cy="1310690"/>
              </a:xfrm>
              <a:custGeom>
                <a:avLst/>
                <a:gdLst>
                  <a:gd name="T0" fmla="*/ 55 w 2771"/>
                  <a:gd name="T1" fmla="*/ 1056 h 2690"/>
                  <a:gd name="T2" fmla="*/ 1455 w 2771"/>
                  <a:gd name="T3" fmla="*/ 34 h 2690"/>
                  <a:gd name="T4" fmla="*/ 1552 w 2771"/>
                  <a:gd name="T5" fmla="*/ 572 h 2690"/>
                  <a:gd name="T6" fmla="*/ 1595 w 2771"/>
                  <a:gd name="T7" fmla="*/ 613 h 2690"/>
                  <a:gd name="T8" fmla="*/ 1715 w 2771"/>
                  <a:gd name="T9" fmla="*/ 627 h 2690"/>
                  <a:gd name="T10" fmla="*/ 1813 w 2771"/>
                  <a:gd name="T11" fmla="*/ 637 h 2690"/>
                  <a:gd name="T12" fmla="*/ 1900 w 2771"/>
                  <a:gd name="T13" fmla="*/ 680 h 2690"/>
                  <a:gd name="T14" fmla="*/ 2015 w 2771"/>
                  <a:gd name="T15" fmla="*/ 752 h 2690"/>
                  <a:gd name="T16" fmla="*/ 2073 w 2771"/>
                  <a:gd name="T17" fmla="*/ 719 h 2690"/>
                  <a:gd name="T18" fmla="*/ 2280 w 2771"/>
                  <a:gd name="T19" fmla="*/ 716 h 2690"/>
                  <a:gd name="T20" fmla="*/ 2509 w 2771"/>
                  <a:gd name="T21" fmla="*/ 746 h 2690"/>
                  <a:gd name="T22" fmla="*/ 2653 w 2771"/>
                  <a:gd name="T23" fmla="*/ 788 h 2690"/>
                  <a:gd name="T24" fmla="*/ 2699 w 2771"/>
                  <a:gd name="T25" fmla="*/ 1219 h 2690"/>
                  <a:gd name="T26" fmla="*/ 2769 w 2771"/>
                  <a:gd name="T27" fmla="*/ 1460 h 2690"/>
                  <a:gd name="T28" fmla="*/ 2747 w 2771"/>
                  <a:gd name="T29" fmla="*/ 1621 h 2690"/>
                  <a:gd name="T30" fmla="*/ 2694 w 2771"/>
                  <a:gd name="T31" fmla="*/ 1726 h 2690"/>
                  <a:gd name="T32" fmla="*/ 2513 w 2771"/>
                  <a:gd name="T33" fmla="*/ 1835 h 2690"/>
                  <a:gd name="T34" fmla="*/ 2526 w 2771"/>
                  <a:gd name="T35" fmla="*/ 1724 h 2690"/>
                  <a:gd name="T36" fmla="*/ 2458 w 2771"/>
                  <a:gd name="T37" fmla="*/ 1796 h 2690"/>
                  <a:gd name="T38" fmla="*/ 2446 w 2771"/>
                  <a:gd name="T39" fmla="*/ 1878 h 2690"/>
                  <a:gd name="T40" fmla="*/ 2163 w 2771"/>
                  <a:gd name="T41" fmla="*/ 2080 h 2690"/>
                  <a:gd name="T42" fmla="*/ 2192 w 2771"/>
                  <a:gd name="T43" fmla="*/ 2037 h 2690"/>
                  <a:gd name="T44" fmla="*/ 2147 w 2771"/>
                  <a:gd name="T45" fmla="*/ 2001 h 2690"/>
                  <a:gd name="T46" fmla="*/ 2099 w 2771"/>
                  <a:gd name="T47" fmla="*/ 2035 h 2690"/>
                  <a:gd name="T48" fmla="*/ 2067 w 2771"/>
                  <a:gd name="T49" fmla="*/ 2057 h 2690"/>
                  <a:gd name="T50" fmla="*/ 1975 w 2771"/>
                  <a:gd name="T51" fmla="*/ 2135 h 2690"/>
                  <a:gd name="T52" fmla="*/ 1898 w 2771"/>
                  <a:gd name="T53" fmla="*/ 2213 h 2690"/>
                  <a:gd name="T54" fmla="*/ 1952 w 2771"/>
                  <a:gd name="T55" fmla="*/ 2256 h 2690"/>
                  <a:gd name="T56" fmla="*/ 1904 w 2771"/>
                  <a:gd name="T57" fmla="*/ 2323 h 2690"/>
                  <a:gd name="T58" fmla="*/ 1848 w 2771"/>
                  <a:gd name="T59" fmla="*/ 2357 h 2690"/>
                  <a:gd name="T60" fmla="*/ 1912 w 2771"/>
                  <a:gd name="T61" fmla="*/ 2571 h 2690"/>
                  <a:gd name="T62" fmla="*/ 1816 w 2771"/>
                  <a:gd name="T63" fmla="*/ 2655 h 2690"/>
                  <a:gd name="T64" fmla="*/ 1540 w 2771"/>
                  <a:gd name="T65" fmla="*/ 2562 h 2690"/>
                  <a:gd name="T66" fmla="*/ 1467 w 2771"/>
                  <a:gd name="T67" fmla="*/ 2405 h 2690"/>
                  <a:gd name="T68" fmla="*/ 1451 w 2771"/>
                  <a:gd name="T69" fmla="*/ 2267 h 2690"/>
                  <a:gd name="T70" fmla="*/ 1194 w 2771"/>
                  <a:gd name="T71" fmla="*/ 1840 h 2690"/>
                  <a:gd name="T72" fmla="*/ 995 w 2771"/>
                  <a:gd name="T73" fmla="*/ 1699 h 2690"/>
                  <a:gd name="T74" fmla="*/ 855 w 2771"/>
                  <a:gd name="T75" fmla="*/ 1692 h 2690"/>
                  <a:gd name="T76" fmla="*/ 681 w 2771"/>
                  <a:gd name="T77" fmla="*/ 1874 h 2690"/>
                  <a:gd name="T78" fmla="*/ 495 w 2771"/>
                  <a:gd name="T79" fmla="*/ 1777 h 2690"/>
                  <a:gd name="T80" fmla="*/ 368 w 2771"/>
                  <a:gd name="T81" fmla="*/ 1537 h 2690"/>
                  <a:gd name="T82" fmla="*/ 121 w 2771"/>
                  <a:gd name="T83" fmla="*/ 1217 h 2690"/>
                  <a:gd name="T84" fmla="*/ 16 w 2771"/>
                  <a:gd name="T85" fmla="*/ 1103 h 26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771"/>
                  <a:gd name="T130" fmla="*/ 0 h 2690"/>
                  <a:gd name="T131" fmla="*/ 2771 w 2771"/>
                  <a:gd name="T132" fmla="*/ 2690 h 26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771" h="2690">
                    <a:moveTo>
                      <a:pt x="16" y="1103"/>
                    </a:moveTo>
                    <a:lnTo>
                      <a:pt x="0" y="1051"/>
                    </a:lnTo>
                    <a:lnTo>
                      <a:pt x="55" y="1056"/>
                    </a:lnTo>
                    <a:lnTo>
                      <a:pt x="753" y="1123"/>
                    </a:lnTo>
                    <a:lnTo>
                      <a:pt x="857" y="0"/>
                    </a:lnTo>
                    <a:lnTo>
                      <a:pt x="1455" y="34"/>
                    </a:lnTo>
                    <a:lnTo>
                      <a:pt x="1435" y="520"/>
                    </a:lnTo>
                    <a:lnTo>
                      <a:pt x="1494" y="569"/>
                    </a:lnTo>
                    <a:lnTo>
                      <a:pt x="1552" y="572"/>
                    </a:lnTo>
                    <a:lnTo>
                      <a:pt x="1563" y="552"/>
                    </a:lnTo>
                    <a:lnTo>
                      <a:pt x="1597" y="581"/>
                    </a:lnTo>
                    <a:lnTo>
                      <a:pt x="1595" y="613"/>
                    </a:lnTo>
                    <a:lnTo>
                      <a:pt x="1644" y="618"/>
                    </a:lnTo>
                    <a:lnTo>
                      <a:pt x="1685" y="638"/>
                    </a:lnTo>
                    <a:lnTo>
                      <a:pt x="1715" y="627"/>
                    </a:lnTo>
                    <a:lnTo>
                      <a:pt x="1753" y="652"/>
                    </a:lnTo>
                    <a:lnTo>
                      <a:pt x="1760" y="633"/>
                    </a:lnTo>
                    <a:lnTo>
                      <a:pt x="1813" y="637"/>
                    </a:lnTo>
                    <a:lnTo>
                      <a:pt x="1843" y="698"/>
                    </a:lnTo>
                    <a:lnTo>
                      <a:pt x="1866" y="717"/>
                    </a:lnTo>
                    <a:lnTo>
                      <a:pt x="1900" y="680"/>
                    </a:lnTo>
                    <a:lnTo>
                      <a:pt x="1963" y="730"/>
                    </a:lnTo>
                    <a:lnTo>
                      <a:pt x="2001" y="705"/>
                    </a:lnTo>
                    <a:lnTo>
                      <a:pt x="2015" y="752"/>
                    </a:lnTo>
                    <a:lnTo>
                      <a:pt x="2022" y="717"/>
                    </a:lnTo>
                    <a:lnTo>
                      <a:pt x="2062" y="690"/>
                    </a:lnTo>
                    <a:lnTo>
                      <a:pt x="2073" y="719"/>
                    </a:lnTo>
                    <a:lnTo>
                      <a:pt x="2127" y="710"/>
                    </a:lnTo>
                    <a:lnTo>
                      <a:pt x="2170" y="751"/>
                    </a:lnTo>
                    <a:lnTo>
                      <a:pt x="2280" y="716"/>
                    </a:lnTo>
                    <a:lnTo>
                      <a:pt x="2391" y="705"/>
                    </a:lnTo>
                    <a:lnTo>
                      <a:pt x="2424" y="689"/>
                    </a:lnTo>
                    <a:lnTo>
                      <a:pt x="2509" y="746"/>
                    </a:lnTo>
                    <a:lnTo>
                      <a:pt x="2562" y="765"/>
                    </a:lnTo>
                    <a:lnTo>
                      <a:pt x="2582" y="790"/>
                    </a:lnTo>
                    <a:lnTo>
                      <a:pt x="2653" y="788"/>
                    </a:lnTo>
                    <a:lnTo>
                      <a:pt x="2656" y="922"/>
                    </a:lnTo>
                    <a:lnTo>
                      <a:pt x="2669" y="1185"/>
                    </a:lnTo>
                    <a:lnTo>
                      <a:pt x="2699" y="1219"/>
                    </a:lnTo>
                    <a:lnTo>
                      <a:pt x="2711" y="1286"/>
                    </a:lnTo>
                    <a:lnTo>
                      <a:pt x="2771" y="1380"/>
                    </a:lnTo>
                    <a:lnTo>
                      <a:pt x="2769" y="1460"/>
                    </a:lnTo>
                    <a:lnTo>
                      <a:pt x="2733" y="1536"/>
                    </a:lnTo>
                    <a:lnTo>
                      <a:pt x="2736" y="1577"/>
                    </a:lnTo>
                    <a:lnTo>
                      <a:pt x="2747" y="1621"/>
                    </a:lnTo>
                    <a:lnTo>
                      <a:pt x="2742" y="1664"/>
                    </a:lnTo>
                    <a:lnTo>
                      <a:pt x="2721" y="1692"/>
                    </a:lnTo>
                    <a:lnTo>
                      <a:pt x="2694" y="1726"/>
                    </a:lnTo>
                    <a:lnTo>
                      <a:pt x="2713" y="1747"/>
                    </a:lnTo>
                    <a:lnTo>
                      <a:pt x="2602" y="1784"/>
                    </a:lnTo>
                    <a:lnTo>
                      <a:pt x="2513" y="1835"/>
                    </a:lnTo>
                    <a:lnTo>
                      <a:pt x="2567" y="1793"/>
                    </a:lnTo>
                    <a:lnTo>
                      <a:pt x="2509" y="1792"/>
                    </a:lnTo>
                    <a:lnTo>
                      <a:pt x="2526" y="1724"/>
                    </a:lnTo>
                    <a:lnTo>
                      <a:pt x="2479" y="1763"/>
                    </a:lnTo>
                    <a:lnTo>
                      <a:pt x="2456" y="1750"/>
                    </a:lnTo>
                    <a:lnTo>
                      <a:pt x="2458" y="1796"/>
                    </a:lnTo>
                    <a:lnTo>
                      <a:pt x="2478" y="1804"/>
                    </a:lnTo>
                    <a:lnTo>
                      <a:pt x="2482" y="1846"/>
                    </a:lnTo>
                    <a:lnTo>
                      <a:pt x="2446" y="1878"/>
                    </a:lnTo>
                    <a:lnTo>
                      <a:pt x="2425" y="1876"/>
                    </a:lnTo>
                    <a:lnTo>
                      <a:pt x="2419" y="1923"/>
                    </a:lnTo>
                    <a:lnTo>
                      <a:pt x="2163" y="2080"/>
                    </a:lnTo>
                    <a:lnTo>
                      <a:pt x="2166" y="2064"/>
                    </a:lnTo>
                    <a:lnTo>
                      <a:pt x="2284" y="1988"/>
                    </a:lnTo>
                    <a:lnTo>
                      <a:pt x="2192" y="2037"/>
                    </a:lnTo>
                    <a:lnTo>
                      <a:pt x="2198" y="1992"/>
                    </a:lnTo>
                    <a:lnTo>
                      <a:pt x="2173" y="2014"/>
                    </a:lnTo>
                    <a:lnTo>
                      <a:pt x="2147" y="2001"/>
                    </a:lnTo>
                    <a:lnTo>
                      <a:pt x="2137" y="2037"/>
                    </a:lnTo>
                    <a:lnTo>
                      <a:pt x="2096" y="2001"/>
                    </a:lnTo>
                    <a:lnTo>
                      <a:pt x="2099" y="2035"/>
                    </a:lnTo>
                    <a:lnTo>
                      <a:pt x="2147" y="2066"/>
                    </a:lnTo>
                    <a:lnTo>
                      <a:pt x="2092" y="2098"/>
                    </a:lnTo>
                    <a:lnTo>
                      <a:pt x="2067" y="2057"/>
                    </a:lnTo>
                    <a:lnTo>
                      <a:pt x="2048" y="2159"/>
                    </a:lnTo>
                    <a:lnTo>
                      <a:pt x="2024" y="2118"/>
                    </a:lnTo>
                    <a:lnTo>
                      <a:pt x="1975" y="2135"/>
                    </a:lnTo>
                    <a:lnTo>
                      <a:pt x="1965" y="2161"/>
                    </a:lnTo>
                    <a:lnTo>
                      <a:pt x="1989" y="2207"/>
                    </a:lnTo>
                    <a:lnTo>
                      <a:pt x="1898" y="2213"/>
                    </a:lnTo>
                    <a:lnTo>
                      <a:pt x="1931" y="2222"/>
                    </a:lnTo>
                    <a:lnTo>
                      <a:pt x="1933" y="2267"/>
                    </a:lnTo>
                    <a:lnTo>
                      <a:pt x="1952" y="2256"/>
                    </a:lnTo>
                    <a:lnTo>
                      <a:pt x="1942" y="2288"/>
                    </a:lnTo>
                    <a:lnTo>
                      <a:pt x="1901" y="2354"/>
                    </a:lnTo>
                    <a:lnTo>
                      <a:pt x="1904" y="2323"/>
                    </a:lnTo>
                    <a:lnTo>
                      <a:pt x="1877" y="2351"/>
                    </a:lnTo>
                    <a:lnTo>
                      <a:pt x="1841" y="2310"/>
                    </a:lnTo>
                    <a:lnTo>
                      <a:pt x="1848" y="2357"/>
                    </a:lnTo>
                    <a:lnTo>
                      <a:pt x="1917" y="2364"/>
                    </a:lnTo>
                    <a:lnTo>
                      <a:pt x="1890" y="2434"/>
                    </a:lnTo>
                    <a:lnTo>
                      <a:pt x="1912" y="2571"/>
                    </a:lnTo>
                    <a:lnTo>
                      <a:pt x="1973" y="2685"/>
                    </a:lnTo>
                    <a:lnTo>
                      <a:pt x="1893" y="2690"/>
                    </a:lnTo>
                    <a:lnTo>
                      <a:pt x="1816" y="2655"/>
                    </a:lnTo>
                    <a:lnTo>
                      <a:pt x="1750" y="2656"/>
                    </a:lnTo>
                    <a:lnTo>
                      <a:pt x="1653" y="2604"/>
                    </a:lnTo>
                    <a:lnTo>
                      <a:pt x="1540" y="2562"/>
                    </a:lnTo>
                    <a:lnTo>
                      <a:pt x="1528" y="2517"/>
                    </a:lnTo>
                    <a:lnTo>
                      <a:pt x="1504" y="2453"/>
                    </a:lnTo>
                    <a:lnTo>
                      <a:pt x="1467" y="2405"/>
                    </a:lnTo>
                    <a:lnTo>
                      <a:pt x="1471" y="2354"/>
                    </a:lnTo>
                    <a:lnTo>
                      <a:pt x="1450" y="2336"/>
                    </a:lnTo>
                    <a:lnTo>
                      <a:pt x="1451" y="2267"/>
                    </a:lnTo>
                    <a:lnTo>
                      <a:pt x="1385" y="2215"/>
                    </a:lnTo>
                    <a:lnTo>
                      <a:pt x="1313" y="2109"/>
                    </a:lnTo>
                    <a:lnTo>
                      <a:pt x="1194" y="1840"/>
                    </a:lnTo>
                    <a:lnTo>
                      <a:pt x="1103" y="1771"/>
                    </a:lnTo>
                    <a:lnTo>
                      <a:pt x="1073" y="1709"/>
                    </a:lnTo>
                    <a:lnTo>
                      <a:pt x="995" y="1699"/>
                    </a:lnTo>
                    <a:lnTo>
                      <a:pt x="930" y="1692"/>
                    </a:lnTo>
                    <a:lnTo>
                      <a:pt x="873" y="1666"/>
                    </a:lnTo>
                    <a:lnTo>
                      <a:pt x="855" y="1692"/>
                    </a:lnTo>
                    <a:lnTo>
                      <a:pt x="794" y="1692"/>
                    </a:lnTo>
                    <a:lnTo>
                      <a:pt x="740" y="1819"/>
                    </a:lnTo>
                    <a:lnTo>
                      <a:pt x="681" y="1874"/>
                    </a:lnTo>
                    <a:lnTo>
                      <a:pt x="647" y="1870"/>
                    </a:lnTo>
                    <a:lnTo>
                      <a:pt x="541" y="1790"/>
                    </a:lnTo>
                    <a:lnTo>
                      <a:pt x="495" y="1777"/>
                    </a:lnTo>
                    <a:lnTo>
                      <a:pt x="394" y="1685"/>
                    </a:lnTo>
                    <a:lnTo>
                      <a:pt x="367" y="1612"/>
                    </a:lnTo>
                    <a:lnTo>
                      <a:pt x="368" y="1537"/>
                    </a:lnTo>
                    <a:lnTo>
                      <a:pt x="319" y="1431"/>
                    </a:lnTo>
                    <a:lnTo>
                      <a:pt x="235" y="1362"/>
                    </a:lnTo>
                    <a:lnTo>
                      <a:pt x="121" y="1217"/>
                    </a:lnTo>
                    <a:lnTo>
                      <a:pt x="77" y="1192"/>
                    </a:lnTo>
                    <a:lnTo>
                      <a:pt x="47" y="1116"/>
                    </a:lnTo>
                    <a:lnTo>
                      <a:pt x="16" y="1103"/>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58" name="Freeform 84">
                <a:extLst>
                  <a:ext uri="{FF2B5EF4-FFF2-40B4-BE49-F238E27FC236}">
                    <a16:creationId xmlns:a16="http://schemas.microsoft.com/office/drawing/2014/main" id="{8346027A-0CD7-471E-B94B-5F45A5E4D9DE}"/>
                  </a:ext>
                </a:extLst>
              </p:cNvPr>
              <p:cNvSpPr>
                <a:spLocks/>
              </p:cNvSpPr>
              <p:nvPr/>
            </p:nvSpPr>
            <p:spPr bwMode="gray">
              <a:xfrm>
                <a:off x="1411699" y="2146364"/>
                <a:ext cx="545715" cy="685066"/>
              </a:xfrm>
              <a:custGeom>
                <a:avLst/>
                <a:gdLst>
                  <a:gd name="T0" fmla="*/ 0 w 1119"/>
                  <a:gd name="T1" fmla="*/ 1238 h 1406"/>
                  <a:gd name="T2" fmla="*/ 244 w 1119"/>
                  <a:gd name="T3" fmla="*/ 0 h 1406"/>
                  <a:gd name="T4" fmla="*/ 790 w 1119"/>
                  <a:gd name="T5" fmla="*/ 100 h 1406"/>
                  <a:gd name="T6" fmla="*/ 748 w 1119"/>
                  <a:gd name="T7" fmla="*/ 349 h 1406"/>
                  <a:gd name="T8" fmla="*/ 1119 w 1119"/>
                  <a:gd name="T9" fmla="*/ 406 h 1406"/>
                  <a:gd name="T10" fmla="*/ 979 w 1119"/>
                  <a:gd name="T11" fmla="*/ 1406 h 1406"/>
                  <a:gd name="T12" fmla="*/ 0 w 1119"/>
                  <a:gd name="T13" fmla="*/ 1238 h 1406"/>
                  <a:gd name="T14" fmla="*/ 0 60000 65536"/>
                  <a:gd name="T15" fmla="*/ 0 60000 65536"/>
                  <a:gd name="T16" fmla="*/ 0 60000 65536"/>
                  <a:gd name="T17" fmla="*/ 0 60000 65536"/>
                  <a:gd name="T18" fmla="*/ 0 60000 65536"/>
                  <a:gd name="T19" fmla="*/ 0 60000 65536"/>
                  <a:gd name="T20" fmla="*/ 0 60000 65536"/>
                  <a:gd name="T21" fmla="*/ 0 w 1119"/>
                  <a:gd name="T22" fmla="*/ 0 h 1406"/>
                  <a:gd name="T23" fmla="*/ 1119 w 1119"/>
                  <a:gd name="T24" fmla="*/ 1406 h 14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19" h="1406">
                    <a:moveTo>
                      <a:pt x="0" y="1238"/>
                    </a:moveTo>
                    <a:lnTo>
                      <a:pt x="244" y="0"/>
                    </a:lnTo>
                    <a:lnTo>
                      <a:pt x="790" y="100"/>
                    </a:lnTo>
                    <a:lnTo>
                      <a:pt x="748" y="349"/>
                    </a:lnTo>
                    <a:lnTo>
                      <a:pt x="1119" y="406"/>
                    </a:lnTo>
                    <a:lnTo>
                      <a:pt x="979" y="1406"/>
                    </a:lnTo>
                    <a:lnTo>
                      <a:pt x="0" y="1238"/>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59" name="Freeform 85">
                <a:extLst>
                  <a:ext uri="{FF2B5EF4-FFF2-40B4-BE49-F238E27FC236}">
                    <a16:creationId xmlns:a16="http://schemas.microsoft.com/office/drawing/2014/main" id="{B21CF40B-D8CB-4C76-9F6A-47D4C17C3A48}"/>
                  </a:ext>
                </a:extLst>
              </p:cNvPr>
              <p:cNvSpPr>
                <a:spLocks/>
              </p:cNvSpPr>
              <p:nvPr/>
            </p:nvSpPr>
            <p:spPr bwMode="gray">
              <a:xfrm>
                <a:off x="5086503" y="1680558"/>
                <a:ext cx="154944" cy="306964"/>
              </a:xfrm>
              <a:custGeom>
                <a:avLst/>
                <a:gdLst>
                  <a:gd name="T0" fmla="*/ 0 w 318"/>
                  <a:gd name="T1" fmla="*/ 79 h 630"/>
                  <a:gd name="T2" fmla="*/ 49 w 318"/>
                  <a:gd name="T3" fmla="*/ 257 h 630"/>
                  <a:gd name="T4" fmla="*/ 64 w 318"/>
                  <a:gd name="T5" fmla="*/ 373 h 630"/>
                  <a:gd name="T6" fmla="*/ 115 w 318"/>
                  <a:gd name="T7" fmla="*/ 489 h 630"/>
                  <a:gd name="T8" fmla="*/ 145 w 318"/>
                  <a:gd name="T9" fmla="*/ 630 h 630"/>
                  <a:gd name="T10" fmla="*/ 290 w 318"/>
                  <a:gd name="T11" fmla="*/ 599 h 630"/>
                  <a:gd name="T12" fmla="*/ 260 w 318"/>
                  <a:gd name="T13" fmla="*/ 383 h 630"/>
                  <a:gd name="T14" fmla="*/ 278 w 318"/>
                  <a:gd name="T15" fmla="*/ 230 h 630"/>
                  <a:gd name="T16" fmla="*/ 314 w 318"/>
                  <a:gd name="T17" fmla="*/ 159 h 630"/>
                  <a:gd name="T18" fmla="*/ 318 w 318"/>
                  <a:gd name="T19" fmla="*/ 0 h 630"/>
                  <a:gd name="T20" fmla="*/ 0 w 318"/>
                  <a:gd name="T21" fmla="*/ 79 h 6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8"/>
                  <a:gd name="T34" fmla="*/ 0 h 630"/>
                  <a:gd name="T35" fmla="*/ 318 w 318"/>
                  <a:gd name="T36" fmla="*/ 630 h 6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8" h="630">
                    <a:moveTo>
                      <a:pt x="0" y="79"/>
                    </a:moveTo>
                    <a:lnTo>
                      <a:pt x="49" y="257"/>
                    </a:lnTo>
                    <a:lnTo>
                      <a:pt x="64" y="373"/>
                    </a:lnTo>
                    <a:lnTo>
                      <a:pt x="115" y="489"/>
                    </a:lnTo>
                    <a:lnTo>
                      <a:pt x="145" y="630"/>
                    </a:lnTo>
                    <a:lnTo>
                      <a:pt x="290" y="599"/>
                    </a:lnTo>
                    <a:lnTo>
                      <a:pt x="260" y="383"/>
                    </a:lnTo>
                    <a:lnTo>
                      <a:pt x="278" y="230"/>
                    </a:lnTo>
                    <a:lnTo>
                      <a:pt x="314" y="159"/>
                    </a:lnTo>
                    <a:lnTo>
                      <a:pt x="318" y="0"/>
                    </a:lnTo>
                    <a:lnTo>
                      <a:pt x="0" y="79"/>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grpSp>
            <p:nvGrpSpPr>
              <p:cNvPr id="160" name="Group 196">
                <a:extLst>
                  <a:ext uri="{FF2B5EF4-FFF2-40B4-BE49-F238E27FC236}">
                    <a16:creationId xmlns:a16="http://schemas.microsoft.com/office/drawing/2014/main" id="{EAA6906E-D2BA-411E-84D3-821D3582118E}"/>
                  </a:ext>
                </a:extLst>
              </p:cNvPr>
              <p:cNvGrpSpPr/>
              <p:nvPr/>
            </p:nvGrpSpPr>
            <p:grpSpPr bwMode="gray">
              <a:xfrm>
                <a:off x="4341017" y="2476716"/>
                <a:ext cx="756205" cy="424878"/>
                <a:chOff x="4341017" y="2476716"/>
                <a:chExt cx="756205" cy="424878"/>
              </a:xfrm>
              <a:grpFill/>
            </p:grpSpPr>
            <p:sp>
              <p:nvSpPr>
                <p:cNvPr id="168" name="Freeform 86">
                  <a:extLst>
                    <a:ext uri="{FF2B5EF4-FFF2-40B4-BE49-F238E27FC236}">
                      <a16:creationId xmlns:a16="http://schemas.microsoft.com/office/drawing/2014/main" id="{389490A4-5FDF-4C2F-B66D-94C69C259254}"/>
                    </a:ext>
                  </a:extLst>
                </p:cNvPr>
                <p:cNvSpPr>
                  <a:spLocks/>
                </p:cNvSpPr>
                <p:nvPr/>
              </p:nvSpPr>
              <p:spPr bwMode="gray">
                <a:xfrm>
                  <a:off x="4341017" y="2476716"/>
                  <a:ext cx="747435" cy="424878"/>
                </a:xfrm>
                <a:custGeom>
                  <a:avLst/>
                  <a:gdLst>
                    <a:gd name="T0" fmla="*/ 143 w 1534"/>
                    <a:gd name="T1" fmla="*/ 776 h 871"/>
                    <a:gd name="T2" fmla="*/ 196 w 1534"/>
                    <a:gd name="T3" fmla="*/ 692 h 871"/>
                    <a:gd name="T4" fmla="*/ 299 w 1534"/>
                    <a:gd name="T5" fmla="*/ 592 h 871"/>
                    <a:gd name="T6" fmla="*/ 424 w 1534"/>
                    <a:gd name="T7" fmla="*/ 625 h 871"/>
                    <a:gd name="T8" fmla="*/ 496 w 1534"/>
                    <a:gd name="T9" fmla="*/ 625 h 871"/>
                    <a:gd name="T10" fmla="*/ 598 w 1534"/>
                    <a:gd name="T11" fmla="*/ 575 h 871"/>
                    <a:gd name="T12" fmla="*/ 618 w 1534"/>
                    <a:gd name="T13" fmla="*/ 507 h 871"/>
                    <a:gd name="T14" fmla="*/ 707 w 1534"/>
                    <a:gd name="T15" fmla="*/ 259 h 871"/>
                    <a:gd name="T16" fmla="*/ 811 w 1534"/>
                    <a:gd name="T17" fmla="*/ 196 h 871"/>
                    <a:gd name="T18" fmla="*/ 899 w 1534"/>
                    <a:gd name="T19" fmla="*/ 98 h 871"/>
                    <a:gd name="T20" fmla="*/ 1023 w 1534"/>
                    <a:gd name="T21" fmla="*/ 61 h 871"/>
                    <a:gd name="T22" fmla="*/ 1093 w 1534"/>
                    <a:gd name="T23" fmla="*/ 26 h 871"/>
                    <a:gd name="T24" fmla="*/ 1169 w 1534"/>
                    <a:gd name="T25" fmla="*/ 85 h 871"/>
                    <a:gd name="T26" fmla="*/ 1189 w 1534"/>
                    <a:gd name="T27" fmla="*/ 144 h 871"/>
                    <a:gd name="T28" fmla="*/ 1169 w 1534"/>
                    <a:gd name="T29" fmla="*/ 239 h 871"/>
                    <a:gd name="T30" fmla="*/ 1224 w 1534"/>
                    <a:gd name="T31" fmla="*/ 246 h 871"/>
                    <a:gd name="T32" fmla="*/ 1306 w 1534"/>
                    <a:gd name="T33" fmla="*/ 268 h 871"/>
                    <a:gd name="T34" fmla="*/ 1390 w 1534"/>
                    <a:gd name="T35" fmla="*/ 308 h 871"/>
                    <a:gd name="T36" fmla="*/ 1379 w 1534"/>
                    <a:gd name="T37" fmla="*/ 364 h 871"/>
                    <a:gd name="T38" fmla="*/ 1360 w 1534"/>
                    <a:gd name="T39" fmla="*/ 373 h 871"/>
                    <a:gd name="T40" fmla="*/ 1250 w 1534"/>
                    <a:gd name="T41" fmla="*/ 305 h 871"/>
                    <a:gd name="T42" fmla="*/ 1396 w 1534"/>
                    <a:gd name="T43" fmla="*/ 396 h 871"/>
                    <a:gd name="T44" fmla="*/ 1416 w 1534"/>
                    <a:gd name="T45" fmla="*/ 435 h 871"/>
                    <a:gd name="T46" fmla="*/ 1397 w 1534"/>
                    <a:gd name="T47" fmla="*/ 437 h 871"/>
                    <a:gd name="T48" fmla="*/ 1383 w 1534"/>
                    <a:gd name="T49" fmla="*/ 456 h 871"/>
                    <a:gd name="T50" fmla="*/ 1377 w 1534"/>
                    <a:gd name="T51" fmla="*/ 478 h 871"/>
                    <a:gd name="T52" fmla="*/ 1303 w 1534"/>
                    <a:gd name="T53" fmla="*/ 423 h 871"/>
                    <a:gd name="T54" fmla="*/ 1368 w 1534"/>
                    <a:gd name="T55" fmla="*/ 485 h 871"/>
                    <a:gd name="T56" fmla="*/ 1413 w 1534"/>
                    <a:gd name="T57" fmla="*/ 497 h 871"/>
                    <a:gd name="T58" fmla="*/ 1424 w 1534"/>
                    <a:gd name="T59" fmla="*/ 510 h 871"/>
                    <a:gd name="T60" fmla="*/ 1406 w 1534"/>
                    <a:gd name="T61" fmla="*/ 540 h 871"/>
                    <a:gd name="T62" fmla="*/ 1357 w 1534"/>
                    <a:gd name="T63" fmla="*/ 503 h 871"/>
                    <a:gd name="T64" fmla="*/ 1296 w 1534"/>
                    <a:gd name="T65" fmla="*/ 481 h 871"/>
                    <a:gd name="T66" fmla="*/ 1346 w 1534"/>
                    <a:gd name="T67" fmla="*/ 517 h 871"/>
                    <a:gd name="T68" fmla="*/ 1409 w 1534"/>
                    <a:gd name="T69" fmla="*/ 562 h 871"/>
                    <a:gd name="T70" fmla="*/ 1430 w 1534"/>
                    <a:gd name="T71" fmla="*/ 542 h 871"/>
                    <a:gd name="T72" fmla="*/ 1490 w 1534"/>
                    <a:gd name="T73" fmla="*/ 545 h 871"/>
                    <a:gd name="T74" fmla="*/ 1506 w 1534"/>
                    <a:gd name="T75" fmla="*/ 612 h 871"/>
                    <a:gd name="T76" fmla="*/ 895 w 1534"/>
                    <a:gd name="T77" fmla="*/ 752 h 871"/>
                    <a:gd name="T78" fmla="*/ 0 w 1534"/>
                    <a:gd name="T79" fmla="*/ 871 h 87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34"/>
                    <a:gd name="T121" fmla="*/ 0 h 871"/>
                    <a:gd name="T122" fmla="*/ 1534 w 1534"/>
                    <a:gd name="T123" fmla="*/ 871 h 87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34" h="871">
                      <a:moveTo>
                        <a:pt x="0" y="871"/>
                      </a:moveTo>
                      <a:lnTo>
                        <a:pt x="143" y="776"/>
                      </a:lnTo>
                      <a:lnTo>
                        <a:pt x="144" y="755"/>
                      </a:lnTo>
                      <a:lnTo>
                        <a:pt x="196" y="692"/>
                      </a:lnTo>
                      <a:lnTo>
                        <a:pt x="244" y="658"/>
                      </a:lnTo>
                      <a:lnTo>
                        <a:pt x="299" y="592"/>
                      </a:lnTo>
                      <a:lnTo>
                        <a:pt x="355" y="658"/>
                      </a:lnTo>
                      <a:lnTo>
                        <a:pt x="424" y="625"/>
                      </a:lnTo>
                      <a:lnTo>
                        <a:pt x="453" y="645"/>
                      </a:lnTo>
                      <a:lnTo>
                        <a:pt x="496" y="625"/>
                      </a:lnTo>
                      <a:lnTo>
                        <a:pt x="522" y="588"/>
                      </a:lnTo>
                      <a:lnTo>
                        <a:pt x="598" y="575"/>
                      </a:lnTo>
                      <a:lnTo>
                        <a:pt x="638" y="521"/>
                      </a:lnTo>
                      <a:lnTo>
                        <a:pt x="618" y="507"/>
                      </a:lnTo>
                      <a:lnTo>
                        <a:pt x="690" y="343"/>
                      </a:lnTo>
                      <a:lnTo>
                        <a:pt x="707" y="259"/>
                      </a:lnTo>
                      <a:lnTo>
                        <a:pt x="776" y="292"/>
                      </a:lnTo>
                      <a:lnTo>
                        <a:pt x="811" y="196"/>
                      </a:lnTo>
                      <a:lnTo>
                        <a:pt x="847" y="190"/>
                      </a:lnTo>
                      <a:lnTo>
                        <a:pt x="899" y="98"/>
                      </a:lnTo>
                      <a:lnTo>
                        <a:pt x="915" y="0"/>
                      </a:lnTo>
                      <a:lnTo>
                        <a:pt x="1023" y="61"/>
                      </a:lnTo>
                      <a:lnTo>
                        <a:pt x="1041" y="11"/>
                      </a:lnTo>
                      <a:lnTo>
                        <a:pt x="1093" y="26"/>
                      </a:lnTo>
                      <a:lnTo>
                        <a:pt x="1123" y="64"/>
                      </a:lnTo>
                      <a:lnTo>
                        <a:pt x="1169" y="85"/>
                      </a:lnTo>
                      <a:lnTo>
                        <a:pt x="1190" y="116"/>
                      </a:lnTo>
                      <a:lnTo>
                        <a:pt x="1189" y="144"/>
                      </a:lnTo>
                      <a:lnTo>
                        <a:pt x="1156" y="201"/>
                      </a:lnTo>
                      <a:lnTo>
                        <a:pt x="1169" y="239"/>
                      </a:lnTo>
                      <a:lnTo>
                        <a:pt x="1208" y="222"/>
                      </a:lnTo>
                      <a:lnTo>
                        <a:pt x="1224" y="246"/>
                      </a:lnTo>
                      <a:lnTo>
                        <a:pt x="1238" y="262"/>
                      </a:lnTo>
                      <a:lnTo>
                        <a:pt x="1306" y="268"/>
                      </a:lnTo>
                      <a:lnTo>
                        <a:pt x="1326" y="291"/>
                      </a:lnTo>
                      <a:lnTo>
                        <a:pt x="1390" y="308"/>
                      </a:lnTo>
                      <a:lnTo>
                        <a:pt x="1374" y="325"/>
                      </a:lnTo>
                      <a:lnTo>
                        <a:pt x="1379" y="364"/>
                      </a:lnTo>
                      <a:lnTo>
                        <a:pt x="1384" y="380"/>
                      </a:lnTo>
                      <a:lnTo>
                        <a:pt x="1360" y="373"/>
                      </a:lnTo>
                      <a:lnTo>
                        <a:pt x="1319" y="351"/>
                      </a:lnTo>
                      <a:lnTo>
                        <a:pt x="1250" y="305"/>
                      </a:lnTo>
                      <a:lnTo>
                        <a:pt x="1345" y="393"/>
                      </a:lnTo>
                      <a:lnTo>
                        <a:pt x="1396" y="396"/>
                      </a:lnTo>
                      <a:lnTo>
                        <a:pt x="1367" y="411"/>
                      </a:lnTo>
                      <a:lnTo>
                        <a:pt x="1416" y="435"/>
                      </a:lnTo>
                      <a:lnTo>
                        <a:pt x="1415" y="455"/>
                      </a:lnTo>
                      <a:lnTo>
                        <a:pt x="1397" y="437"/>
                      </a:lnTo>
                      <a:lnTo>
                        <a:pt x="1377" y="438"/>
                      </a:lnTo>
                      <a:lnTo>
                        <a:pt x="1383" y="456"/>
                      </a:lnTo>
                      <a:lnTo>
                        <a:pt x="1397" y="468"/>
                      </a:lnTo>
                      <a:lnTo>
                        <a:pt x="1377" y="478"/>
                      </a:lnTo>
                      <a:lnTo>
                        <a:pt x="1325" y="441"/>
                      </a:lnTo>
                      <a:lnTo>
                        <a:pt x="1303" y="423"/>
                      </a:lnTo>
                      <a:lnTo>
                        <a:pt x="1316" y="448"/>
                      </a:lnTo>
                      <a:lnTo>
                        <a:pt x="1368" y="485"/>
                      </a:lnTo>
                      <a:lnTo>
                        <a:pt x="1390" y="488"/>
                      </a:lnTo>
                      <a:lnTo>
                        <a:pt x="1413" y="497"/>
                      </a:lnTo>
                      <a:lnTo>
                        <a:pt x="1411" y="510"/>
                      </a:lnTo>
                      <a:lnTo>
                        <a:pt x="1424" y="510"/>
                      </a:lnTo>
                      <a:lnTo>
                        <a:pt x="1428" y="522"/>
                      </a:lnTo>
                      <a:lnTo>
                        <a:pt x="1406" y="540"/>
                      </a:lnTo>
                      <a:lnTo>
                        <a:pt x="1366" y="522"/>
                      </a:lnTo>
                      <a:lnTo>
                        <a:pt x="1357" y="503"/>
                      </a:lnTo>
                      <a:lnTo>
                        <a:pt x="1306" y="497"/>
                      </a:lnTo>
                      <a:lnTo>
                        <a:pt x="1296" y="481"/>
                      </a:lnTo>
                      <a:lnTo>
                        <a:pt x="1280" y="502"/>
                      </a:lnTo>
                      <a:lnTo>
                        <a:pt x="1346" y="517"/>
                      </a:lnTo>
                      <a:lnTo>
                        <a:pt x="1351" y="536"/>
                      </a:lnTo>
                      <a:lnTo>
                        <a:pt x="1409" y="562"/>
                      </a:lnTo>
                      <a:lnTo>
                        <a:pt x="1425" y="562"/>
                      </a:lnTo>
                      <a:lnTo>
                        <a:pt x="1430" y="542"/>
                      </a:lnTo>
                      <a:lnTo>
                        <a:pt x="1452" y="548"/>
                      </a:lnTo>
                      <a:lnTo>
                        <a:pt x="1490" y="545"/>
                      </a:lnTo>
                      <a:lnTo>
                        <a:pt x="1534" y="625"/>
                      </a:lnTo>
                      <a:lnTo>
                        <a:pt x="1506" y="612"/>
                      </a:lnTo>
                      <a:lnTo>
                        <a:pt x="1498" y="636"/>
                      </a:lnTo>
                      <a:lnTo>
                        <a:pt x="895" y="752"/>
                      </a:lnTo>
                      <a:lnTo>
                        <a:pt x="396" y="817"/>
                      </a:lnTo>
                      <a:lnTo>
                        <a:pt x="0" y="871"/>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69" name="Freeform 87">
                  <a:extLst>
                    <a:ext uri="{FF2B5EF4-FFF2-40B4-BE49-F238E27FC236}">
                      <a16:creationId xmlns:a16="http://schemas.microsoft.com/office/drawing/2014/main" id="{781A51D0-F835-47CF-8206-D0935C05A8E3}"/>
                    </a:ext>
                  </a:extLst>
                </p:cNvPr>
                <p:cNvSpPr>
                  <a:spLocks/>
                </p:cNvSpPr>
                <p:nvPr/>
              </p:nvSpPr>
              <p:spPr bwMode="gray">
                <a:xfrm>
                  <a:off x="5055319" y="2595604"/>
                  <a:ext cx="41903" cy="119863"/>
                </a:xfrm>
                <a:custGeom>
                  <a:avLst/>
                  <a:gdLst>
                    <a:gd name="T0" fmla="*/ 1 w 86"/>
                    <a:gd name="T1" fmla="*/ 139 h 247"/>
                    <a:gd name="T2" fmla="*/ 0 w 86"/>
                    <a:gd name="T3" fmla="*/ 216 h 247"/>
                    <a:gd name="T4" fmla="*/ 18 w 86"/>
                    <a:gd name="T5" fmla="*/ 247 h 247"/>
                    <a:gd name="T6" fmla="*/ 33 w 86"/>
                    <a:gd name="T7" fmla="*/ 156 h 247"/>
                    <a:gd name="T8" fmla="*/ 61 w 86"/>
                    <a:gd name="T9" fmla="*/ 118 h 247"/>
                    <a:gd name="T10" fmla="*/ 86 w 86"/>
                    <a:gd name="T11" fmla="*/ 0 h 247"/>
                    <a:gd name="T12" fmla="*/ 36 w 86"/>
                    <a:gd name="T13" fmla="*/ 27 h 247"/>
                    <a:gd name="T14" fmla="*/ 1 w 86"/>
                    <a:gd name="T15" fmla="*/ 139 h 247"/>
                    <a:gd name="T16" fmla="*/ 0 60000 65536"/>
                    <a:gd name="T17" fmla="*/ 0 60000 65536"/>
                    <a:gd name="T18" fmla="*/ 0 60000 65536"/>
                    <a:gd name="T19" fmla="*/ 0 60000 65536"/>
                    <a:gd name="T20" fmla="*/ 0 60000 65536"/>
                    <a:gd name="T21" fmla="*/ 0 60000 65536"/>
                    <a:gd name="T22" fmla="*/ 0 60000 65536"/>
                    <a:gd name="T23" fmla="*/ 0 60000 65536"/>
                    <a:gd name="T24" fmla="*/ 0 w 86"/>
                    <a:gd name="T25" fmla="*/ 0 h 247"/>
                    <a:gd name="T26" fmla="*/ 86 w 86"/>
                    <a:gd name="T27" fmla="*/ 247 h 2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6" h="247">
                      <a:moveTo>
                        <a:pt x="1" y="139"/>
                      </a:moveTo>
                      <a:lnTo>
                        <a:pt x="0" y="216"/>
                      </a:lnTo>
                      <a:lnTo>
                        <a:pt x="18" y="247"/>
                      </a:lnTo>
                      <a:lnTo>
                        <a:pt x="33" y="156"/>
                      </a:lnTo>
                      <a:lnTo>
                        <a:pt x="61" y="118"/>
                      </a:lnTo>
                      <a:lnTo>
                        <a:pt x="86" y="0"/>
                      </a:lnTo>
                      <a:lnTo>
                        <a:pt x="36" y="27"/>
                      </a:lnTo>
                      <a:lnTo>
                        <a:pt x="1" y="139"/>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grpSp>
          <p:grpSp>
            <p:nvGrpSpPr>
              <p:cNvPr id="161" name="Group 112">
                <a:extLst>
                  <a:ext uri="{FF2B5EF4-FFF2-40B4-BE49-F238E27FC236}">
                    <a16:creationId xmlns:a16="http://schemas.microsoft.com/office/drawing/2014/main" id="{BFCBBCE7-2A3C-4AB1-8B2B-0818944BDC52}"/>
                  </a:ext>
                </a:extLst>
              </p:cNvPr>
              <p:cNvGrpSpPr/>
              <p:nvPr/>
            </p:nvGrpSpPr>
            <p:grpSpPr bwMode="gray">
              <a:xfrm>
                <a:off x="813361" y="1144588"/>
                <a:ext cx="646088" cy="471653"/>
                <a:chOff x="813361" y="1144588"/>
                <a:chExt cx="646088" cy="471653"/>
              </a:xfrm>
              <a:grpFill/>
            </p:grpSpPr>
            <p:sp>
              <p:nvSpPr>
                <p:cNvPr id="165" name="Freeform 88">
                  <a:extLst>
                    <a:ext uri="{FF2B5EF4-FFF2-40B4-BE49-F238E27FC236}">
                      <a16:creationId xmlns:a16="http://schemas.microsoft.com/office/drawing/2014/main" id="{96E66F28-3F49-4262-BCE2-185267DEE69B}"/>
                    </a:ext>
                  </a:extLst>
                </p:cNvPr>
                <p:cNvSpPr>
                  <a:spLocks/>
                </p:cNvSpPr>
                <p:nvPr/>
              </p:nvSpPr>
              <p:spPr bwMode="gray">
                <a:xfrm>
                  <a:off x="813361" y="1144588"/>
                  <a:ext cx="646088" cy="471653"/>
                </a:xfrm>
                <a:custGeom>
                  <a:avLst/>
                  <a:gdLst>
                    <a:gd name="T0" fmla="*/ 46 w 1325"/>
                    <a:gd name="T1" fmla="*/ 266 h 966"/>
                    <a:gd name="T2" fmla="*/ 39 w 1325"/>
                    <a:gd name="T3" fmla="*/ 412 h 966"/>
                    <a:gd name="T4" fmla="*/ 56 w 1325"/>
                    <a:gd name="T5" fmla="*/ 430 h 966"/>
                    <a:gd name="T6" fmla="*/ 30 w 1325"/>
                    <a:gd name="T7" fmla="*/ 476 h 966"/>
                    <a:gd name="T8" fmla="*/ 41 w 1325"/>
                    <a:gd name="T9" fmla="*/ 501 h 966"/>
                    <a:gd name="T10" fmla="*/ 16 w 1325"/>
                    <a:gd name="T11" fmla="*/ 561 h 966"/>
                    <a:gd name="T12" fmla="*/ 0 w 1325"/>
                    <a:gd name="T13" fmla="*/ 571 h 966"/>
                    <a:gd name="T14" fmla="*/ 98 w 1325"/>
                    <a:gd name="T15" fmla="*/ 646 h 966"/>
                    <a:gd name="T16" fmla="*/ 165 w 1325"/>
                    <a:gd name="T17" fmla="*/ 779 h 966"/>
                    <a:gd name="T18" fmla="*/ 477 w 1325"/>
                    <a:gd name="T19" fmla="*/ 885 h 966"/>
                    <a:gd name="T20" fmla="*/ 1174 w 1325"/>
                    <a:gd name="T21" fmla="*/ 966 h 966"/>
                    <a:gd name="T22" fmla="*/ 408 w 1325"/>
                    <a:gd name="T23" fmla="*/ 0 h 966"/>
                    <a:gd name="T24" fmla="*/ 394 w 1325"/>
                    <a:gd name="T25" fmla="*/ 24 h 966"/>
                    <a:gd name="T26" fmla="*/ 404 w 1325"/>
                    <a:gd name="T27" fmla="*/ 66 h 966"/>
                    <a:gd name="T28" fmla="*/ 425 w 1325"/>
                    <a:gd name="T29" fmla="*/ 96 h 966"/>
                    <a:gd name="T30" fmla="*/ 391 w 1325"/>
                    <a:gd name="T31" fmla="*/ 120 h 966"/>
                    <a:gd name="T32" fmla="*/ 399 w 1325"/>
                    <a:gd name="T33" fmla="*/ 144 h 966"/>
                    <a:gd name="T34" fmla="*/ 417 w 1325"/>
                    <a:gd name="T35" fmla="*/ 249 h 966"/>
                    <a:gd name="T36" fmla="*/ 410 w 1325"/>
                    <a:gd name="T37" fmla="*/ 267 h 966"/>
                    <a:gd name="T38" fmla="*/ 375 w 1325"/>
                    <a:gd name="T39" fmla="*/ 330 h 966"/>
                    <a:gd name="T40" fmla="*/ 365 w 1325"/>
                    <a:gd name="T41" fmla="*/ 351 h 966"/>
                    <a:gd name="T42" fmla="*/ 342 w 1325"/>
                    <a:gd name="T43" fmla="*/ 430 h 966"/>
                    <a:gd name="T44" fmla="*/ 287 w 1325"/>
                    <a:gd name="T45" fmla="*/ 455 h 966"/>
                    <a:gd name="T46" fmla="*/ 263 w 1325"/>
                    <a:gd name="T47" fmla="*/ 444 h 966"/>
                    <a:gd name="T48" fmla="*/ 243 w 1325"/>
                    <a:gd name="T49" fmla="*/ 458 h 966"/>
                    <a:gd name="T50" fmla="*/ 248 w 1325"/>
                    <a:gd name="T51" fmla="*/ 429 h 966"/>
                    <a:gd name="T52" fmla="*/ 227 w 1325"/>
                    <a:gd name="T53" fmla="*/ 413 h 966"/>
                    <a:gd name="T54" fmla="*/ 260 w 1325"/>
                    <a:gd name="T55" fmla="*/ 397 h 966"/>
                    <a:gd name="T56" fmla="*/ 279 w 1325"/>
                    <a:gd name="T57" fmla="*/ 431 h 966"/>
                    <a:gd name="T58" fmla="*/ 302 w 1325"/>
                    <a:gd name="T59" fmla="*/ 409 h 966"/>
                    <a:gd name="T60" fmla="*/ 329 w 1325"/>
                    <a:gd name="T61" fmla="*/ 389 h 966"/>
                    <a:gd name="T62" fmla="*/ 316 w 1325"/>
                    <a:gd name="T63" fmla="*/ 350 h 966"/>
                    <a:gd name="T64" fmla="*/ 334 w 1325"/>
                    <a:gd name="T65" fmla="*/ 305 h 966"/>
                    <a:gd name="T66" fmla="*/ 356 w 1325"/>
                    <a:gd name="T67" fmla="*/ 255 h 966"/>
                    <a:gd name="T68" fmla="*/ 326 w 1325"/>
                    <a:gd name="T69" fmla="*/ 295 h 966"/>
                    <a:gd name="T70" fmla="*/ 263 w 1325"/>
                    <a:gd name="T71" fmla="*/ 338 h 966"/>
                    <a:gd name="T72" fmla="*/ 244 w 1325"/>
                    <a:gd name="T73" fmla="*/ 377 h 966"/>
                    <a:gd name="T74" fmla="*/ 289 w 1325"/>
                    <a:gd name="T75" fmla="*/ 304 h 966"/>
                    <a:gd name="T76" fmla="*/ 339 w 1325"/>
                    <a:gd name="T77" fmla="*/ 273 h 966"/>
                    <a:gd name="T78" fmla="*/ 345 w 1325"/>
                    <a:gd name="T79" fmla="*/ 232 h 966"/>
                    <a:gd name="T80" fmla="*/ 332 w 1325"/>
                    <a:gd name="T81" fmla="*/ 202 h 966"/>
                    <a:gd name="T82" fmla="*/ 317 w 1325"/>
                    <a:gd name="T83" fmla="*/ 208 h 966"/>
                    <a:gd name="T84" fmla="*/ 284 w 1325"/>
                    <a:gd name="T85" fmla="*/ 181 h 966"/>
                    <a:gd name="T86" fmla="*/ 55 w 1325"/>
                    <a:gd name="T87" fmla="*/ 47 h 96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25"/>
                    <a:gd name="T133" fmla="*/ 0 h 966"/>
                    <a:gd name="T134" fmla="*/ 1325 w 1325"/>
                    <a:gd name="T135" fmla="*/ 966 h 96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25" h="966">
                      <a:moveTo>
                        <a:pt x="30" y="167"/>
                      </a:moveTo>
                      <a:lnTo>
                        <a:pt x="49" y="210"/>
                      </a:lnTo>
                      <a:lnTo>
                        <a:pt x="46" y="266"/>
                      </a:lnTo>
                      <a:lnTo>
                        <a:pt x="41" y="318"/>
                      </a:lnTo>
                      <a:lnTo>
                        <a:pt x="48" y="339"/>
                      </a:lnTo>
                      <a:lnTo>
                        <a:pt x="39" y="412"/>
                      </a:lnTo>
                      <a:lnTo>
                        <a:pt x="61" y="397"/>
                      </a:lnTo>
                      <a:lnTo>
                        <a:pt x="92" y="426"/>
                      </a:lnTo>
                      <a:lnTo>
                        <a:pt x="56" y="430"/>
                      </a:lnTo>
                      <a:lnTo>
                        <a:pt x="36" y="428"/>
                      </a:lnTo>
                      <a:lnTo>
                        <a:pt x="33" y="457"/>
                      </a:lnTo>
                      <a:lnTo>
                        <a:pt x="30" y="476"/>
                      </a:lnTo>
                      <a:lnTo>
                        <a:pt x="62" y="476"/>
                      </a:lnTo>
                      <a:lnTo>
                        <a:pt x="67" y="489"/>
                      </a:lnTo>
                      <a:lnTo>
                        <a:pt x="41" y="501"/>
                      </a:lnTo>
                      <a:lnTo>
                        <a:pt x="46" y="529"/>
                      </a:lnTo>
                      <a:lnTo>
                        <a:pt x="28" y="562"/>
                      </a:lnTo>
                      <a:lnTo>
                        <a:pt x="16" y="561"/>
                      </a:lnTo>
                      <a:lnTo>
                        <a:pt x="29" y="513"/>
                      </a:lnTo>
                      <a:lnTo>
                        <a:pt x="22" y="499"/>
                      </a:lnTo>
                      <a:lnTo>
                        <a:pt x="0" y="571"/>
                      </a:lnTo>
                      <a:lnTo>
                        <a:pt x="36" y="595"/>
                      </a:lnTo>
                      <a:lnTo>
                        <a:pt x="93" y="621"/>
                      </a:lnTo>
                      <a:lnTo>
                        <a:pt x="98" y="646"/>
                      </a:lnTo>
                      <a:lnTo>
                        <a:pt x="124" y="650"/>
                      </a:lnTo>
                      <a:lnTo>
                        <a:pt x="173" y="747"/>
                      </a:lnTo>
                      <a:lnTo>
                        <a:pt x="165" y="779"/>
                      </a:lnTo>
                      <a:lnTo>
                        <a:pt x="242" y="845"/>
                      </a:lnTo>
                      <a:lnTo>
                        <a:pt x="377" y="840"/>
                      </a:lnTo>
                      <a:lnTo>
                        <a:pt x="477" y="885"/>
                      </a:lnTo>
                      <a:lnTo>
                        <a:pt x="525" y="875"/>
                      </a:lnTo>
                      <a:lnTo>
                        <a:pt x="828" y="885"/>
                      </a:lnTo>
                      <a:lnTo>
                        <a:pt x="1174" y="966"/>
                      </a:lnTo>
                      <a:lnTo>
                        <a:pt x="1181" y="860"/>
                      </a:lnTo>
                      <a:lnTo>
                        <a:pt x="1325" y="240"/>
                      </a:lnTo>
                      <a:lnTo>
                        <a:pt x="408" y="0"/>
                      </a:lnTo>
                      <a:lnTo>
                        <a:pt x="398" y="5"/>
                      </a:lnTo>
                      <a:lnTo>
                        <a:pt x="404" y="18"/>
                      </a:lnTo>
                      <a:lnTo>
                        <a:pt x="394" y="24"/>
                      </a:lnTo>
                      <a:lnTo>
                        <a:pt x="404" y="37"/>
                      </a:lnTo>
                      <a:lnTo>
                        <a:pt x="400" y="51"/>
                      </a:lnTo>
                      <a:lnTo>
                        <a:pt x="404" y="66"/>
                      </a:lnTo>
                      <a:lnTo>
                        <a:pt x="417" y="61"/>
                      </a:lnTo>
                      <a:lnTo>
                        <a:pt x="432" y="68"/>
                      </a:lnTo>
                      <a:lnTo>
                        <a:pt x="425" y="96"/>
                      </a:lnTo>
                      <a:lnTo>
                        <a:pt x="430" y="107"/>
                      </a:lnTo>
                      <a:lnTo>
                        <a:pt x="412" y="143"/>
                      </a:lnTo>
                      <a:lnTo>
                        <a:pt x="391" y="120"/>
                      </a:lnTo>
                      <a:lnTo>
                        <a:pt x="382" y="124"/>
                      </a:lnTo>
                      <a:lnTo>
                        <a:pt x="382" y="141"/>
                      </a:lnTo>
                      <a:lnTo>
                        <a:pt x="399" y="144"/>
                      </a:lnTo>
                      <a:lnTo>
                        <a:pt x="418" y="183"/>
                      </a:lnTo>
                      <a:lnTo>
                        <a:pt x="410" y="233"/>
                      </a:lnTo>
                      <a:lnTo>
                        <a:pt x="417" y="249"/>
                      </a:lnTo>
                      <a:lnTo>
                        <a:pt x="429" y="253"/>
                      </a:lnTo>
                      <a:lnTo>
                        <a:pt x="421" y="262"/>
                      </a:lnTo>
                      <a:lnTo>
                        <a:pt x="410" y="267"/>
                      </a:lnTo>
                      <a:lnTo>
                        <a:pt x="382" y="299"/>
                      </a:lnTo>
                      <a:lnTo>
                        <a:pt x="382" y="310"/>
                      </a:lnTo>
                      <a:lnTo>
                        <a:pt x="375" y="330"/>
                      </a:lnTo>
                      <a:lnTo>
                        <a:pt x="368" y="332"/>
                      </a:lnTo>
                      <a:lnTo>
                        <a:pt x="377" y="347"/>
                      </a:lnTo>
                      <a:lnTo>
                        <a:pt x="365" y="351"/>
                      </a:lnTo>
                      <a:lnTo>
                        <a:pt x="365" y="408"/>
                      </a:lnTo>
                      <a:lnTo>
                        <a:pt x="342" y="415"/>
                      </a:lnTo>
                      <a:lnTo>
                        <a:pt x="342" y="430"/>
                      </a:lnTo>
                      <a:lnTo>
                        <a:pt x="326" y="411"/>
                      </a:lnTo>
                      <a:lnTo>
                        <a:pt x="323" y="422"/>
                      </a:lnTo>
                      <a:lnTo>
                        <a:pt x="287" y="455"/>
                      </a:lnTo>
                      <a:lnTo>
                        <a:pt x="274" y="450"/>
                      </a:lnTo>
                      <a:lnTo>
                        <a:pt x="268" y="434"/>
                      </a:lnTo>
                      <a:lnTo>
                        <a:pt x="263" y="444"/>
                      </a:lnTo>
                      <a:lnTo>
                        <a:pt x="255" y="436"/>
                      </a:lnTo>
                      <a:lnTo>
                        <a:pt x="248" y="461"/>
                      </a:lnTo>
                      <a:lnTo>
                        <a:pt x="243" y="458"/>
                      </a:lnTo>
                      <a:lnTo>
                        <a:pt x="245" y="441"/>
                      </a:lnTo>
                      <a:lnTo>
                        <a:pt x="232" y="443"/>
                      </a:lnTo>
                      <a:lnTo>
                        <a:pt x="248" y="429"/>
                      </a:lnTo>
                      <a:lnTo>
                        <a:pt x="228" y="428"/>
                      </a:lnTo>
                      <a:lnTo>
                        <a:pt x="243" y="418"/>
                      </a:lnTo>
                      <a:lnTo>
                        <a:pt x="227" y="413"/>
                      </a:lnTo>
                      <a:lnTo>
                        <a:pt x="234" y="402"/>
                      </a:lnTo>
                      <a:lnTo>
                        <a:pt x="250" y="413"/>
                      </a:lnTo>
                      <a:lnTo>
                        <a:pt x="260" y="397"/>
                      </a:lnTo>
                      <a:lnTo>
                        <a:pt x="287" y="383"/>
                      </a:lnTo>
                      <a:lnTo>
                        <a:pt x="273" y="416"/>
                      </a:lnTo>
                      <a:lnTo>
                        <a:pt x="279" y="431"/>
                      </a:lnTo>
                      <a:lnTo>
                        <a:pt x="289" y="400"/>
                      </a:lnTo>
                      <a:lnTo>
                        <a:pt x="315" y="387"/>
                      </a:lnTo>
                      <a:lnTo>
                        <a:pt x="302" y="409"/>
                      </a:lnTo>
                      <a:lnTo>
                        <a:pt x="316" y="421"/>
                      </a:lnTo>
                      <a:lnTo>
                        <a:pt x="316" y="403"/>
                      </a:lnTo>
                      <a:lnTo>
                        <a:pt x="329" y="389"/>
                      </a:lnTo>
                      <a:lnTo>
                        <a:pt x="343" y="366"/>
                      </a:lnTo>
                      <a:lnTo>
                        <a:pt x="340" y="348"/>
                      </a:lnTo>
                      <a:lnTo>
                        <a:pt x="316" y="350"/>
                      </a:lnTo>
                      <a:lnTo>
                        <a:pt x="320" y="328"/>
                      </a:lnTo>
                      <a:lnTo>
                        <a:pt x="333" y="340"/>
                      </a:lnTo>
                      <a:lnTo>
                        <a:pt x="334" y="305"/>
                      </a:lnTo>
                      <a:lnTo>
                        <a:pt x="365" y="307"/>
                      </a:lnTo>
                      <a:lnTo>
                        <a:pt x="367" y="273"/>
                      </a:lnTo>
                      <a:lnTo>
                        <a:pt x="356" y="255"/>
                      </a:lnTo>
                      <a:lnTo>
                        <a:pt x="355" y="287"/>
                      </a:lnTo>
                      <a:lnTo>
                        <a:pt x="347" y="280"/>
                      </a:lnTo>
                      <a:lnTo>
                        <a:pt x="326" y="295"/>
                      </a:lnTo>
                      <a:lnTo>
                        <a:pt x="313" y="315"/>
                      </a:lnTo>
                      <a:lnTo>
                        <a:pt x="295" y="317"/>
                      </a:lnTo>
                      <a:lnTo>
                        <a:pt x="263" y="338"/>
                      </a:lnTo>
                      <a:lnTo>
                        <a:pt x="238" y="366"/>
                      </a:lnTo>
                      <a:lnTo>
                        <a:pt x="282" y="367"/>
                      </a:lnTo>
                      <a:lnTo>
                        <a:pt x="244" y="377"/>
                      </a:lnTo>
                      <a:lnTo>
                        <a:pt x="227" y="370"/>
                      </a:lnTo>
                      <a:lnTo>
                        <a:pt x="263" y="317"/>
                      </a:lnTo>
                      <a:lnTo>
                        <a:pt x="289" y="304"/>
                      </a:lnTo>
                      <a:lnTo>
                        <a:pt x="317" y="271"/>
                      </a:lnTo>
                      <a:lnTo>
                        <a:pt x="322" y="289"/>
                      </a:lnTo>
                      <a:lnTo>
                        <a:pt x="339" y="273"/>
                      </a:lnTo>
                      <a:lnTo>
                        <a:pt x="355" y="237"/>
                      </a:lnTo>
                      <a:lnTo>
                        <a:pt x="351" y="213"/>
                      </a:lnTo>
                      <a:lnTo>
                        <a:pt x="345" y="232"/>
                      </a:lnTo>
                      <a:lnTo>
                        <a:pt x="335" y="229"/>
                      </a:lnTo>
                      <a:lnTo>
                        <a:pt x="343" y="202"/>
                      </a:lnTo>
                      <a:lnTo>
                        <a:pt x="332" y="202"/>
                      </a:lnTo>
                      <a:lnTo>
                        <a:pt x="329" y="226"/>
                      </a:lnTo>
                      <a:lnTo>
                        <a:pt x="319" y="233"/>
                      </a:lnTo>
                      <a:lnTo>
                        <a:pt x="317" y="208"/>
                      </a:lnTo>
                      <a:lnTo>
                        <a:pt x="308" y="202"/>
                      </a:lnTo>
                      <a:lnTo>
                        <a:pt x="300" y="214"/>
                      </a:lnTo>
                      <a:lnTo>
                        <a:pt x="284" y="181"/>
                      </a:lnTo>
                      <a:lnTo>
                        <a:pt x="254" y="180"/>
                      </a:lnTo>
                      <a:lnTo>
                        <a:pt x="137" y="120"/>
                      </a:lnTo>
                      <a:lnTo>
                        <a:pt x="55" y="47"/>
                      </a:lnTo>
                      <a:lnTo>
                        <a:pt x="32" y="100"/>
                      </a:lnTo>
                      <a:lnTo>
                        <a:pt x="30" y="167"/>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66" name="Freeform 89">
                  <a:extLst>
                    <a:ext uri="{FF2B5EF4-FFF2-40B4-BE49-F238E27FC236}">
                      <a16:creationId xmlns:a16="http://schemas.microsoft.com/office/drawing/2014/main" id="{2B3F6D53-C688-4883-8AD4-D5FE69C8AA26}"/>
                    </a:ext>
                  </a:extLst>
                </p:cNvPr>
                <p:cNvSpPr>
                  <a:spLocks/>
                </p:cNvSpPr>
                <p:nvPr/>
              </p:nvSpPr>
              <p:spPr bwMode="gray">
                <a:xfrm>
                  <a:off x="965382" y="1172848"/>
                  <a:ext cx="29235" cy="35082"/>
                </a:xfrm>
                <a:custGeom>
                  <a:avLst/>
                  <a:gdLst>
                    <a:gd name="T0" fmla="*/ 0 w 60"/>
                    <a:gd name="T1" fmla="*/ 32 h 72"/>
                    <a:gd name="T2" fmla="*/ 49 w 60"/>
                    <a:gd name="T3" fmla="*/ 0 h 72"/>
                    <a:gd name="T4" fmla="*/ 60 w 60"/>
                    <a:gd name="T5" fmla="*/ 30 h 72"/>
                    <a:gd name="T6" fmla="*/ 50 w 60"/>
                    <a:gd name="T7" fmla="*/ 72 h 72"/>
                    <a:gd name="T8" fmla="*/ 0 w 60"/>
                    <a:gd name="T9" fmla="*/ 32 h 72"/>
                    <a:gd name="T10" fmla="*/ 0 60000 65536"/>
                    <a:gd name="T11" fmla="*/ 0 60000 65536"/>
                    <a:gd name="T12" fmla="*/ 0 60000 65536"/>
                    <a:gd name="T13" fmla="*/ 0 60000 65536"/>
                    <a:gd name="T14" fmla="*/ 0 60000 65536"/>
                    <a:gd name="T15" fmla="*/ 0 w 60"/>
                    <a:gd name="T16" fmla="*/ 0 h 72"/>
                    <a:gd name="T17" fmla="*/ 60 w 60"/>
                    <a:gd name="T18" fmla="*/ 72 h 72"/>
                  </a:gdLst>
                  <a:ahLst/>
                  <a:cxnLst>
                    <a:cxn ang="T10">
                      <a:pos x="T0" y="T1"/>
                    </a:cxn>
                    <a:cxn ang="T11">
                      <a:pos x="T2" y="T3"/>
                    </a:cxn>
                    <a:cxn ang="T12">
                      <a:pos x="T4" y="T5"/>
                    </a:cxn>
                    <a:cxn ang="T13">
                      <a:pos x="T6" y="T7"/>
                    </a:cxn>
                    <a:cxn ang="T14">
                      <a:pos x="T8" y="T9"/>
                    </a:cxn>
                  </a:cxnLst>
                  <a:rect l="T15" t="T16" r="T17" b="T18"/>
                  <a:pathLst>
                    <a:path w="60" h="72">
                      <a:moveTo>
                        <a:pt x="0" y="32"/>
                      </a:moveTo>
                      <a:lnTo>
                        <a:pt x="49" y="0"/>
                      </a:lnTo>
                      <a:lnTo>
                        <a:pt x="60" y="30"/>
                      </a:lnTo>
                      <a:lnTo>
                        <a:pt x="50" y="72"/>
                      </a:lnTo>
                      <a:lnTo>
                        <a:pt x="0" y="32"/>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67" name="Freeform 90">
                  <a:extLst>
                    <a:ext uri="{FF2B5EF4-FFF2-40B4-BE49-F238E27FC236}">
                      <a16:creationId xmlns:a16="http://schemas.microsoft.com/office/drawing/2014/main" id="{010E42CA-445C-4726-93D1-D21F398A3E65}"/>
                    </a:ext>
                  </a:extLst>
                </p:cNvPr>
                <p:cNvSpPr>
                  <a:spLocks/>
                </p:cNvSpPr>
                <p:nvPr/>
              </p:nvSpPr>
              <p:spPr bwMode="gray">
                <a:xfrm>
                  <a:off x="985847" y="1218649"/>
                  <a:ext cx="21439" cy="49699"/>
                </a:xfrm>
                <a:custGeom>
                  <a:avLst/>
                  <a:gdLst>
                    <a:gd name="T0" fmla="*/ 0 w 44"/>
                    <a:gd name="T1" fmla="*/ 28 h 103"/>
                    <a:gd name="T2" fmla="*/ 26 w 44"/>
                    <a:gd name="T3" fmla="*/ 0 h 103"/>
                    <a:gd name="T4" fmla="*/ 44 w 44"/>
                    <a:gd name="T5" fmla="*/ 17 h 103"/>
                    <a:gd name="T6" fmla="*/ 32 w 44"/>
                    <a:gd name="T7" fmla="*/ 103 h 103"/>
                    <a:gd name="T8" fmla="*/ 0 w 44"/>
                    <a:gd name="T9" fmla="*/ 28 h 103"/>
                    <a:gd name="T10" fmla="*/ 0 60000 65536"/>
                    <a:gd name="T11" fmla="*/ 0 60000 65536"/>
                    <a:gd name="T12" fmla="*/ 0 60000 65536"/>
                    <a:gd name="T13" fmla="*/ 0 60000 65536"/>
                    <a:gd name="T14" fmla="*/ 0 60000 65536"/>
                    <a:gd name="T15" fmla="*/ 0 w 44"/>
                    <a:gd name="T16" fmla="*/ 0 h 103"/>
                    <a:gd name="T17" fmla="*/ 44 w 44"/>
                    <a:gd name="T18" fmla="*/ 103 h 103"/>
                  </a:gdLst>
                  <a:ahLst/>
                  <a:cxnLst>
                    <a:cxn ang="T10">
                      <a:pos x="T0" y="T1"/>
                    </a:cxn>
                    <a:cxn ang="T11">
                      <a:pos x="T2" y="T3"/>
                    </a:cxn>
                    <a:cxn ang="T12">
                      <a:pos x="T4" y="T5"/>
                    </a:cxn>
                    <a:cxn ang="T13">
                      <a:pos x="T6" y="T7"/>
                    </a:cxn>
                    <a:cxn ang="T14">
                      <a:pos x="T8" y="T9"/>
                    </a:cxn>
                  </a:cxnLst>
                  <a:rect l="T15" t="T16" r="T17" b="T18"/>
                  <a:pathLst>
                    <a:path w="44" h="103">
                      <a:moveTo>
                        <a:pt x="0" y="28"/>
                      </a:moveTo>
                      <a:lnTo>
                        <a:pt x="26" y="0"/>
                      </a:lnTo>
                      <a:lnTo>
                        <a:pt x="44" y="17"/>
                      </a:lnTo>
                      <a:lnTo>
                        <a:pt x="32" y="103"/>
                      </a:lnTo>
                      <a:lnTo>
                        <a:pt x="0" y="28"/>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grpSp>
          <p:sp>
            <p:nvSpPr>
              <p:cNvPr id="162" name="Freeform 91">
                <a:extLst>
                  <a:ext uri="{FF2B5EF4-FFF2-40B4-BE49-F238E27FC236}">
                    <a16:creationId xmlns:a16="http://schemas.microsoft.com/office/drawing/2014/main" id="{A27C47B2-8379-4692-8F82-FCCA6A982AB3}"/>
                  </a:ext>
                </a:extLst>
              </p:cNvPr>
              <p:cNvSpPr>
                <a:spLocks/>
              </p:cNvSpPr>
              <p:nvPr/>
            </p:nvSpPr>
            <p:spPr bwMode="gray">
              <a:xfrm>
                <a:off x="4414104" y="2367573"/>
                <a:ext cx="434623" cy="429751"/>
              </a:xfrm>
              <a:custGeom>
                <a:avLst/>
                <a:gdLst>
                  <a:gd name="T0" fmla="*/ 0 w 891"/>
                  <a:gd name="T1" fmla="*/ 611 h 884"/>
                  <a:gd name="T2" fmla="*/ 35 w 891"/>
                  <a:gd name="T3" fmla="*/ 733 h 884"/>
                  <a:gd name="T4" fmla="*/ 74 w 891"/>
                  <a:gd name="T5" fmla="*/ 775 h 884"/>
                  <a:gd name="T6" fmla="*/ 149 w 891"/>
                  <a:gd name="T7" fmla="*/ 818 h 884"/>
                  <a:gd name="T8" fmla="*/ 205 w 891"/>
                  <a:gd name="T9" fmla="*/ 884 h 884"/>
                  <a:gd name="T10" fmla="*/ 274 w 891"/>
                  <a:gd name="T11" fmla="*/ 851 h 884"/>
                  <a:gd name="T12" fmla="*/ 303 w 891"/>
                  <a:gd name="T13" fmla="*/ 871 h 884"/>
                  <a:gd name="T14" fmla="*/ 346 w 891"/>
                  <a:gd name="T15" fmla="*/ 851 h 884"/>
                  <a:gd name="T16" fmla="*/ 372 w 891"/>
                  <a:gd name="T17" fmla="*/ 814 h 884"/>
                  <a:gd name="T18" fmla="*/ 448 w 891"/>
                  <a:gd name="T19" fmla="*/ 801 h 884"/>
                  <a:gd name="T20" fmla="*/ 488 w 891"/>
                  <a:gd name="T21" fmla="*/ 747 h 884"/>
                  <a:gd name="T22" fmla="*/ 468 w 891"/>
                  <a:gd name="T23" fmla="*/ 733 h 884"/>
                  <a:gd name="T24" fmla="*/ 540 w 891"/>
                  <a:gd name="T25" fmla="*/ 569 h 884"/>
                  <a:gd name="T26" fmla="*/ 557 w 891"/>
                  <a:gd name="T27" fmla="*/ 485 h 884"/>
                  <a:gd name="T28" fmla="*/ 626 w 891"/>
                  <a:gd name="T29" fmla="*/ 518 h 884"/>
                  <a:gd name="T30" fmla="*/ 661 w 891"/>
                  <a:gd name="T31" fmla="*/ 422 h 884"/>
                  <a:gd name="T32" fmla="*/ 697 w 891"/>
                  <a:gd name="T33" fmla="*/ 416 h 884"/>
                  <a:gd name="T34" fmla="*/ 749 w 891"/>
                  <a:gd name="T35" fmla="*/ 324 h 884"/>
                  <a:gd name="T36" fmla="*/ 765 w 891"/>
                  <a:gd name="T37" fmla="*/ 226 h 884"/>
                  <a:gd name="T38" fmla="*/ 873 w 891"/>
                  <a:gd name="T39" fmla="*/ 287 h 884"/>
                  <a:gd name="T40" fmla="*/ 891 w 891"/>
                  <a:gd name="T41" fmla="*/ 237 h 884"/>
                  <a:gd name="T42" fmla="*/ 863 w 891"/>
                  <a:gd name="T43" fmla="*/ 198 h 884"/>
                  <a:gd name="T44" fmla="*/ 814 w 891"/>
                  <a:gd name="T45" fmla="*/ 176 h 884"/>
                  <a:gd name="T46" fmla="*/ 756 w 891"/>
                  <a:gd name="T47" fmla="*/ 182 h 884"/>
                  <a:gd name="T48" fmla="*/ 735 w 891"/>
                  <a:gd name="T49" fmla="*/ 216 h 884"/>
                  <a:gd name="T50" fmla="*/ 628 w 891"/>
                  <a:gd name="T51" fmla="*/ 246 h 884"/>
                  <a:gd name="T52" fmla="*/ 560 w 891"/>
                  <a:gd name="T53" fmla="*/ 326 h 884"/>
                  <a:gd name="T54" fmla="*/ 537 w 891"/>
                  <a:gd name="T55" fmla="*/ 199 h 884"/>
                  <a:gd name="T56" fmla="*/ 345 w 891"/>
                  <a:gd name="T57" fmla="*/ 231 h 884"/>
                  <a:gd name="T58" fmla="*/ 307 w 891"/>
                  <a:gd name="T59" fmla="*/ 0 h 884"/>
                  <a:gd name="T60" fmla="*/ 280 w 891"/>
                  <a:gd name="T61" fmla="*/ 20 h 884"/>
                  <a:gd name="T62" fmla="*/ 297 w 891"/>
                  <a:gd name="T63" fmla="*/ 63 h 884"/>
                  <a:gd name="T64" fmla="*/ 272 w 891"/>
                  <a:gd name="T65" fmla="*/ 268 h 884"/>
                  <a:gd name="T66" fmla="*/ 238 w 891"/>
                  <a:gd name="T67" fmla="*/ 313 h 884"/>
                  <a:gd name="T68" fmla="*/ 133 w 891"/>
                  <a:gd name="T69" fmla="*/ 390 h 884"/>
                  <a:gd name="T70" fmla="*/ 114 w 891"/>
                  <a:gd name="T71" fmla="*/ 478 h 884"/>
                  <a:gd name="T72" fmla="*/ 74 w 891"/>
                  <a:gd name="T73" fmla="*/ 456 h 884"/>
                  <a:gd name="T74" fmla="*/ 63 w 891"/>
                  <a:gd name="T75" fmla="*/ 558 h 884"/>
                  <a:gd name="T76" fmla="*/ 0 w 891"/>
                  <a:gd name="T77" fmla="*/ 611 h 8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891"/>
                  <a:gd name="T118" fmla="*/ 0 h 884"/>
                  <a:gd name="T119" fmla="*/ 891 w 891"/>
                  <a:gd name="T120" fmla="*/ 884 h 88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891" h="884">
                    <a:moveTo>
                      <a:pt x="0" y="611"/>
                    </a:moveTo>
                    <a:lnTo>
                      <a:pt x="35" y="733"/>
                    </a:lnTo>
                    <a:lnTo>
                      <a:pt x="74" y="775"/>
                    </a:lnTo>
                    <a:lnTo>
                      <a:pt x="149" y="818"/>
                    </a:lnTo>
                    <a:lnTo>
                      <a:pt x="205" y="884"/>
                    </a:lnTo>
                    <a:lnTo>
                      <a:pt x="274" y="851"/>
                    </a:lnTo>
                    <a:lnTo>
                      <a:pt x="303" y="871"/>
                    </a:lnTo>
                    <a:lnTo>
                      <a:pt x="346" y="851"/>
                    </a:lnTo>
                    <a:lnTo>
                      <a:pt x="372" y="814"/>
                    </a:lnTo>
                    <a:lnTo>
                      <a:pt x="448" y="801"/>
                    </a:lnTo>
                    <a:lnTo>
                      <a:pt x="488" y="747"/>
                    </a:lnTo>
                    <a:lnTo>
                      <a:pt x="468" y="733"/>
                    </a:lnTo>
                    <a:lnTo>
                      <a:pt x="540" y="569"/>
                    </a:lnTo>
                    <a:lnTo>
                      <a:pt x="557" y="485"/>
                    </a:lnTo>
                    <a:lnTo>
                      <a:pt x="626" y="518"/>
                    </a:lnTo>
                    <a:lnTo>
                      <a:pt x="661" y="422"/>
                    </a:lnTo>
                    <a:lnTo>
                      <a:pt x="697" y="416"/>
                    </a:lnTo>
                    <a:lnTo>
                      <a:pt x="749" y="324"/>
                    </a:lnTo>
                    <a:lnTo>
                      <a:pt x="765" y="226"/>
                    </a:lnTo>
                    <a:lnTo>
                      <a:pt x="873" y="287"/>
                    </a:lnTo>
                    <a:lnTo>
                      <a:pt x="891" y="237"/>
                    </a:lnTo>
                    <a:lnTo>
                      <a:pt x="863" y="198"/>
                    </a:lnTo>
                    <a:lnTo>
                      <a:pt x="814" y="176"/>
                    </a:lnTo>
                    <a:lnTo>
                      <a:pt x="756" y="182"/>
                    </a:lnTo>
                    <a:lnTo>
                      <a:pt x="735" y="216"/>
                    </a:lnTo>
                    <a:lnTo>
                      <a:pt x="628" y="246"/>
                    </a:lnTo>
                    <a:lnTo>
                      <a:pt x="560" y="326"/>
                    </a:lnTo>
                    <a:lnTo>
                      <a:pt x="537" y="199"/>
                    </a:lnTo>
                    <a:lnTo>
                      <a:pt x="345" y="231"/>
                    </a:lnTo>
                    <a:lnTo>
                      <a:pt x="307" y="0"/>
                    </a:lnTo>
                    <a:lnTo>
                      <a:pt x="280" y="20"/>
                    </a:lnTo>
                    <a:lnTo>
                      <a:pt x="297" y="63"/>
                    </a:lnTo>
                    <a:lnTo>
                      <a:pt x="272" y="268"/>
                    </a:lnTo>
                    <a:lnTo>
                      <a:pt x="238" y="313"/>
                    </a:lnTo>
                    <a:lnTo>
                      <a:pt x="133" y="390"/>
                    </a:lnTo>
                    <a:lnTo>
                      <a:pt x="114" y="478"/>
                    </a:lnTo>
                    <a:lnTo>
                      <a:pt x="74" y="456"/>
                    </a:lnTo>
                    <a:lnTo>
                      <a:pt x="63" y="558"/>
                    </a:lnTo>
                    <a:lnTo>
                      <a:pt x="0" y="611"/>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63" name="Freeform 92">
                <a:extLst>
                  <a:ext uri="{FF2B5EF4-FFF2-40B4-BE49-F238E27FC236}">
                    <a16:creationId xmlns:a16="http://schemas.microsoft.com/office/drawing/2014/main" id="{B7D5FC57-475A-4771-A7DA-BBA86C2A1946}"/>
                  </a:ext>
                </a:extLst>
              </p:cNvPr>
              <p:cNvSpPr>
                <a:spLocks/>
              </p:cNvSpPr>
              <p:nvPr/>
            </p:nvSpPr>
            <p:spPr bwMode="gray">
              <a:xfrm>
                <a:off x="3415251" y="1698099"/>
                <a:ext cx="510633" cy="538893"/>
              </a:xfrm>
              <a:custGeom>
                <a:avLst/>
                <a:gdLst>
                  <a:gd name="T0" fmla="*/ 0 w 1049"/>
                  <a:gd name="T1" fmla="*/ 337 h 1106"/>
                  <a:gd name="T2" fmla="*/ 27 w 1049"/>
                  <a:gd name="T3" fmla="*/ 422 h 1106"/>
                  <a:gd name="T4" fmla="*/ 24 w 1049"/>
                  <a:gd name="T5" fmla="*/ 558 h 1106"/>
                  <a:gd name="T6" fmla="*/ 150 w 1049"/>
                  <a:gd name="T7" fmla="*/ 637 h 1106"/>
                  <a:gd name="T8" fmla="*/ 201 w 1049"/>
                  <a:gd name="T9" fmla="*/ 693 h 1106"/>
                  <a:gd name="T10" fmla="*/ 274 w 1049"/>
                  <a:gd name="T11" fmla="*/ 740 h 1106"/>
                  <a:gd name="T12" fmla="*/ 303 w 1049"/>
                  <a:gd name="T13" fmla="*/ 773 h 1106"/>
                  <a:gd name="T14" fmla="*/ 318 w 1049"/>
                  <a:gd name="T15" fmla="*/ 863 h 1106"/>
                  <a:gd name="T16" fmla="*/ 337 w 1049"/>
                  <a:gd name="T17" fmla="*/ 989 h 1106"/>
                  <a:gd name="T18" fmla="*/ 436 w 1049"/>
                  <a:gd name="T19" fmla="*/ 1106 h 1106"/>
                  <a:gd name="T20" fmla="*/ 957 w 1049"/>
                  <a:gd name="T21" fmla="*/ 1073 h 1106"/>
                  <a:gd name="T22" fmla="*/ 926 w 1049"/>
                  <a:gd name="T23" fmla="*/ 902 h 1106"/>
                  <a:gd name="T24" fmla="*/ 945 w 1049"/>
                  <a:gd name="T25" fmla="*/ 724 h 1106"/>
                  <a:gd name="T26" fmla="*/ 975 w 1049"/>
                  <a:gd name="T27" fmla="*/ 645 h 1106"/>
                  <a:gd name="T28" fmla="*/ 971 w 1049"/>
                  <a:gd name="T29" fmla="*/ 573 h 1106"/>
                  <a:gd name="T30" fmla="*/ 1037 w 1049"/>
                  <a:gd name="T31" fmla="*/ 413 h 1106"/>
                  <a:gd name="T32" fmla="*/ 1049 w 1049"/>
                  <a:gd name="T33" fmla="*/ 371 h 1106"/>
                  <a:gd name="T34" fmla="*/ 1029 w 1049"/>
                  <a:gd name="T35" fmla="*/ 364 h 1106"/>
                  <a:gd name="T36" fmla="*/ 1003 w 1049"/>
                  <a:gd name="T37" fmla="*/ 397 h 1106"/>
                  <a:gd name="T38" fmla="*/ 982 w 1049"/>
                  <a:gd name="T39" fmla="*/ 481 h 1106"/>
                  <a:gd name="T40" fmla="*/ 939 w 1049"/>
                  <a:gd name="T41" fmla="*/ 488 h 1106"/>
                  <a:gd name="T42" fmla="*/ 920 w 1049"/>
                  <a:gd name="T43" fmla="*/ 537 h 1106"/>
                  <a:gd name="T44" fmla="*/ 877 w 1049"/>
                  <a:gd name="T45" fmla="*/ 571 h 1106"/>
                  <a:gd name="T46" fmla="*/ 880 w 1049"/>
                  <a:gd name="T47" fmla="*/ 518 h 1106"/>
                  <a:gd name="T48" fmla="*/ 909 w 1049"/>
                  <a:gd name="T49" fmla="*/ 461 h 1106"/>
                  <a:gd name="T50" fmla="*/ 938 w 1049"/>
                  <a:gd name="T51" fmla="*/ 444 h 1106"/>
                  <a:gd name="T52" fmla="*/ 941 w 1049"/>
                  <a:gd name="T53" fmla="*/ 421 h 1106"/>
                  <a:gd name="T54" fmla="*/ 884 w 1049"/>
                  <a:gd name="T55" fmla="*/ 268 h 1106"/>
                  <a:gd name="T56" fmla="*/ 845 w 1049"/>
                  <a:gd name="T57" fmla="*/ 257 h 1106"/>
                  <a:gd name="T58" fmla="*/ 831 w 1049"/>
                  <a:gd name="T59" fmla="*/ 221 h 1106"/>
                  <a:gd name="T60" fmla="*/ 730 w 1049"/>
                  <a:gd name="T61" fmla="*/ 209 h 1106"/>
                  <a:gd name="T62" fmla="*/ 512 w 1049"/>
                  <a:gd name="T63" fmla="*/ 153 h 1106"/>
                  <a:gd name="T64" fmla="*/ 423 w 1049"/>
                  <a:gd name="T65" fmla="*/ 90 h 1106"/>
                  <a:gd name="T66" fmla="*/ 373 w 1049"/>
                  <a:gd name="T67" fmla="*/ 68 h 1106"/>
                  <a:gd name="T68" fmla="*/ 344 w 1049"/>
                  <a:gd name="T69" fmla="*/ 89 h 1106"/>
                  <a:gd name="T70" fmla="*/ 333 w 1049"/>
                  <a:gd name="T71" fmla="*/ 84 h 1106"/>
                  <a:gd name="T72" fmla="*/ 349 w 1049"/>
                  <a:gd name="T73" fmla="*/ 68 h 1106"/>
                  <a:gd name="T74" fmla="*/ 350 w 1049"/>
                  <a:gd name="T75" fmla="*/ 38 h 1106"/>
                  <a:gd name="T76" fmla="*/ 359 w 1049"/>
                  <a:gd name="T77" fmla="*/ 30 h 1106"/>
                  <a:gd name="T78" fmla="*/ 360 w 1049"/>
                  <a:gd name="T79" fmla="*/ 8 h 1106"/>
                  <a:gd name="T80" fmla="*/ 346 w 1049"/>
                  <a:gd name="T81" fmla="*/ 0 h 1106"/>
                  <a:gd name="T82" fmla="*/ 225 w 1049"/>
                  <a:gd name="T83" fmla="*/ 56 h 1106"/>
                  <a:gd name="T84" fmla="*/ 180 w 1049"/>
                  <a:gd name="T85" fmla="*/ 73 h 1106"/>
                  <a:gd name="T86" fmla="*/ 161 w 1049"/>
                  <a:gd name="T87" fmla="*/ 76 h 1106"/>
                  <a:gd name="T88" fmla="*/ 130 w 1049"/>
                  <a:gd name="T89" fmla="*/ 59 h 1106"/>
                  <a:gd name="T90" fmla="*/ 124 w 1049"/>
                  <a:gd name="T91" fmla="*/ 73 h 1106"/>
                  <a:gd name="T92" fmla="*/ 121 w 1049"/>
                  <a:gd name="T93" fmla="*/ 58 h 1106"/>
                  <a:gd name="T94" fmla="*/ 96 w 1049"/>
                  <a:gd name="T95" fmla="*/ 79 h 1106"/>
                  <a:gd name="T96" fmla="*/ 102 w 1049"/>
                  <a:gd name="T97" fmla="*/ 207 h 1106"/>
                  <a:gd name="T98" fmla="*/ 0 w 1049"/>
                  <a:gd name="T99" fmla="*/ 337 h 11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49"/>
                  <a:gd name="T151" fmla="*/ 0 h 1106"/>
                  <a:gd name="T152" fmla="*/ 1049 w 1049"/>
                  <a:gd name="T153" fmla="*/ 1106 h 11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49" h="1106">
                    <a:moveTo>
                      <a:pt x="0" y="337"/>
                    </a:moveTo>
                    <a:lnTo>
                      <a:pt x="27" y="422"/>
                    </a:lnTo>
                    <a:lnTo>
                      <a:pt x="24" y="558"/>
                    </a:lnTo>
                    <a:lnTo>
                      <a:pt x="150" y="637"/>
                    </a:lnTo>
                    <a:lnTo>
                      <a:pt x="201" y="693"/>
                    </a:lnTo>
                    <a:lnTo>
                      <a:pt x="274" y="740"/>
                    </a:lnTo>
                    <a:lnTo>
                      <a:pt x="303" y="773"/>
                    </a:lnTo>
                    <a:lnTo>
                      <a:pt x="318" y="863"/>
                    </a:lnTo>
                    <a:lnTo>
                      <a:pt x="337" y="989"/>
                    </a:lnTo>
                    <a:lnTo>
                      <a:pt x="436" y="1106"/>
                    </a:lnTo>
                    <a:lnTo>
                      <a:pt x="957" y="1073"/>
                    </a:lnTo>
                    <a:lnTo>
                      <a:pt x="926" y="902"/>
                    </a:lnTo>
                    <a:lnTo>
                      <a:pt x="945" y="724"/>
                    </a:lnTo>
                    <a:lnTo>
                      <a:pt x="975" y="645"/>
                    </a:lnTo>
                    <a:lnTo>
                      <a:pt x="971" y="573"/>
                    </a:lnTo>
                    <a:lnTo>
                      <a:pt x="1037" y="413"/>
                    </a:lnTo>
                    <a:lnTo>
                      <a:pt x="1049" y="371"/>
                    </a:lnTo>
                    <a:lnTo>
                      <a:pt x="1029" y="364"/>
                    </a:lnTo>
                    <a:lnTo>
                      <a:pt x="1003" y="397"/>
                    </a:lnTo>
                    <a:lnTo>
                      <a:pt x="982" y="481"/>
                    </a:lnTo>
                    <a:lnTo>
                      <a:pt x="939" y="488"/>
                    </a:lnTo>
                    <a:lnTo>
                      <a:pt x="920" y="537"/>
                    </a:lnTo>
                    <a:lnTo>
                      <a:pt x="877" y="571"/>
                    </a:lnTo>
                    <a:lnTo>
                      <a:pt x="880" y="518"/>
                    </a:lnTo>
                    <a:lnTo>
                      <a:pt x="909" y="461"/>
                    </a:lnTo>
                    <a:lnTo>
                      <a:pt x="938" y="444"/>
                    </a:lnTo>
                    <a:lnTo>
                      <a:pt x="941" y="421"/>
                    </a:lnTo>
                    <a:lnTo>
                      <a:pt x="884" y="268"/>
                    </a:lnTo>
                    <a:lnTo>
                      <a:pt x="845" y="257"/>
                    </a:lnTo>
                    <a:lnTo>
                      <a:pt x="831" y="221"/>
                    </a:lnTo>
                    <a:lnTo>
                      <a:pt x="730" y="209"/>
                    </a:lnTo>
                    <a:lnTo>
                      <a:pt x="512" y="153"/>
                    </a:lnTo>
                    <a:lnTo>
                      <a:pt x="423" y="90"/>
                    </a:lnTo>
                    <a:lnTo>
                      <a:pt x="373" y="68"/>
                    </a:lnTo>
                    <a:lnTo>
                      <a:pt x="344" y="89"/>
                    </a:lnTo>
                    <a:lnTo>
                      <a:pt x="333" y="84"/>
                    </a:lnTo>
                    <a:lnTo>
                      <a:pt x="349" y="68"/>
                    </a:lnTo>
                    <a:lnTo>
                      <a:pt x="350" y="38"/>
                    </a:lnTo>
                    <a:lnTo>
                      <a:pt x="359" y="30"/>
                    </a:lnTo>
                    <a:lnTo>
                      <a:pt x="360" y="8"/>
                    </a:lnTo>
                    <a:lnTo>
                      <a:pt x="346" y="0"/>
                    </a:lnTo>
                    <a:lnTo>
                      <a:pt x="225" y="56"/>
                    </a:lnTo>
                    <a:lnTo>
                      <a:pt x="180" y="73"/>
                    </a:lnTo>
                    <a:lnTo>
                      <a:pt x="161" y="76"/>
                    </a:lnTo>
                    <a:lnTo>
                      <a:pt x="130" y="59"/>
                    </a:lnTo>
                    <a:lnTo>
                      <a:pt x="124" y="73"/>
                    </a:lnTo>
                    <a:lnTo>
                      <a:pt x="121" y="58"/>
                    </a:lnTo>
                    <a:lnTo>
                      <a:pt x="96" y="79"/>
                    </a:lnTo>
                    <a:lnTo>
                      <a:pt x="102" y="207"/>
                    </a:lnTo>
                    <a:lnTo>
                      <a:pt x="0" y="337"/>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sp>
            <p:nvSpPr>
              <p:cNvPr id="164" name="Freeform 93">
                <a:extLst>
                  <a:ext uri="{FF2B5EF4-FFF2-40B4-BE49-F238E27FC236}">
                    <a16:creationId xmlns:a16="http://schemas.microsoft.com/office/drawing/2014/main" id="{B3A92B06-61BC-46A2-A33A-DA88DAD7117F}"/>
                  </a:ext>
                </a:extLst>
              </p:cNvPr>
              <p:cNvSpPr>
                <a:spLocks/>
              </p:cNvSpPr>
              <p:nvPr/>
            </p:nvSpPr>
            <p:spPr bwMode="gray">
              <a:xfrm>
                <a:off x="1776158" y="1834527"/>
                <a:ext cx="679220" cy="562281"/>
              </a:xfrm>
              <a:custGeom>
                <a:avLst/>
                <a:gdLst>
                  <a:gd name="T0" fmla="*/ 0 w 1393"/>
                  <a:gd name="T1" fmla="*/ 991 h 1154"/>
                  <a:gd name="T2" fmla="*/ 42 w 1393"/>
                  <a:gd name="T3" fmla="*/ 742 h 1154"/>
                  <a:gd name="T4" fmla="*/ 142 w 1393"/>
                  <a:gd name="T5" fmla="*/ 124 h 1154"/>
                  <a:gd name="T6" fmla="*/ 164 w 1393"/>
                  <a:gd name="T7" fmla="*/ 0 h 1154"/>
                  <a:gd name="T8" fmla="*/ 715 w 1393"/>
                  <a:gd name="T9" fmla="*/ 82 h 1154"/>
                  <a:gd name="T10" fmla="*/ 1393 w 1393"/>
                  <a:gd name="T11" fmla="*/ 154 h 1154"/>
                  <a:gd name="T12" fmla="*/ 1347 w 1393"/>
                  <a:gd name="T13" fmla="*/ 654 h 1154"/>
                  <a:gd name="T14" fmla="*/ 1301 w 1393"/>
                  <a:gd name="T15" fmla="*/ 1154 h 1154"/>
                  <a:gd name="T16" fmla="*/ 371 w 1393"/>
                  <a:gd name="T17" fmla="*/ 1048 h 1154"/>
                  <a:gd name="T18" fmla="*/ 0 w 1393"/>
                  <a:gd name="T19" fmla="*/ 991 h 11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93"/>
                  <a:gd name="T31" fmla="*/ 0 h 1154"/>
                  <a:gd name="T32" fmla="*/ 1393 w 1393"/>
                  <a:gd name="T33" fmla="*/ 1154 h 11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93" h="1154">
                    <a:moveTo>
                      <a:pt x="0" y="991"/>
                    </a:moveTo>
                    <a:lnTo>
                      <a:pt x="42" y="742"/>
                    </a:lnTo>
                    <a:lnTo>
                      <a:pt x="142" y="124"/>
                    </a:lnTo>
                    <a:lnTo>
                      <a:pt x="164" y="0"/>
                    </a:lnTo>
                    <a:lnTo>
                      <a:pt x="715" y="82"/>
                    </a:lnTo>
                    <a:lnTo>
                      <a:pt x="1393" y="154"/>
                    </a:lnTo>
                    <a:lnTo>
                      <a:pt x="1347" y="654"/>
                    </a:lnTo>
                    <a:lnTo>
                      <a:pt x="1301" y="1154"/>
                    </a:lnTo>
                    <a:lnTo>
                      <a:pt x="371" y="1048"/>
                    </a:lnTo>
                    <a:lnTo>
                      <a:pt x="0" y="991"/>
                    </a:lnTo>
                    <a:close/>
                  </a:path>
                </a:pathLst>
              </a:custGeom>
              <a:grpFill/>
              <a:ln w="3175">
                <a:solidFill>
                  <a:schemeClr val="bg2"/>
                </a:solidFill>
                <a:round/>
                <a:headEnd/>
                <a:tailEnd/>
              </a:ln>
            </p:spPr>
            <p:txBody>
              <a:bodyPr/>
              <a:lstStyle/>
              <a:p>
                <a:pPr defTabSz="144656" fontAlgn="base">
                  <a:spcBef>
                    <a:spcPct val="0"/>
                  </a:spcBef>
                  <a:spcAft>
                    <a:spcPct val="0"/>
                  </a:spcAft>
                </a:pPr>
                <a:endParaRPr lang="en-US" sz="1223">
                  <a:solidFill>
                    <a:prstClr val="black"/>
                  </a:solidFill>
                  <a:cs typeface="Lucida Sans Unicode" pitchFamily="34" charset="0"/>
                </a:endParaRPr>
              </a:p>
            </p:txBody>
          </p:sp>
        </p:grpSp>
        <p:sp>
          <p:nvSpPr>
            <p:cNvPr id="113" name="5-Point Star 10">
              <a:extLst>
                <a:ext uri="{FF2B5EF4-FFF2-40B4-BE49-F238E27FC236}">
                  <a16:creationId xmlns:a16="http://schemas.microsoft.com/office/drawing/2014/main" id="{CFFD0B7B-6D86-4C46-82D1-08B8CD78A50E}"/>
                </a:ext>
              </a:extLst>
            </p:cNvPr>
            <p:cNvSpPr/>
            <p:nvPr/>
          </p:nvSpPr>
          <p:spPr>
            <a:xfrm>
              <a:off x="2433905" y="3024451"/>
              <a:ext cx="337932" cy="344840"/>
            </a:xfrm>
            <a:prstGeom prst="star5">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44656" fontAlgn="base">
                <a:spcBef>
                  <a:spcPct val="0"/>
                </a:spcBef>
                <a:spcAft>
                  <a:spcPct val="0"/>
                </a:spcAft>
              </a:pPr>
              <a:endParaRPr lang="en-US" sz="1223">
                <a:solidFill>
                  <a:prstClr val="white"/>
                </a:solidFill>
              </a:endParaRPr>
            </a:p>
          </p:txBody>
        </p:sp>
      </p:grpSp>
      <p:grpSp>
        <p:nvGrpSpPr>
          <p:cNvPr id="181" name="Group 180">
            <a:extLst>
              <a:ext uri="{FF2B5EF4-FFF2-40B4-BE49-F238E27FC236}">
                <a16:creationId xmlns:a16="http://schemas.microsoft.com/office/drawing/2014/main" id="{59A56FA8-6BCE-4DDE-B702-A0D2CBC111F5}"/>
              </a:ext>
            </a:extLst>
          </p:cNvPr>
          <p:cNvGrpSpPr/>
          <p:nvPr/>
        </p:nvGrpSpPr>
        <p:grpSpPr>
          <a:xfrm>
            <a:off x="5425949" y="2531109"/>
            <a:ext cx="878157" cy="583195"/>
            <a:chOff x="1371600" y="2590800"/>
            <a:chExt cx="1692233" cy="847936"/>
          </a:xfrm>
          <a:solidFill>
            <a:schemeClr val="bg1">
              <a:lumMod val="20000"/>
              <a:lumOff val="80000"/>
            </a:schemeClr>
          </a:solidFill>
          <a:effectLst/>
        </p:grpSpPr>
        <p:sp>
          <p:nvSpPr>
            <p:cNvPr id="182" name="Rounded Rectangle 278">
              <a:extLst>
                <a:ext uri="{FF2B5EF4-FFF2-40B4-BE49-F238E27FC236}">
                  <a16:creationId xmlns:a16="http://schemas.microsoft.com/office/drawing/2014/main" id="{F2F4ECE5-07BE-47E6-B0CB-4EA835C764D5}"/>
                </a:ext>
              </a:extLst>
            </p:cNvPr>
            <p:cNvSpPr/>
            <p:nvPr/>
          </p:nvSpPr>
          <p:spPr bwMode="auto">
            <a:xfrm>
              <a:off x="1371600" y="2590800"/>
              <a:ext cx="1692233" cy="847936"/>
            </a:xfrm>
            <a:prstGeom prst="roundRect">
              <a:avLst/>
            </a:prstGeom>
            <a:grpFill/>
            <a:ln w="9525" cap="flat" cmpd="sng" algn="ctr">
              <a:solidFill>
                <a:schemeClr val="bg2">
                  <a:lumMod val="40000"/>
                  <a:lumOff val="60000"/>
                </a:schemeClr>
              </a:solidFill>
              <a:prstDash val="solid"/>
              <a:round/>
              <a:headEnd type="none" w="med" len="med"/>
              <a:tailEnd type="none" w="med" len="med"/>
            </a:ln>
            <a:effectLst>
              <a:outerShdw blurRad="190500" dist="190500" dir="2700000" algn="tl" rotWithShape="0">
                <a:prstClr val="black">
                  <a:alpha val="40000"/>
                </a:prstClr>
              </a:outerShdw>
            </a:effectLst>
            <a:scene3d>
              <a:camera prst="orthographicFront"/>
              <a:lightRig rig="threePt" dir="t"/>
            </a:scene3d>
            <a:sp3d>
              <a:bevelT w="177800" h="177800"/>
              <a:bevelB w="177800" h="177800"/>
            </a:sp3d>
          </p:spPr>
          <p:txBody>
            <a:bodyPr vert="horz" wrap="square" lIns="28932" tIns="14467" rIns="28932" bIns="14467" numCol="1" rtlCol="0" anchor="t" anchorCtr="0" compatLnSpc="1">
              <a:prstTxWarp prst="textNoShape">
                <a:avLst/>
              </a:prstTxWarp>
            </a:bodyPr>
            <a:lstStyle/>
            <a:p>
              <a:pPr defTabSz="144656" fontAlgn="base">
                <a:spcBef>
                  <a:spcPct val="0"/>
                </a:spcBef>
                <a:spcAft>
                  <a:spcPct val="0"/>
                </a:spcAft>
              </a:pPr>
              <a:endParaRPr lang="en-US" sz="1223" b="1" dirty="0">
                <a:solidFill>
                  <a:srgbClr val="2C2C2C"/>
                </a:solidFill>
                <a:latin typeface="Myriad Pro"/>
                <a:cs typeface="Lucida Sans Unicode" pitchFamily="34" charset="0"/>
              </a:endParaRPr>
            </a:p>
          </p:txBody>
        </p:sp>
        <p:pic>
          <p:nvPicPr>
            <p:cNvPr id="183" name="Picture 2" descr="https://documents.intermountain.net/style/Logos/Intermountain%20Healthcare/Intermountain%20Centered/JPG/HLTH_V_3CP.jpg">
              <a:extLst>
                <a:ext uri="{FF2B5EF4-FFF2-40B4-BE49-F238E27FC236}">
                  <a16:creationId xmlns:a16="http://schemas.microsoft.com/office/drawing/2014/main" id="{8AB920A0-5477-42F5-9B7F-B35DF98957A8}"/>
                </a:ext>
              </a:extLst>
            </p:cNvPr>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1558681" y="2692552"/>
              <a:ext cx="1358950" cy="540081"/>
            </a:xfrm>
            <a:prstGeom prst="rect">
              <a:avLst/>
            </a:prstGeom>
            <a:grpFill/>
          </p:spPr>
        </p:pic>
      </p:grpSp>
      <p:grpSp>
        <p:nvGrpSpPr>
          <p:cNvPr id="187" name="Group 186">
            <a:extLst>
              <a:ext uri="{FF2B5EF4-FFF2-40B4-BE49-F238E27FC236}">
                <a16:creationId xmlns:a16="http://schemas.microsoft.com/office/drawing/2014/main" id="{368B2D27-BF2B-4AB5-97AC-E335863E1B1A}"/>
              </a:ext>
            </a:extLst>
          </p:cNvPr>
          <p:cNvGrpSpPr/>
          <p:nvPr/>
        </p:nvGrpSpPr>
        <p:grpSpPr>
          <a:xfrm>
            <a:off x="1533039" y="3732064"/>
            <a:ext cx="1351012" cy="476383"/>
            <a:chOff x="401928" y="5768597"/>
            <a:chExt cx="2894660" cy="918420"/>
          </a:xfrm>
        </p:grpSpPr>
        <p:sp>
          <p:nvSpPr>
            <p:cNvPr id="189" name="TextBox 188">
              <a:extLst>
                <a:ext uri="{FF2B5EF4-FFF2-40B4-BE49-F238E27FC236}">
                  <a16:creationId xmlns:a16="http://schemas.microsoft.com/office/drawing/2014/main" id="{B9242916-B01B-49AB-B989-B67A14644EF6}"/>
                </a:ext>
              </a:extLst>
            </p:cNvPr>
            <p:cNvSpPr txBox="1"/>
            <p:nvPr/>
          </p:nvSpPr>
          <p:spPr bwMode="gray">
            <a:xfrm>
              <a:off x="401928" y="5768597"/>
              <a:ext cx="1449781" cy="250448"/>
            </a:xfrm>
            <a:prstGeom prst="rect">
              <a:avLst/>
            </a:prstGeom>
            <a:noFill/>
          </p:spPr>
          <p:txBody>
            <a:bodyPr wrap="square" lIns="0" tIns="0" rIns="0" bIns="0" rtlCol="0">
              <a:spAutoFit/>
            </a:bodyPr>
            <a:lstStyle/>
            <a:p>
              <a:pPr algn="ctr" defTabSz="144656" fontAlgn="base">
                <a:spcBef>
                  <a:spcPct val="0"/>
                </a:spcBef>
                <a:spcAft>
                  <a:spcPct val="0"/>
                </a:spcAft>
              </a:pPr>
              <a:r>
                <a:rPr lang="en-US" sz="844" i="1" dirty="0">
                  <a:solidFill>
                    <a:srgbClr val="24446C"/>
                  </a:solidFill>
                  <a:latin typeface="Arial Black" pitchFamily="34" charset="0"/>
                  <a:cs typeface="Lucida Sans Unicode" pitchFamily="34" charset="0"/>
                </a:rPr>
                <a:t>Hospitals</a:t>
              </a:r>
            </a:p>
          </p:txBody>
        </p:sp>
        <p:sp>
          <p:nvSpPr>
            <p:cNvPr id="190" name="TextBox 189">
              <a:extLst>
                <a:ext uri="{FF2B5EF4-FFF2-40B4-BE49-F238E27FC236}">
                  <a16:creationId xmlns:a16="http://schemas.microsoft.com/office/drawing/2014/main" id="{9183166A-55E8-41C7-9E47-17ED6A3FE1AF}"/>
                </a:ext>
              </a:extLst>
            </p:cNvPr>
            <p:cNvSpPr txBox="1"/>
            <p:nvPr/>
          </p:nvSpPr>
          <p:spPr bwMode="gray">
            <a:xfrm>
              <a:off x="406828" y="6086236"/>
              <a:ext cx="2889760" cy="600781"/>
            </a:xfrm>
            <a:prstGeom prst="rect">
              <a:avLst/>
            </a:prstGeom>
            <a:noFill/>
          </p:spPr>
          <p:txBody>
            <a:bodyPr wrap="square" lIns="0" tIns="0" rIns="0" bIns="0" rtlCol="0">
              <a:spAutoFit/>
            </a:bodyPr>
            <a:lstStyle/>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Gifted to Community in 1974</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24 Hospitals</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2,900 Licensed Beds</a:t>
              </a:r>
            </a:p>
          </p:txBody>
        </p:sp>
      </p:grpSp>
      <p:grpSp>
        <p:nvGrpSpPr>
          <p:cNvPr id="191" name="Group 190">
            <a:extLst>
              <a:ext uri="{FF2B5EF4-FFF2-40B4-BE49-F238E27FC236}">
                <a16:creationId xmlns:a16="http://schemas.microsoft.com/office/drawing/2014/main" id="{C1F6387C-8CC3-4456-A08C-6F732CF53EDA}"/>
              </a:ext>
            </a:extLst>
          </p:cNvPr>
          <p:cNvGrpSpPr/>
          <p:nvPr/>
        </p:nvGrpSpPr>
        <p:grpSpPr>
          <a:xfrm>
            <a:off x="6565877" y="3729036"/>
            <a:ext cx="1303929" cy="679837"/>
            <a:chOff x="6304808" y="4515035"/>
            <a:chExt cx="2937061" cy="1850838"/>
          </a:xfrm>
        </p:grpSpPr>
        <p:sp>
          <p:nvSpPr>
            <p:cNvPr id="193" name="TextBox 192">
              <a:extLst>
                <a:ext uri="{FF2B5EF4-FFF2-40B4-BE49-F238E27FC236}">
                  <a16:creationId xmlns:a16="http://schemas.microsoft.com/office/drawing/2014/main" id="{588C386F-A2B4-46A0-A129-741DC826E653}"/>
                </a:ext>
              </a:extLst>
            </p:cNvPr>
            <p:cNvSpPr txBox="1"/>
            <p:nvPr/>
          </p:nvSpPr>
          <p:spPr bwMode="gray">
            <a:xfrm>
              <a:off x="6304808" y="4515035"/>
              <a:ext cx="2937061" cy="353668"/>
            </a:xfrm>
            <a:prstGeom prst="rect">
              <a:avLst/>
            </a:prstGeom>
            <a:noFill/>
          </p:spPr>
          <p:txBody>
            <a:bodyPr wrap="square" lIns="0" tIns="0" rIns="0" bIns="0" rtlCol="0">
              <a:spAutoFit/>
            </a:bodyPr>
            <a:lstStyle/>
            <a:p>
              <a:pPr algn="ctr" defTabSz="144656" fontAlgn="base">
                <a:spcBef>
                  <a:spcPct val="0"/>
                </a:spcBef>
                <a:spcAft>
                  <a:spcPct val="0"/>
                </a:spcAft>
              </a:pPr>
              <a:r>
                <a:rPr lang="en-US" sz="844" i="1" dirty="0">
                  <a:solidFill>
                    <a:srgbClr val="24446C"/>
                  </a:solidFill>
                  <a:latin typeface="Arial Black" pitchFamily="34" charset="0"/>
                  <a:cs typeface="Lucida Sans Unicode" pitchFamily="34" charset="0"/>
                </a:rPr>
                <a:t>Continuum of Care</a:t>
              </a:r>
            </a:p>
          </p:txBody>
        </p:sp>
        <p:sp>
          <p:nvSpPr>
            <p:cNvPr id="194" name="TextBox 193">
              <a:extLst>
                <a:ext uri="{FF2B5EF4-FFF2-40B4-BE49-F238E27FC236}">
                  <a16:creationId xmlns:a16="http://schemas.microsoft.com/office/drawing/2014/main" id="{6D6FA862-8C26-4704-A7C2-3AF4176B5274}"/>
                </a:ext>
              </a:extLst>
            </p:cNvPr>
            <p:cNvSpPr txBox="1"/>
            <p:nvPr/>
          </p:nvSpPr>
          <p:spPr bwMode="gray">
            <a:xfrm>
              <a:off x="6558015" y="4951894"/>
              <a:ext cx="2578193" cy="1413979"/>
            </a:xfrm>
            <a:prstGeom prst="rect">
              <a:avLst/>
            </a:prstGeom>
            <a:noFill/>
          </p:spPr>
          <p:txBody>
            <a:bodyPr wrap="square" lIns="0" tIns="0" rIns="0" bIns="0" rtlCol="0">
              <a:spAutoFit/>
            </a:bodyPr>
            <a:lstStyle/>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TeleHealth</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Homecare</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Life Flight</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Central lab</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Central pharmacy</a:t>
              </a:r>
            </a:p>
          </p:txBody>
        </p:sp>
      </p:grpSp>
      <p:grpSp>
        <p:nvGrpSpPr>
          <p:cNvPr id="197" name="Group 196">
            <a:extLst>
              <a:ext uri="{FF2B5EF4-FFF2-40B4-BE49-F238E27FC236}">
                <a16:creationId xmlns:a16="http://schemas.microsoft.com/office/drawing/2014/main" id="{B6413124-5761-4117-B813-D23350444327}"/>
              </a:ext>
            </a:extLst>
          </p:cNvPr>
          <p:cNvGrpSpPr/>
          <p:nvPr/>
        </p:nvGrpSpPr>
        <p:grpSpPr>
          <a:xfrm>
            <a:off x="3176407" y="3731873"/>
            <a:ext cx="1127981" cy="790809"/>
            <a:chOff x="4135671" y="4939064"/>
            <a:chExt cx="3875811" cy="1908085"/>
          </a:xfrm>
        </p:grpSpPr>
        <p:sp>
          <p:nvSpPr>
            <p:cNvPr id="199" name="TextBox 198">
              <a:extLst>
                <a:ext uri="{FF2B5EF4-FFF2-40B4-BE49-F238E27FC236}">
                  <a16:creationId xmlns:a16="http://schemas.microsoft.com/office/drawing/2014/main" id="{FC3E971C-8FE4-4AF5-B535-CE346415F6A6}"/>
                </a:ext>
              </a:extLst>
            </p:cNvPr>
            <p:cNvSpPr txBox="1"/>
            <p:nvPr/>
          </p:nvSpPr>
          <p:spPr bwMode="gray">
            <a:xfrm>
              <a:off x="4142983" y="4939064"/>
              <a:ext cx="3347097" cy="313443"/>
            </a:xfrm>
            <a:prstGeom prst="rect">
              <a:avLst/>
            </a:prstGeom>
            <a:noFill/>
          </p:spPr>
          <p:txBody>
            <a:bodyPr wrap="square" lIns="0" tIns="0" rIns="0" bIns="0" rtlCol="0">
              <a:spAutoFit/>
            </a:bodyPr>
            <a:lstStyle/>
            <a:p>
              <a:pPr algn="ctr" defTabSz="144656" fontAlgn="base">
                <a:spcBef>
                  <a:spcPct val="0"/>
                </a:spcBef>
                <a:spcAft>
                  <a:spcPct val="0"/>
                </a:spcAft>
              </a:pPr>
              <a:r>
                <a:rPr lang="en-US" sz="844" i="1" dirty="0">
                  <a:solidFill>
                    <a:srgbClr val="24446C"/>
                  </a:solidFill>
                  <a:latin typeface="Arial Black" pitchFamily="34" charset="0"/>
                  <a:cs typeface="Lucida Sans Unicode" pitchFamily="34" charset="0"/>
                </a:rPr>
                <a:t>Medical Group</a:t>
              </a:r>
            </a:p>
          </p:txBody>
        </p:sp>
        <p:sp>
          <p:nvSpPr>
            <p:cNvPr id="200" name="TextBox 199">
              <a:extLst>
                <a:ext uri="{FF2B5EF4-FFF2-40B4-BE49-F238E27FC236}">
                  <a16:creationId xmlns:a16="http://schemas.microsoft.com/office/drawing/2014/main" id="{52E18DA8-ED33-461F-B547-03A4716DC57B}"/>
                </a:ext>
              </a:extLst>
            </p:cNvPr>
            <p:cNvSpPr txBox="1"/>
            <p:nvPr/>
          </p:nvSpPr>
          <p:spPr bwMode="gray">
            <a:xfrm>
              <a:off x="4135671" y="5343360"/>
              <a:ext cx="3875811" cy="1503789"/>
            </a:xfrm>
            <a:prstGeom prst="rect">
              <a:avLst/>
            </a:prstGeom>
            <a:noFill/>
          </p:spPr>
          <p:txBody>
            <a:bodyPr wrap="square" lIns="0" tIns="0" rIns="0" bIns="0" rtlCol="0">
              <a:spAutoFit/>
            </a:bodyPr>
            <a:lstStyle/>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Started in1994</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1,400 employed physicians</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4,000 affiliated physicians</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185+ clinics</a:t>
              </a:r>
            </a:p>
          </p:txBody>
        </p:sp>
      </p:grpSp>
      <p:grpSp>
        <p:nvGrpSpPr>
          <p:cNvPr id="201" name="Group 200">
            <a:extLst>
              <a:ext uri="{FF2B5EF4-FFF2-40B4-BE49-F238E27FC236}">
                <a16:creationId xmlns:a16="http://schemas.microsoft.com/office/drawing/2014/main" id="{21BB51ED-15DE-466B-9957-0285962433CE}"/>
              </a:ext>
            </a:extLst>
          </p:cNvPr>
          <p:cNvGrpSpPr/>
          <p:nvPr/>
        </p:nvGrpSpPr>
        <p:grpSpPr>
          <a:xfrm>
            <a:off x="4839614" y="3731347"/>
            <a:ext cx="1563928" cy="574153"/>
            <a:chOff x="4019243" y="4894233"/>
            <a:chExt cx="4141155" cy="1385329"/>
          </a:xfrm>
        </p:grpSpPr>
        <p:sp>
          <p:nvSpPr>
            <p:cNvPr id="202" name="TextBox 201">
              <a:extLst>
                <a:ext uri="{FF2B5EF4-FFF2-40B4-BE49-F238E27FC236}">
                  <a16:creationId xmlns:a16="http://schemas.microsoft.com/office/drawing/2014/main" id="{6CE7DDF1-F497-4537-B8A2-A9600112DDF4}"/>
                </a:ext>
              </a:extLst>
            </p:cNvPr>
            <p:cNvSpPr txBox="1"/>
            <p:nvPr/>
          </p:nvSpPr>
          <p:spPr bwMode="gray">
            <a:xfrm>
              <a:off x="4019243" y="4894233"/>
              <a:ext cx="2858034" cy="313443"/>
            </a:xfrm>
            <a:prstGeom prst="rect">
              <a:avLst/>
            </a:prstGeom>
            <a:noFill/>
          </p:spPr>
          <p:txBody>
            <a:bodyPr wrap="square" lIns="0" tIns="0" rIns="0" bIns="0" rtlCol="0">
              <a:spAutoFit/>
            </a:bodyPr>
            <a:lstStyle/>
            <a:p>
              <a:pPr algn="ctr" defTabSz="144656" fontAlgn="base">
                <a:spcBef>
                  <a:spcPct val="0"/>
                </a:spcBef>
                <a:spcAft>
                  <a:spcPct val="0"/>
                </a:spcAft>
              </a:pPr>
              <a:r>
                <a:rPr lang="en-US" sz="844" i="1" dirty="0" err="1">
                  <a:solidFill>
                    <a:srgbClr val="24446C"/>
                  </a:solidFill>
                  <a:latin typeface="Arial Black" pitchFamily="34" charset="0"/>
                  <a:cs typeface="Lucida Sans Unicode" pitchFamily="34" charset="0"/>
                </a:rPr>
                <a:t>Saltzer</a:t>
              </a:r>
              <a:r>
                <a:rPr lang="en-US" sz="844" i="1" dirty="0">
                  <a:solidFill>
                    <a:srgbClr val="24446C"/>
                  </a:solidFill>
                  <a:latin typeface="Arial Black" pitchFamily="34" charset="0"/>
                  <a:cs typeface="Lucida Sans Unicode" pitchFamily="34" charset="0"/>
                </a:rPr>
                <a:t> Health</a:t>
              </a:r>
            </a:p>
          </p:txBody>
        </p:sp>
        <p:sp>
          <p:nvSpPr>
            <p:cNvPr id="203" name="TextBox 202">
              <a:extLst>
                <a:ext uri="{FF2B5EF4-FFF2-40B4-BE49-F238E27FC236}">
                  <a16:creationId xmlns:a16="http://schemas.microsoft.com/office/drawing/2014/main" id="{588BE7FE-A3F1-4A04-8BE3-E5AEBBD15547}"/>
                </a:ext>
              </a:extLst>
            </p:cNvPr>
            <p:cNvSpPr txBox="1"/>
            <p:nvPr/>
          </p:nvSpPr>
          <p:spPr bwMode="gray">
            <a:xfrm>
              <a:off x="4284586" y="5277039"/>
              <a:ext cx="3875812" cy="1002523"/>
            </a:xfrm>
            <a:prstGeom prst="rect">
              <a:avLst/>
            </a:prstGeom>
            <a:noFill/>
          </p:spPr>
          <p:txBody>
            <a:bodyPr wrap="square" lIns="0" tIns="0" rIns="0" bIns="0" rtlCol="0">
              <a:spAutoFit/>
            </a:bodyPr>
            <a:lstStyle/>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Acquired in 2020</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80 Physicians</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300 Caregivers</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Over 100,000 Patients Served</a:t>
              </a:r>
            </a:p>
          </p:txBody>
        </p:sp>
      </p:grpSp>
      <p:grpSp>
        <p:nvGrpSpPr>
          <p:cNvPr id="204" name="Group 203">
            <a:extLst>
              <a:ext uri="{FF2B5EF4-FFF2-40B4-BE49-F238E27FC236}">
                <a16:creationId xmlns:a16="http://schemas.microsoft.com/office/drawing/2014/main" id="{02A75E00-3BE6-4EC7-ADDA-3CC640D3E1AA}"/>
              </a:ext>
            </a:extLst>
          </p:cNvPr>
          <p:cNvGrpSpPr/>
          <p:nvPr/>
        </p:nvGrpSpPr>
        <p:grpSpPr>
          <a:xfrm>
            <a:off x="1454127" y="4697039"/>
            <a:ext cx="1314745" cy="612678"/>
            <a:chOff x="1822325" y="4858820"/>
            <a:chExt cx="3206354" cy="1424457"/>
          </a:xfrm>
        </p:grpSpPr>
        <p:sp>
          <p:nvSpPr>
            <p:cNvPr id="206" name="TextBox 205">
              <a:extLst>
                <a:ext uri="{FF2B5EF4-FFF2-40B4-BE49-F238E27FC236}">
                  <a16:creationId xmlns:a16="http://schemas.microsoft.com/office/drawing/2014/main" id="{02C21883-06E8-48A1-BB5A-E206BC1DA48F}"/>
                </a:ext>
              </a:extLst>
            </p:cNvPr>
            <p:cNvSpPr txBox="1"/>
            <p:nvPr/>
          </p:nvSpPr>
          <p:spPr bwMode="gray">
            <a:xfrm>
              <a:off x="2019365" y="5317257"/>
              <a:ext cx="3009314" cy="966020"/>
            </a:xfrm>
            <a:prstGeom prst="rect">
              <a:avLst/>
            </a:prstGeom>
            <a:noFill/>
          </p:spPr>
          <p:txBody>
            <a:bodyPr wrap="square" lIns="0" tIns="0" rIns="0" bIns="0" rtlCol="0">
              <a:spAutoFit/>
            </a:bodyPr>
            <a:lstStyle/>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Started in 1983</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SelectHealth</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1M plus members</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25% of Utah market</a:t>
              </a:r>
            </a:p>
          </p:txBody>
        </p:sp>
        <p:sp>
          <p:nvSpPr>
            <p:cNvPr id="207" name="TextBox 206">
              <a:extLst>
                <a:ext uri="{FF2B5EF4-FFF2-40B4-BE49-F238E27FC236}">
                  <a16:creationId xmlns:a16="http://schemas.microsoft.com/office/drawing/2014/main" id="{43FE166B-DE2E-4BF5-8B88-B43FD3659A8D}"/>
                </a:ext>
              </a:extLst>
            </p:cNvPr>
            <p:cNvSpPr txBox="1"/>
            <p:nvPr/>
          </p:nvSpPr>
          <p:spPr bwMode="gray">
            <a:xfrm>
              <a:off x="1822325" y="4858820"/>
              <a:ext cx="2187394" cy="302030"/>
            </a:xfrm>
            <a:prstGeom prst="rect">
              <a:avLst/>
            </a:prstGeom>
            <a:noFill/>
          </p:spPr>
          <p:txBody>
            <a:bodyPr wrap="square" lIns="0" tIns="0" rIns="0" bIns="0" rtlCol="0">
              <a:spAutoFit/>
            </a:bodyPr>
            <a:lstStyle/>
            <a:p>
              <a:pPr algn="ctr" defTabSz="144656" fontAlgn="base">
                <a:spcBef>
                  <a:spcPct val="0"/>
                </a:spcBef>
                <a:spcAft>
                  <a:spcPct val="0"/>
                </a:spcAft>
              </a:pPr>
              <a:r>
                <a:rPr lang="en-US" sz="844" i="1" dirty="0">
                  <a:solidFill>
                    <a:srgbClr val="24446C"/>
                  </a:solidFill>
                  <a:latin typeface="Arial Black" pitchFamily="34" charset="0"/>
                  <a:cs typeface="Lucida Sans Unicode" pitchFamily="34" charset="0"/>
                </a:rPr>
                <a:t>Health Plan</a:t>
              </a:r>
            </a:p>
          </p:txBody>
        </p:sp>
      </p:grpSp>
      <p:grpSp>
        <p:nvGrpSpPr>
          <p:cNvPr id="212" name="Group 211">
            <a:extLst>
              <a:ext uri="{FF2B5EF4-FFF2-40B4-BE49-F238E27FC236}">
                <a16:creationId xmlns:a16="http://schemas.microsoft.com/office/drawing/2014/main" id="{1070CB76-B712-4C63-9EAA-7D056224350C}"/>
              </a:ext>
            </a:extLst>
          </p:cNvPr>
          <p:cNvGrpSpPr/>
          <p:nvPr/>
        </p:nvGrpSpPr>
        <p:grpSpPr>
          <a:xfrm>
            <a:off x="4947353" y="4702785"/>
            <a:ext cx="969469" cy="640772"/>
            <a:chOff x="4087243" y="4878753"/>
            <a:chExt cx="2702765" cy="1449595"/>
          </a:xfrm>
        </p:grpSpPr>
        <p:sp>
          <p:nvSpPr>
            <p:cNvPr id="213" name="TextBox 212">
              <a:extLst>
                <a:ext uri="{FF2B5EF4-FFF2-40B4-BE49-F238E27FC236}">
                  <a16:creationId xmlns:a16="http://schemas.microsoft.com/office/drawing/2014/main" id="{32F4157C-1054-4CC8-B503-6A4F71562A2C}"/>
                </a:ext>
              </a:extLst>
            </p:cNvPr>
            <p:cNvSpPr txBox="1"/>
            <p:nvPr/>
          </p:nvSpPr>
          <p:spPr bwMode="gray">
            <a:xfrm>
              <a:off x="4169979" y="4878753"/>
              <a:ext cx="2050420" cy="293884"/>
            </a:xfrm>
            <a:prstGeom prst="rect">
              <a:avLst/>
            </a:prstGeom>
            <a:noFill/>
          </p:spPr>
          <p:txBody>
            <a:bodyPr wrap="square" lIns="0" tIns="0" rIns="0" bIns="0" rtlCol="0">
              <a:spAutoFit/>
            </a:bodyPr>
            <a:lstStyle/>
            <a:p>
              <a:pPr algn="ctr" defTabSz="144656" fontAlgn="base">
                <a:spcBef>
                  <a:spcPct val="0"/>
                </a:spcBef>
                <a:spcAft>
                  <a:spcPct val="0"/>
                </a:spcAft>
              </a:pPr>
              <a:r>
                <a:rPr lang="en-US" sz="844" i="1" dirty="0">
                  <a:solidFill>
                    <a:srgbClr val="24446C"/>
                  </a:solidFill>
                  <a:latin typeface="Arial Black" pitchFamily="34" charset="0"/>
                  <a:cs typeface="Lucida Sans Unicode" pitchFamily="34" charset="0"/>
                </a:rPr>
                <a:t>HCP Nevada</a:t>
              </a:r>
            </a:p>
          </p:txBody>
        </p:sp>
        <p:sp>
          <p:nvSpPr>
            <p:cNvPr id="214" name="TextBox 213">
              <a:extLst>
                <a:ext uri="{FF2B5EF4-FFF2-40B4-BE49-F238E27FC236}">
                  <a16:creationId xmlns:a16="http://schemas.microsoft.com/office/drawing/2014/main" id="{3F3EDD9A-AE6D-4614-A23A-41EB28F1A595}"/>
                </a:ext>
              </a:extLst>
            </p:cNvPr>
            <p:cNvSpPr txBox="1"/>
            <p:nvPr/>
          </p:nvSpPr>
          <p:spPr bwMode="gray">
            <a:xfrm>
              <a:off x="4087243" y="5388382"/>
              <a:ext cx="2702765" cy="939966"/>
            </a:xfrm>
            <a:prstGeom prst="rect">
              <a:avLst/>
            </a:prstGeom>
            <a:noFill/>
          </p:spPr>
          <p:txBody>
            <a:bodyPr wrap="square" lIns="0" tIns="0" rIns="0" bIns="0" rtlCol="0">
              <a:spAutoFit/>
            </a:bodyPr>
            <a:lstStyle/>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Acquired in 2019</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340 Providers</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1500 Caregivers</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55 Clinics</a:t>
              </a:r>
            </a:p>
          </p:txBody>
        </p:sp>
      </p:grpSp>
      <p:grpSp>
        <p:nvGrpSpPr>
          <p:cNvPr id="215" name="Group 214">
            <a:extLst>
              <a:ext uri="{FF2B5EF4-FFF2-40B4-BE49-F238E27FC236}">
                <a16:creationId xmlns:a16="http://schemas.microsoft.com/office/drawing/2014/main" id="{CD7BB34E-C88D-4FB2-A1A7-2DF58CC86D49}"/>
              </a:ext>
            </a:extLst>
          </p:cNvPr>
          <p:cNvGrpSpPr/>
          <p:nvPr/>
        </p:nvGrpSpPr>
        <p:grpSpPr>
          <a:xfrm>
            <a:off x="6686815" y="4685733"/>
            <a:ext cx="1463720" cy="592254"/>
            <a:chOff x="3997363" y="4929903"/>
            <a:chExt cx="3875810" cy="1429005"/>
          </a:xfrm>
        </p:grpSpPr>
        <p:sp>
          <p:nvSpPr>
            <p:cNvPr id="216" name="TextBox 215">
              <a:extLst>
                <a:ext uri="{FF2B5EF4-FFF2-40B4-BE49-F238E27FC236}">
                  <a16:creationId xmlns:a16="http://schemas.microsoft.com/office/drawing/2014/main" id="{998FF058-2BD6-4991-A45E-DC1FCB9E8D9D}"/>
                </a:ext>
              </a:extLst>
            </p:cNvPr>
            <p:cNvSpPr txBox="1"/>
            <p:nvPr/>
          </p:nvSpPr>
          <p:spPr bwMode="gray">
            <a:xfrm>
              <a:off x="4017474" y="4929903"/>
              <a:ext cx="3030828" cy="313443"/>
            </a:xfrm>
            <a:prstGeom prst="rect">
              <a:avLst/>
            </a:prstGeom>
            <a:noFill/>
          </p:spPr>
          <p:txBody>
            <a:bodyPr wrap="square" lIns="0" tIns="0" rIns="0" bIns="0" rtlCol="0">
              <a:spAutoFit/>
            </a:bodyPr>
            <a:lstStyle/>
            <a:p>
              <a:pPr algn="ctr" defTabSz="144656" fontAlgn="base">
                <a:spcBef>
                  <a:spcPct val="0"/>
                </a:spcBef>
                <a:spcAft>
                  <a:spcPct val="0"/>
                </a:spcAft>
              </a:pPr>
              <a:r>
                <a:rPr lang="en-US" sz="844" i="1" dirty="0">
                  <a:solidFill>
                    <a:srgbClr val="24446C"/>
                  </a:solidFill>
                  <a:latin typeface="Arial Black" pitchFamily="34" charset="0"/>
                  <a:cs typeface="Lucida Sans Unicode" pitchFamily="34" charset="0"/>
                </a:rPr>
                <a:t>Classic Air Medical</a:t>
              </a:r>
            </a:p>
          </p:txBody>
        </p:sp>
        <p:sp>
          <p:nvSpPr>
            <p:cNvPr id="217" name="TextBox 216">
              <a:extLst>
                <a:ext uri="{FF2B5EF4-FFF2-40B4-BE49-F238E27FC236}">
                  <a16:creationId xmlns:a16="http://schemas.microsoft.com/office/drawing/2014/main" id="{3092FBC3-23D0-4780-A2B0-70D96C904FFD}"/>
                </a:ext>
              </a:extLst>
            </p:cNvPr>
            <p:cNvSpPr txBox="1"/>
            <p:nvPr/>
          </p:nvSpPr>
          <p:spPr bwMode="gray">
            <a:xfrm>
              <a:off x="3997363" y="5356384"/>
              <a:ext cx="3875810" cy="1002524"/>
            </a:xfrm>
            <a:prstGeom prst="rect">
              <a:avLst/>
            </a:prstGeom>
            <a:noFill/>
          </p:spPr>
          <p:txBody>
            <a:bodyPr wrap="square" lIns="0" tIns="0" rIns="0" bIns="0" rtlCol="0">
              <a:spAutoFit/>
            </a:bodyPr>
            <a:lstStyle/>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Acquired in 2021</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16 Rotary Wing Aircraft</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12 Fixed Wing Aircraft</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Serves Eight Western States</a:t>
              </a:r>
            </a:p>
          </p:txBody>
        </p:sp>
      </p:grpSp>
      <p:pic>
        <p:nvPicPr>
          <p:cNvPr id="218" name="Picture 2" descr="http://abco.advisory.com/DSS/abc-icons/hospital_clinic.png">
            <a:extLst>
              <a:ext uri="{FF2B5EF4-FFF2-40B4-BE49-F238E27FC236}">
                <a16:creationId xmlns:a16="http://schemas.microsoft.com/office/drawing/2014/main" id="{B3202C27-2FD0-4CF8-B1F3-50DBF1B35E8B}"/>
              </a:ext>
            </a:extLst>
          </p:cNvPr>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20825" y="3737245"/>
            <a:ext cx="282491" cy="183137"/>
          </a:xfrm>
          <a:prstGeom prst="rect">
            <a:avLst/>
          </a:prstGeom>
          <a:noFill/>
          <a:extLst>
            <a:ext uri="{909E8E84-426E-40DD-AFC4-6F175D3DCCD1}">
              <a14:hiddenFill xmlns:a14="http://schemas.microsoft.com/office/drawing/2010/main">
                <a:solidFill>
                  <a:srgbClr val="FFFFFF"/>
                </a:solidFill>
              </a14:hiddenFill>
            </a:ext>
          </a:extLst>
        </p:spPr>
      </p:pic>
      <p:pic>
        <p:nvPicPr>
          <p:cNvPr id="219" name="Picture 4" descr="http://abco.advisory.com/DSS/abc-icons/Insurance_card.png">
            <a:extLst>
              <a:ext uri="{FF2B5EF4-FFF2-40B4-BE49-F238E27FC236}">
                <a16:creationId xmlns:a16="http://schemas.microsoft.com/office/drawing/2014/main" id="{A580E538-6EDA-4927-871D-9508330F4D76}"/>
              </a:ext>
            </a:extLst>
          </p:cNvPr>
          <p:cNvPicPr>
            <a:picLocks noChangeAspect="1" noChangeArrowheads="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47142" y="4685063"/>
            <a:ext cx="238746" cy="151928"/>
          </a:xfrm>
          <a:prstGeom prst="rect">
            <a:avLst/>
          </a:prstGeom>
          <a:noFill/>
          <a:extLst>
            <a:ext uri="{909E8E84-426E-40DD-AFC4-6F175D3DCCD1}">
              <a14:hiddenFill xmlns:a14="http://schemas.microsoft.com/office/drawing/2010/main">
                <a:solidFill>
                  <a:srgbClr val="FFFFFF"/>
                </a:solidFill>
              </a14:hiddenFill>
            </a:ext>
          </a:extLst>
        </p:spPr>
      </p:pic>
      <p:pic>
        <p:nvPicPr>
          <p:cNvPr id="220" name="Picture 219" descr="http://abco.advisory.com/DSS/abc-icons/house.png">
            <a:extLst>
              <a:ext uri="{FF2B5EF4-FFF2-40B4-BE49-F238E27FC236}">
                <a16:creationId xmlns:a16="http://schemas.microsoft.com/office/drawing/2014/main" id="{06711A29-1A6B-451E-A289-EA16CCA686BB}"/>
              </a:ext>
            </a:extLst>
          </p:cNvPr>
          <p:cNvPicPr>
            <a:picLocks noChangeAspect="1" noChangeArrowheads="1"/>
          </p:cNvPicPr>
          <p:nvPr/>
        </p:nvPicPr>
        <p:blipFill>
          <a:blip r:embed="rId6"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41838" y="3702148"/>
            <a:ext cx="220134" cy="151774"/>
          </a:xfrm>
          <a:prstGeom prst="rect">
            <a:avLst/>
          </a:prstGeom>
          <a:noFill/>
          <a:extLst>
            <a:ext uri="{909E8E84-426E-40DD-AFC4-6F175D3DCCD1}">
              <a14:hiddenFill xmlns:a14="http://schemas.microsoft.com/office/drawing/2010/main">
                <a:solidFill>
                  <a:srgbClr val="FFFFFF"/>
                </a:solidFill>
              </a14:hiddenFill>
            </a:ext>
          </a:extLst>
        </p:spPr>
      </p:pic>
      <p:pic>
        <p:nvPicPr>
          <p:cNvPr id="221" name="Picture 2" descr="http://abco.advisory.com/DSS/abc-icons/hospital_clinic.png">
            <a:extLst>
              <a:ext uri="{FF2B5EF4-FFF2-40B4-BE49-F238E27FC236}">
                <a16:creationId xmlns:a16="http://schemas.microsoft.com/office/drawing/2014/main" id="{FAB54CCB-40DE-4752-90F1-CE332437DF9B}"/>
              </a:ext>
            </a:extLst>
          </p:cNvPr>
          <p:cNvPicPr>
            <a:picLocks noChangeAspect="1" noChangeArrowheads="1"/>
          </p:cNvPicPr>
          <p:nvPr/>
        </p:nvPicPr>
        <p:blipFill>
          <a:blip r:embed="rId7"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822897" y="3722575"/>
            <a:ext cx="304319" cy="146873"/>
          </a:xfrm>
          <a:prstGeom prst="rect">
            <a:avLst/>
          </a:prstGeom>
          <a:noFill/>
          <a:extLst>
            <a:ext uri="{909E8E84-426E-40DD-AFC4-6F175D3DCCD1}">
              <a14:hiddenFill xmlns:a14="http://schemas.microsoft.com/office/drawing/2010/main">
                <a:solidFill>
                  <a:srgbClr val="FFFFFF"/>
                </a:solidFill>
              </a14:hiddenFill>
            </a:ext>
          </a:extLst>
        </p:spPr>
      </p:pic>
      <p:pic>
        <p:nvPicPr>
          <p:cNvPr id="223" name="Picture 6" descr="http://abco.advisory.com/DSS/abc-icons/Group_Doctors.png">
            <a:extLst>
              <a:ext uri="{FF2B5EF4-FFF2-40B4-BE49-F238E27FC236}">
                <a16:creationId xmlns:a16="http://schemas.microsoft.com/office/drawing/2014/main" id="{46DDC792-97E6-4E70-A60B-A0A0536C90D1}"/>
              </a:ext>
            </a:extLst>
          </p:cNvPr>
          <p:cNvPicPr>
            <a:picLocks noChangeAspect="1" noChangeArrowheads="1"/>
          </p:cNvPicPr>
          <p:nvPr/>
        </p:nvPicPr>
        <p:blipFill>
          <a:blip r:embed="rId8"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906658" y="3682555"/>
            <a:ext cx="266843" cy="1815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EA3D792F-3915-46D4-8814-3DC0EB12CE5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677088" y="3673541"/>
            <a:ext cx="244939" cy="24493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0D06B40C-EA93-426E-B142-1F718EFBF8AF}"/>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V="1">
            <a:off x="4625142" y="4634138"/>
            <a:ext cx="276116" cy="27611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5CB71E13-C7C8-4968-8426-0DE33FCE511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97748" y="4641192"/>
            <a:ext cx="253091" cy="253091"/>
          </a:xfrm>
          <a:prstGeom prst="rect">
            <a:avLst/>
          </a:prstGeom>
          <a:noFill/>
          <a:extLst>
            <a:ext uri="{909E8E84-426E-40DD-AFC4-6F175D3DCCD1}">
              <a14:hiddenFill xmlns:a14="http://schemas.microsoft.com/office/drawing/2010/main">
                <a:solidFill>
                  <a:srgbClr val="FFFFFF"/>
                </a:solidFill>
              </a14:hiddenFill>
            </a:ext>
          </a:extLst>
        </p:spPr>
      </p:pic>
      <p:grpSp>
        <p:nvGrpSpPr>
          <p:cNvPr id="188" name="Group 187">
            <a:extLst>
              <a:ext uri="{FF2B5EF4-FFF2-40B4-BE49-F238E27FC236}">
                <a16:creationId xmlns:a16="http://schemas.microsoft.com/office/drawing/2014/main" id="{6F72C036-9DC8-4E3E-BDC4-E2E5CBAFD1F9}"/>
              </a:ext>
            </a:extLst>
          </p:cNvPr>
          <p:cNvGrpSpPr/>
          <p:nvPr/>
        </p:nvGrpSpPr>
        <p:grpSpPr>
          <a:xfrm>
            <a:off x="3169876" y="4682175"/>
            <a:ext cx="1368212" cy="1030582"/>
            <a:chOff x="612588" y="5609655"/>
            <a:chExt cx="3031761" cy="1752580"/>
          </a:xfrm>
        </p:grpSpPr>
        <p:sp>
          <p:nvSpPr>
            <p:cNvPr id="192" name="TextBox 191">
              <a:extLst>
                <a:ext uri="{FF2B5EF4-FFF2-40B4-BE49-F238E27FC236}">
                  <a16:creationId xmlns:a16="http://schemas.microsoft.com/office/drawing/2014/main" id="{1588C20F-DC65-4F4C-8C5D-9B3C5F26BA62}"/>
                </a:ext>
              </a:extLst>
            </p:cNvPr>
            <p:cNvSpPr txBox="1"/>
            <p:nvPr/>
          </p:nvSpPr>
          <p:spPr bwMode="gray">
            <a:xfrm>
              <a:off x="738537" y="5609655"/>
              <a:ext cx="1862496" cy="220916"/>
            </a:xfrm>
            <a:prstGeom prst="rect">
              <a:avLst/>
            </a:prstGeom>
            <a:noFill/>
          </p:spPr>
          <p:txBody>
            <a:bodyPr wrap="square" lIns="0" tIns="0" rIns="0" bIns="0" rtlCol="0">
              <a:spAutoFit/>
            </a:bodyPr>
            <a:lstStyle/>
            <a:p>
              <a:pPr algn="ctr" defTabSz="144656" fontAlgn="base">
                <a:spcBef>
                  <a:spcPct val="0"/>
                </a:spcBef>
                <a:spcAft>
                  <a:spcPct val="0"/>
                </a:spcAft>
              </a:pPr>
              <a:r>
                <a:rPr lang="en-US" sz="844" i="1" dirty="0">
                  <a:solidFill>
                    <a:srgbClr val="24446C"/>
                  </a:solidFill>
                  <a:latin typeface="Arial Black" pitchFamily="34" charset="0"/>
                  <a:cs typeface="Lucida Sans Unicode" pitchFamily="34" charset="0"/>
                </a:rPr>
                <a:t>Castell Health</a:t>
              </a:r>
            </a:p>
          </p:txBody>
        </p:sp>
        <p:sp>
          <p:nvSpPr>
            <p:cNvPr id="195" name="TextBox 194">
              <a:extLst>
                <a:ext uri="{FF2B5EF4-FFF2-40B4-BE49-F238E27FC236}">
                  <a16:creationId xmlns:a16="http://schemas.microsoft.com/office/drawing/2014/main" id="{E84B7F18-3780-4173-82F1-D030F4A58B12}"/>
                </a:ext>
              </a:extLst>
            </p:cNvPr>
            <p:cNvSpPr txBox="1"/>
            <p:nvPr/>
          </p:nvSpPr>
          <p:spPr bwMode="gray">
            <a:xfrm>
              <a:off x="612588" y="5949064"/>
              <a:ext cx="3031761" cy="1413171"/>
            </a:xfrm>
            <a:prstGeom prst="rect">
              <a:avLst/>
            </a:prstGeom>
            <a:noFill/>
          </p:spPr>
          <p:txBody>
            <a:bodyPr wrap="square" lIns="0" tIns="0" rIns="0" bIns="0" rtlCol="0">
              <a:spAutoFit/>
            </a:bodyPr>
            <a:lstStyle/>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Established in July 2019</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Re-imagined Primary Care Model</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Analytics and Technology Platform</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Digital Tools for Virtual Care</a:t>
              </a:r>
            </a:p>
            <a:p>
              <a:pPr marL="54246" indent="-54246" defTabSz="144656" fontAlgn="base">
                <a:spcBef>
                  <a:spcPct val="0"/>
                </a:spcBef>
                <a:spcAft>
                  <a:spcPct val="0"/>
                </a:spcAft>
                <a:buFont typeface="Arial" panose="020B0604020202020204" pitchFamily="34" charset="0"/>
                <a:buChar char="•"/>
              </a:pPr>
              <a:r>
                <a:rPr lang="en-US" sz="675" dirty="0">
                  <a:solidFill>
                    <a:srgbClr val="24446C"/>
                  </a:solidFill>
                  <a:cs typeface="Arial" panose="020B0604020202020204" pitchFamily="34" charset="0"/>
                </a:rPr>
                <a:t>Utilization of Clinical Best Practices</a:t>
              </a:r>
            </a:p>
          </p:txBody>
        </p:sp>
      </p:grpSp>
      <p:pic>
        <p:nvPicPr>
          <p:cNvPr id="1038" name="Picture 14">
            <a:extLst>
              <a:ext uri="{FF2B5EF4-FFF2-40B4-BE49-F238E27FC236}">
                <a16:creationId xmlns:a16="http://schemas.microsoft.com/office/drawing/2014/main" id="{7137E9C9-D376-43BF-A7D1-F6427EA03379}"/>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928817" y="4685733"/>
            <a:ext cx="208445" cy="129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5067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89" y="519620"/>
            <a:ext cx="7021555" cy="434454"/>
          </a:xfrm>
        </p:spPr>
        <p:txBody>
          <a:bodyPr>
            <a:noAutofit/>
          </a:bodyPr>
          <a:lstStyle/>
          <a:p>
            <a:pPr algn="ctr"/>
            <a:r>
              <a:rPr lang="en-US" sz="2000" dirty="0">
                <a:solidFill>
                  <a:schemeClr val="accent1">
                    <a:lumMod val="50000"/>
                  </a:schemeClr>
                </a:solidFill>
                <a:effectLst>
                  <a:outerShdw blurRad="38100" dist="38100" dir="2700000" algn="tl">
                    <a:srgbClr val="000000">
                      <a:alpha val="43137"/>
                    </a:srgbClr>
                  </a:outerShdw>
                </a:effectLst>
                <a:cs typeface="Calibri" panose="020F0502020204030204" pitchFamily="34" charset="0"/>
              </a:rPr>
              <a:t>CLINICAL ENGINEERING SHARED SERVICES STRUCTURE</a:t>
            </a:r>
            <a:endParaRPr lang="en-US" sz="2000" dirty="0">
              <a:solidFill>
                <a:schemeClr val="bg1">
                  <a:lumMod val="50000"/>
                </a:schemeClr>
              </a:solidFill>
              <a:effectLst>
                <a:outerShdw blurRad="38100" dist="38100" dir="2700000" algn="tl">
                  <a:srgbClr val="000000">
                    <a:alpha val="43137"/>
                  </a:srgbClr>
                </a:outerShdw>
              </a:effectLst>
              <a:cs typeface="Calibri" panose="020F0502020204030204" pitchFamily="34" charset="0"/>
            </a:endParaRPr>
          </a:p>
        </p:txBody>
      </p:sp>
      <p:pic>
        <p:nvPicPr>
          <p:cNvPr id="6" name="Content Placeholder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301841" y="1411550"/>
            <a:ext cx="3886615" cy="4470797"/>
          </a:xfrm>
          <a:prstGeom prst="rect">
            <a:avLst/>
          </a:prstGeom>
        </p:spPr>
      </p:pic>
      <p:sp>
        <p:nvSpPr>
          <p:cNvPr id="7" name="Content Placeholder 3">
            <a:extLst>
              <a:ext uri="{FF2B5EF4-FFF2-40B4-BE49-F238E27FC236}">
                <a16:creationId xmlns:a16="http://schemas.microsoft.com/office/drawing/2014/main" id="{95B9E7D4-9CB2-49F3-8227-3767F3CD6FDF}"/>
              </a:ext>
            </a:extLst>
          </p:cNvPr>
          <p:cNvSpPr txBox="1">
            <a:spLocks/>
          </p:cNvSpPr>
          <p:nvPr/>
        </p:nvSpPr>
        <p:spPr>
          <a:xfrm>
            <a:off x="4236457" y="1349406"/>
            <a:ext cx="4605702" cy="4586207"/>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Ø"/>
              <a:defRPr/>
            </a:pPr>
            <a:r>
              <a:rPr lang="en-US" sz="1800" b="1" dirty="0">
                <a:cs typeface="Times New Roman" panose="02020603050405020304" pitchFamily="18" charset="0"/>
              </a:rPr>
              <a:t>Central Support Services and Management</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System Director</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CE Medical Equipment Security</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Central Support Manager</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Service Contract Specialist</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Service Coordination Center</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Office Coordinator</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Inventory and Parts Coordinator</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Data Analysts</a:t>
            </a:r>
          </a:p>
          <a:p>
            <a:pPr>
              <a:buFont typeface="Wingdings" panose="05000000000000000000" pitchFamily="2" charset="2"/>
              <a:buChar char="Ø"/>
              <a:defRPr/>
            </a:pPr>
            <a:r>
              <a:rPr lang="en-US" sz="1800" b="1" dirty="0">
                <a:cs typeface="Times New Roman" panose="02020603050405020304" pitchFamily="18" charset="0"/>
              </a:rPr>
              <a:t>CE Area and Hospital Operations</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Four Area CE Directors</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Local CE Managers and Technicians</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Local Parts and Supply Stock</a:t>
            </a:r>
          </a:p>
          <a:p>
            <a:pPr>
              <a:buFont typeface="Wingdings" panose="05000000000000000000" pitchFamily="2" charset="2"/>
              <a:buChar char="Ø"/>
              <a:defRPr/>
            </a:pPr>
            <a:r>
              <a:rPr lang="en-US" sz="1800" b="1" dirty="0">
                <a:cs typeface="Times New Roman" panose="02020603050405020304" pitchFamily="18" charset="0"/>
              </a:rPr>
              <a:t>Central Depot, Homecare, and Field Services</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Program Manager</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Depot CE Technicians</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Hospital Bed Field Service</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Dialysis Equipment Field Service</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Sterilizer Field Service</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DME and Power Chair Services</a:t>
            </a:r>
          </a:p>
        </p:txBody>
      </p:sp>
    </p:spTree>
    <p:extLst>
      <p:ext uri="{BB962C8B-B14F-4D97-AF65-F5344CB8AC3E}">
        <p14:creationId xmlns:p14="http://schemas.microsoft.com/office/powerpoint/2010/main" val="3279575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793907-50A4-42E9-8FFD-5A0903512BFF}"/>
              </a:ext>
            </a:extLst>
          </p:cNvPr>
          <p:cNvSpPr txBox="1">
            <a:spLocks/>
          </p:cNvSpPr>
          <p:nvPr/>
        </p:nvSpPr>
        <p:spPr>
          <a:xfrm>
            <a:off x="1043188" y="1411071"/>
            <a:ext cx="7057623" cy="3414929"/>
          </a:xfrm>
          <a:prstGeom prst="rect">
            <a:avLst/>
          </a:prstGeom>
        </p:spPr>
        <p:txBody>
          <a:bodyPr vert="horz" anchor="ctr">
            <a:normAutofit fontScale="25000" lnSpcReduction="20000"/>
            <a:scene3d>
              <a:camera prst="orthographicFront"/>
              <a:lightRig rig="soft" dir="t"/>
            </a:scene3d>
            <a:sp3d prstMaterial="softEdge">
              <a:bevelT w="25400" h="25400"/>
            </a:sp3d>
          </a:bodyPr>
          <a:lstStyle>
            <a:lvl1pPr algn="l" rtl="0" eaLnBrk="1" latinLnBrk="0" hangingPunct="1">
              <a:spcBef>
                <a:spcPct val="0"/>
              </a:spcBef>
              <a:buNone/>
              <a:defRPr kumimoji="0" sz="36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lnSpc>
                <a:spcPct val="170000"/>
              </a:lnSpc>
            </a:pPr>
            <a:br>
              <a:rPr lang="en-US" dirty="0">
                <a:solidFill>
                  <a:srgbClr val="000099"/>
                </a:solidFill>
                <a:latin typeface="Baskerville Old Face" pitchFamily="18" charset="0"/>
              </a:rPr>
            </a:br>
            <a:r>
              <a:rPr lang="en-US" sz="11200" dirty="0">
                <a:solidFill>
                  <a:srgbClr val="000099"/>
                </a:solidFill>
                <a:latin typeface="Baskerville Old Face" pitchFamily="18" charset="0"/>
              </a:rPr>
              <a:t>Healthcare Technology Management</a:t>
            </a:r>
            <a:endParaRPr lang="en-US" sz="11200" dirty="0">
              <a:solidFill>
                <a:srgbClr val="000099"/>
              </a:solidFill>
            </a:endParaRPr>
          </a:p>
          <a:p>
            <a:pPr algn="ctr">
              <a:lnSpc>
                <a:spcPct val="170000"/>
              </a:lnSpc>
            </a:pPr>
            <a:r>
              <a:rPr lang="en-US" sz="9600" dirty="0">
                <a:solidFill>
                  <a:schemeClr val="tx1"/>
                </a:solidFill>
              </a:rPr>
              <a:t>Emergency Preparedness</a:t>
            </a:r>
          </a:p>
          <a:p>
            <a:pPr algn="ctr">
              <a:lnSpc>
                <a:spcPct val="170000"/>
              </a:lnSpc>
            </a:pPr>
            <a:r>
              <a:rPr lang="en-US" sz="9600" dirty="0">
                <a:solidFill>
                  <a:schemeClr val="tx1"/>
                </a:solidFill>
              </a:rPr>
              <a:t>The Past</a:t>
            </a:r>
          </a:p>
          <a:p>
            <a:pPr algn="ctr">
              <a:lnSpc>
                <a:spcPct val="170000"/>
              </a:lnSpc>
            </a:pPr>
            <a:r>
              <a:rPr lang="en-US" sz="9600" dirty="0">
                <a:solidFill>
                  <a:schemeClr val="tx1"/>
                </a:solidFill>
              </a:rPr>
              <a:t>The Present</a:t>
            </a:r>
          </a:p>
          <a:p>
            <a:pPr algn="ctr">
              <a:lnSpc>
                <a:spcPct val="170000"/>
              </a:lnSpc>
            </a:pPr>
            <a:r>
              <a:rPr lang="en-US" sz="9600" dirty="0">
                <a:solidFill>
                  <a:schemeClr val="tx1"/>
                </a:solidFill>
              </a:rPr>
              <a:t>The Future</a:t>
            </a:r>
          </a:p>
          <a:p>
            <a:pPr algn="ctr"/>
            <a:endParaRPr lang="en-US" dirty="0">
              <a:solidFill>
                <a:schemeClr val="tx1"/>
              </a:solidFill>
            </a:endParaRPr>
          </a:p>
        </p:txBody>
      </p:sp>
    </p:spTree>
    <p:extLst>
      <p:ext uri="{BB962C8B-B14F-4D97-AF65-F5344CB8AC3E}">
        <p14:creationId xmlns:p14="http://schemas.microsoft.com/office/powerpoint/2010/main" val="3424404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a:extLst>
              <a:ext uri="{FF2B5EF4-FFF2-40B4-BE49-F238E27FC236}">
                <a16:creationId xmlns:a16="http://schemas.microsoft.com/office/drawing/2014/main" id="{1732E93B-1253-451D-9634-7F6B35AA0A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938" y="3796484"/>
            <a:ext cx="3616061" cy="19927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06104F1-1C85-4DFF-801E-8B3053C9CEDE}"/>
              </a:ext>
            </a:extLst>
          </p:cNvPr>
          <p:cNvSpPr txBox="1"/>
          <p:nvPr/>
        </p:nvSpPr>
        <p:spPr>
          <a:xfrm>
            <a:off x="584200" y="782500"/>
            <a:ext cx="5633273" cy="369332"/>
          </a:xfrm>
          <a:prstGeom prst="rect">
            <a:avLst/>
          </a:prstGeom>
          <a:noFill/>
        </p:spPr>
        <p:txBody>
          <a:bodyPr wrap="none" rtlCol="0">
            <a:spAutoFit/>
          </a:bodyPr>
          <a:lstStyle/>
          <a:p>
            <a:r>
              <a:rPr lang="en-US" dirty="0"/>
              <a:t>Consolidated History of Emergency Management</a:t>
            </a:r>
          </a:p>
        </p:txBody>
      </p:sp>
      <p:sp>
        <p:nvSpPr>
          <p:cNvPr id="3" name="TextBox 2">
            <a:extLst>
              <a:ext uri="{FF2B5EF4-FFF2-40B4-BE49-F238E27FC236}">
                <a16:creationId xmlns:a16="http://schemas.microsoft.com/office/drawing/2014/main" id="{8AC913D2-061C-469B-A539-EAC97F5F2A7A}"/>
              </a:ext>
            </a:extLst>
          </p:cNvPr>
          <p:cNvSpPr txBox="1"/>
          <p:nvPr/>
        </p:nvSpPr>
        <p:spPr>
          <a:xfrm>
            <a:off x="584200" y="1194659"/>
            <a:ext cx="7975599" cy="2308324"/>
          </a:xfrm>
          <a:prstGeom prst="rect">
            <a:avLst/>
          </a:prstGeom>
          <a:noFill/>
        </p:spPr>
        <p:txBody>
          <a:bodyPr wrap="square" rtlCol="0">
            <a:spAutoFit/>
          </a:bodyPr>
          <a:lstStyle/>
          <a:p>
            <a:pPr marL="285750" indent="-285750">
              <a:buFont typeface="Wingdings" panose="05000000000000000000" pitchFamily="2" charset="2"/>
              <a:buChar char="Ø"/>
            </a:pPr>
            <a:r>
              <a:rPr lang="en-US" sz="1200" dirty="0"/>
              <a:t>1803 – First Federal Government involvement – fire in Portsmouth, NH</a:t>
            </a:r>
          </a:p>
          <a:p>
            <a:pPr marL="285750" indent="-285750">
              <a:buFont typeface="Wingdings" panose="05000000000000000000" pitchFamily="2" charset="2"/>
              <a:buChar char="Ø"/>
            </a:pPr>
            <a:r>
              <a:rPr lang="en-US" sz="1200" dirty="0"/>
              <a:t>1899 – First major response of the American Red Cross – flood in Johnstown, PA</a:t>
            </a:r>
          </a:p>
          <a:p>
            <a:pPr marL="285750" indent="-285750">
              <a:buFont typeface="Wingdings" panose="05000000000000000000" pitchFamily="2" charset="2"/>
              <a:buChar char="Ø"/>
            </a:pPr>
            <a:r>
              <a:rPr lang="en-US" sz="1200" dirty="0"/>
              <a:t>1950 – Federal Disaster Relief Program – assist state and local governments</a:t>
            </a:r>
          </a:p>
          <a:p>
            <a:pPr marL="285750" indent="-285750">
              <a:buFont typeface="Wingdings" panose="05000000000000000000" pitchFamily="2" charset="2"/>
              <a:buChar char="Ø"/>
            </a:pPr>
            <a:r>
              <a:rPr lang="en-US" sz="1200" dirty="0"/>
              <a:t>1961 – Federal Emergency Preparedness – MT 7.3 earthquake, hurricanes Donna and Carla</a:t>
            </a:r>
          </a:p>
          <a:p>
            <a:pPr marL="285750" indent="-285750">
              <a:buFont typeface="Wingdings" panose="05000000000000000000" pitchFamily="2" charset="2"/>
              <a:buChar char="Ø"/>
            </a:pPr>
            <a:r>
              <a:rPr lang="en-US" sz="1200" dirty="0"/>
              <a:t>1968 – 911 Emergency System implemented in Alabama and Alaska</a:t>
            </a:r>
          </a:p>
          <a:p>
            <a:pPr marL="285750" indent="-285750">
              <a:buFont typeface="Wingdings" panose="05000000000000000000" pitchFamily="2" charset="2"/>
              <a:buChar char="Ø"/>
            </a:pPr>
            <a:r>
              <a:rPr lang="en-US" sz="1200" dirty="0"/>
              <a:t>1974 – Disaster Relief Act passed allowing Presidential disaster declaration process</a:t>
            </a:r>
          </a:p>
          <a:p>
            <a:pPr marL="285750" indent="-285750">
              <a:buFont typeface="Wingdings" panose="05000000000000000000" pitchFamily="2" charset="2"/>
              <a:buChar char="Ø"/>
            </a:pPr>
            <a:r>
              <a:rPr lang="en-US" sz="1200" dirty="0"/>
              <a:t>1979 – FEMA established to centralize disaster efforts</a:t>
            </a:r>
          </a:p>
          <a:p>
            <a:pPr marL="285750" indent="-285750">
              <a:buFont typeface="Wingdings" panose="05000000000000000000" pitchFamily="2" charset="2"/>
              <a:buChar char="Ø"/>
            </a:pPr>
            <a:r>
              <a:rPr lang="en-US" sz="1200" dirty="0"/>
              <a:t>2001 – First activation of the Federal Response Plan</a:t>
            </a:r>
          </a:p>
          <a:p>
            <a:pPr marL="285750" indent="-285750">
              <a:buFont typeface="Wingdings" panose="05000000000000000000" pitchFamily="2" charset="2"/>
              <a:buChar char="Ø"/>
            </a:pPr>
            <a:r>
              <a:rPr lang="en-US" sz="1200" dirty="0"/>
              <a:t>2002 – Homeland Security Act established</a:t>
            </a:r>
          </a:p>
          <a:p>
            <a:pPr marL="285750" indent="-285750">
              <a:buFont typeface="Wingdings" panose="05000000000000000000" pitchFamily="2" charset="2"/>
              <a:buChar char="Ø"/>
            </a:pPr>
            <a:r>
              <a:rPr lang="en-US" sz="1200" dirty="0"/>
              <a:t>2003 – Presidential Directive establishing requirements for public health and medical preparedness</a:t>
            </a:r>
          </a:p>
          <a:p>
            <a:pPr marL="285750" indent="-285750">
              <a:buFont typeface="Wingdings" panose="05000000000000000000" pitchFamily="2" charset="2"/>
              <a:buChar char="Ø"/>
            </a:pPr>
            <a:r>
              <a:rPr lang="en-US" sz="1200" dirty="0"/>
              <a:t>2016 – CMS published the Emergency Preparedness Final Rule – Covers participating providers</a:t>
            </a:r>
          </a:p>
          <a:p>
            <a:pPr marL="285750" indent="-285750">
              <a:buFont typeface="Wingdings" panose="05000000000000000000" pitchFamily="2" charset="2"/>
              <a:buChar char="Ø"/>
            </a:pPr>
            <a:r>
              <a:rPr lang="en-US" sz="1200" dirty="0"/>
              <a:t>2017 – The Joint Commission publishes their final Emergency Management Standards</a:t>
            </a:r>
          </a:p>
        </p:txBody>
      </p:sp>
      <p:sp>
        <p:nvSpPr>
          <p:cNvPr id="4" name="TextBox 3">
            <a:extLst>
              <a:ext uri="{FF2B5EF4-FFF2-40B4-BE49-F238E27FC236}">
                <a16:creationId xmlns:a16="http://schemas.microsoft.com/office/drawing/2014/main" id="{D4880464-0B63-4117-9C57-2B04828FF238}"/>
              </a:ext>
            </a:extLst>
          </p:cNvPr>
          <p:cNvSpPr txBox="1"/>
          <p:nvPr/>
        </p:nvSpPr>
        <p:spPr>
          <a:xfrm>
            <a:off x="4910667" y="4115750"/>
            <a:ext cx="3708399" cy="1354217"/>
          </a:xfrm>
          <a:prstGeom prst="rect">
            <a:avLst/>
          </a:prstGeom>
          <a:noFill/>
        </p:spPr>
        <p:txBody>
          <a:bodyPr wrap="square" rtlCol="0">
            <a:spAutoFit/>
          </a:bodyPr>
          <a:lstStyle/>
          <a:p>
            <a:r>
              <a:rPr lang="en-US" sz="1000" dirty="0"/>
              <a:t>Early Contributors to HTM Emergency Management (L-R)</a:t>
            </a:r>
          </a:p>
          <a:p>
            <a:endParaRPr lang="en-US" sz="900" dirty="0"/>
          </a:p>
          <a:p>
            <a:pPr marL="171450" indent="-171450">
              <a:buFont typeface="Wingdings" panose="05000000000000000000" pitchFamily="2" charset="2"/>
              <a:buChar char="v"/>
            </a:pPr>
            <a:r>
              <a:rPr lang="en-US" sz="900" dirty="0"/>
              <a:t>Malcolm Ridgway</a:t>
            </a:r>
          </a:p>
          <a:p>
            <a:pPr marL="171450" indent="-171450">
              <a:buFont typeface="Wingdings" panose="05000000000000000000" pitchFamily="2" charset="2"/>
              <a:buChar char="v"/>
            </a:pPr>
            <a:r>
              <a:rPr lang="en-US" sz="900" dirty="0"/>
              <a:t>Dave Francoeur</a:t>
            </a:r>
          </a:p>
          <a:p>
            <a:pPr marL="171450" indent="-171450">
              <a:buFont typeface="Wingdings" panose="05000000000000000000" pitchFamily="2" charset="2"/>
              <a:buChar char="v"/>
            </a:pPr>
            <a:r>
              <a:rPr lang="en-US" sz="900" dirty="0"/>
              <a:t>Stephen Grimes</a:t>
            </a:r>
          </a:p>
          <a:p>
            <a:pPr marL="171450" indent="-171450">
              <a:buFont typeface="Wingdings" panose="05000000000000000000" pitchFamily="2" charset="2"/>
              <a:buChar char="v"/>
            </a:pPr>
            <a:r>
              <a:rPr lang="en-US" sz="900" dirty="0"/>
              <a:t>Binseng Wang</a:t>
            </a:r>
          </a:p>
          <a:p>
            <a:pPr marL="171450" indent="-171450">
              <a:buFont typeface="Wingdings" panose="05000000000000000000" pitchFamily="2" charset="2"/>
              <a:buChar char="v"/>
            </a:pPr>
            <a:r>
              <a:rPr lang="en-US" sz="900" dirty="0"/>
              <a:t>Al </a:t>
            </a:r>
            <a:r>
              <a:rPr lang="en-US" sz="900" dirty="0" err="1"/>
              <a:t>Gresch</a:t>
            </a:r>
            <a:endParaRPr lang="en-US" sz="900" dirty="0"/>
          </a:p>
          <a:p>
            <a:pPr marL="171450" indent="-171450">
              <a:buFont typeface="Wingdings" panose="05000000000000000000" pitchFamily="2" charset="2"/>
              <a:buChar char="v"/>
            </a:pPr>
            <a:r>
              <a:rPr lang="en-US" sz="900" dirty="0"/>
              <a:t>John Krieg</a:t>
            </a:r>
          </a:p>
          <a:p>
            <a:pPr marL="171450" indent="-171450">
              <a:buFont typeface="Wingdings" panose="05000000000000000000" pitchFamily="2" charset="2"/>
              <a:buChar char="v"/>
            </a:pPr>
            <a:endParaRPr lang="en-US" sz="900" dirty="0"/>
          </a:p>
        </p:txBody>
      </p:sp>
    </p:spTree>
    <p:extLst>
      <p:ext uri="{BB962C8B-B14F-4D97-AF65-F5344CB8AC3E}">
        <p14:creationId xmlns:p14="http://schemas.microsoft.com/office/powerpoint/2010/main" val="560833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6104F1-1C85-4DFF-801E-8B3053C9CEDE}"/>
              </a:ext>
            </a:extLst>
          </p:cNvPr>
          <p:cNvSpPr txBox="1"/>
          <p:nvPr/>
        </p:nvSpPr>
        <p:spPr>
          <a:xfrm>
            <a:off x="1962150" y="986064"/>
            <a:ext cx="5219699" cy="369332"/>
          </a:xfrm>
          <a:prstGeom prst="rect">
            <a:avLst/>
          </a:prstGeom>
          <a:noFill/>
        </p:spPr>
        <p:txBody>
          <a:bodyPr wrap="none" rtlCol="0">
            <a:spAutoFit/>
          </a:bodyPr>
          <a:lstStyle/>
          <a:p>
            <a:r>
              <a:rPr lang="en-US" dirty="0"/>
              <a:t>HTM Emergency Management Over the Years</a:t>
            </a:r>
          </a:p>
        </p:txBody>
      </p:sp>
      <p:sp>
        <p:nvSpPr>
          <p:cNvPr id="3" name="TextBox 2">
            <a:extLst>
              <a:ext uri="{FF2B5EF4-FFF2-40B4-BE49-F238E27FC236}">
                <a16:creationId xmlns:a16="http://schemas.microsoft.com/office/drawing/2014/main" id="{8AC913D2-061C-469B-A539-EAC97F5F2A7A}"/>
              </a:ext>
            </a:extLst>
          </p:cNvPr>
          <p:cNvSpPr txBox="1"/>
          <p:nvPr/>
        </p:nvSpPr>
        <p:spPr>
          <a:xfrm>
            <a:off x="1433179" y="1589891"/>
            <a:ext cx="6277640" cy="1384995"/>
          </a:xfrm>
          <a:prstGeom prst="rect">
            <a:avLst/>
          </a:prstGeom>
          <a:noFill/>
        </p:spPr>
        <p:txBody>
          <a:bodyPr wrap="square" rtlCol="0">
            <a:spAutoFit/>
          </a:bodyPr>
          <a:lstStyle/>
          <a:p>
            <a:pPr marL="285750" indent="-285750">
              <a:buFont typeface="Wingdings" panose="05000000000000000000" pitchFamily="2" charset="2"/>
              <a:buChar char="Ø"/>
            </a:pPr>
            <a:r>
              <a:rPr lang="en-US" sz="1200" dirty="0"/>
              <a:t>What did HTM Emergency Management look like in the 1990s?</a:t>
            </a:r>
          </a:p>
          <a:p>
            <a:endParaRPr lang="en-US" sz="1200" dirty="0"/>
          </a:p>
          <a:p>
            <a:pPr marL="742950" lvl="1" indent="-285750">
              <a:buFont typeface="Wingdings" panose="05000000000000000000" pitchFamily="2" charset="2"/>
              <a:buChar char="Ø"/>
            </a:pPr>
            <a:r>
              <a:rPr lang="en-US" sz="1200" dirty="0"/>
              <a:t>Nationally we had major events including the Deseret Storm</a:t>
            </a:r>
          </a:p>
          <a:p>
            <a:pPr lvl="1"/>
            <a:endParaRPr lang="en-US" sz="1200" dirty="0"/>
          </a:p>
          <a:p>
            <a:pPr marL="742950" lvl="1" indent="-285750">
              <a:buFont typeface="Wingdings" panose="05000000000000000000" pitchFamily="2" charset="2"/>
              <a:buChar char="Ø"/>
            </a:pPr>
            <a:r>
              <a:rPr lang="en-US" sz="1200" dirty="0"/>
              <a:t>Standard HTM emergency prep for hospitals</a:t>
            </a:r>
          </a:p>
          <a:p>
            <a:pPr lvl="1"/>
            <a:endParaRPr lang="en-US" sz="1200" dirty="0"/>
          </a:p>
          <a:p>
            <a:pPr marL="742950" lvl="1" indent="-285750">
              <a:buFont typeface="Wingdings" panose="05000000000000000000" pitchFamily="2" charset="2"/>
              <a:buChar char="Ø"/>
            </a:pPr>
            <a:r>
              <a:rPr lang="en-US" sz="1200" dirty="0"/>
              <a:t>Hazard Vulnerability Assessment (HVA) – local area, state, and regional</a:t>
            </a:r>
          </a:p>
        </p:txBody>
      </p:sp>
      <p:pic>
        <p:nvPicPr>
          <p:cNvPr id="7" name="Picture 4">
            <a:extLst>
              <a:ext uri="{FF2B5EF4-FFF2-40B4-BE49-F238E27FC236}">
                <a16:creationId xmlns:a16="http://schemas.microsoft.com/office/drawing/2014/main" id="{DF8BFBAF-4D4D-49C9-BFFB-CCD0398B707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9913" y="3429001"/>
            <a:ext cx="1545353" cy="173097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B842DE27-BD1F-4824-B08F-1D0DB915F64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12533" y="3429001"/>
            <a:ext cx="2241442" cy="1681082"/>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8DCDC9E4-C30D-459C-9D20-31ACB1C885B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21242" y="3426837"/>
            <a:ext cx="2531533" cy="1753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9729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6104F1-1C85-4DFF-801E-8B3053C9CEDE}"/>
              </a:ext>
            </a:extLst>
          </p:cNvPr>
          <p:cNvSpPr txBox="1"/>
          <p:nvPr/>
        </p:nvSpPr>
        <p:spPr>
          <a:xfrm>
            <a:off x="1020030" y="587766"/>
            <a:ext cx="5219699" cy="369332"/>
          </a:xfrm>
          <a:prstGeom prst="rect">
            <a:avLst/>
          </a:prstGeom>
          <a:noFill/>
        </p:spPr>
        <p:txBody>
          <a:bodyPr wrap="none" rtlCol="0">
            <a:spAutoFit/>
          </a:bodyPr>
          <a:lstStyle/>
          <a:p>
            <a:r>
              <a:rPr lang="en-US" dirty="0"/>
              <a:t>HTM Emergency Management Over the Years</a:t>
            </a:r>
          </a:p>
        </p:txBody>
      </p:sp>
      <p:sp>
        <p:nvSpPr>
          <p:cNvPr id="3" name="TextBox 2">
            <a:extLst>
              <a:ext uri="{FF2B5EF4-FFF2-40B4-BE49-F238E27FC236}">
                <a16:creationId xmlns:a16="http://schemas.microsoft.com/office/drawing/2014/main" id="{8AC913D2-061C-469B-A539-EAC97F5F2A7A}"/>
              </a:ext>
            </a:extLst>
          </p:cNvPr>
          <p:cNvSpPr txBox="1"/>
          <p:nvPr/>
        </p:nvSpPr>
        <p:spPr>
          <a:xfrm>
            <a:off x="1433180" y="1256221"/>
            <a:ext cx="6277640" cy="1569660"/>
          </a:xfrm>
          <a:prstGeom prst="rect">
            <a:avLst/>
          </a:prstGeom>
          <a:noFill/>
        </p:spPr>
        <p:txBody>
          <a:bodyPr wrap="square" rtlCol="0">
            <a:spAutoFit/>
          </a:bodyPr>
          <a:lstStyle/>
          <a:p>
            <a:pPr marL="285750" indent="-285750">
              <a:buFont typeface="Wingdings" panose="05000000000000000000" pitchFamily="2" charset="2"/>
              <a:buChar char="Ø"/>
            </a:pPr>
            <a:r>
              <a:rPr lang="en-US" sz="1200" dirty="0"/>
              <a:t>What did HTM Emergency Management look like between 1999 – 2001?</a:t>
            </a:r>
          </a:p>
          <a:p>
            <a:endParaRPr lang="en-US" sz="1200" dirty="0"/>
          </a:p>
          <a:p>
            <a:pPr marL="742950" lvl="1" indent="-285750">
              <a:buFont typeface="Wingdings" panose="05000000000000000000" pitchFamily="2" charset="2"/>
              <a:buChar char="Ø"/>
            </a:pPr>
            <a:r>
              <a:rPr lang="en-US" sz="1200" dirty="0"/>
              <a:t>Y2K the world is coming to an end</a:t>
            </a:r>
          </a:p>
          <a:p>
            <a:pPr lvl="1"/>
            <a:endParaRPr lang="en-US" sz="1200" dirty="0"/>
          </a:p>
          <a:p>
            <a:pPr marL="742950" lvl="1" indent="-285750">
              <a:buFont typeface="Wingdings" panose="05000000000000000000" pitchFamily="2" charset="2"/>
              <a:buChar char="Ø"/>
            </a:pPr>
            <a:r>
              <a:rPr lang="en-US" sz="1200" dirty="0"/>
              <a:t>On January 1, 2000 - medical equipment will revolt</a:t>
            </a:r>
          </a:p>
          <a:p>
            <a:pPr lvl="1"/>
            <a:endParaRPr lang="en-US" sz="1200" dirty="0"/>
          </a:p>
          <a:p>
            <a:pPr marL="742950" lvl="1" indent="-285750">
              <a:buFont typeface="Wingdings" panose="05000000000000000000" pitchFamily="2" charset="2"/>
              <a:buChar char="Ø"/>
            </a:pPr>
            <a:r>
              <a:rPr lang="en-US" sz="1200" dirty="0"/>
              <a:t>World Trade Center Disaster in New York</a:t>
            </a:r>
          </a:p>
          <a:p>
            <a:pPr marL="285750" indent="-285750">
              <a:buFont typeface="Wingdings" panose="05000000000000000000" pitchFamily="2" charset="2"/>
              <a:buChar char="Ø"/>
            </a:pPr>
            <a:endParaRPr lang="en-US" sz="1200" dirty="0"/>
          </a:p>
        </p:txBody>
      </p:sp>
      <p:pic>
        <p:nvPicPr>
          <p:cNvPr id="15" name="Picture 2">
            <a:extLst>
              <a:ext uri="{FF2B5EF4-FFF2-40B4-BE49-F238E27FC236}">
                <a16:creationId xmlns:a16="http://schemas.microsoft.com/office/drawing/2014/main" id="{FE8B8FE0-0B05-4231-8838-2C3B0DE1FBC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467" y="3364441"/>
            <a:ext cx="1600199" cy="2096261"/>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a:extLst>
              <a:ext uri="{FF2B5EF4-FFF2-40B4-BE49-F238E27FC236}">
                <a16:creationId xmlns:a16="http://schemas.microsoft.com/office/drawing/2014/main" id="{3BA3448A-2457-4DE7-8DFF-3D24A04AC9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4713" y="2983441"/>
            <a:ext cx="1718733" cy="1289050"/>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a:extLst>
              <a:ext uri="{FF2B5EF4-FFF2-40B4-BE49-F238E27FC236}">
                <a16:creationId xmlns:a16="http://schemas.microsoft.com/office/drawing/2014/main" id="{019DD7BC-0AB4-4931-8927-A8A8723815B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5914" y="3244722"/>
            <a:ext cx="2416840" cy="1687058"/>
          </a:xfrm>
          <a:prstGeom prst="rect">
            <a:avLst/>
          </a:prstGeom>
          <a:noFill/>
          <a:extLst>
            <a:ext uri="{909E8E84-426E-40DD-AFC4-6F175D3DCCD1}">
              <a14:hiddenFill xmlns:a14="http://schemas.microsoft.com/office/drawing/2010/main">
                <a:solidFill>
                  <a:srgbClr val="FFFFFF"/>
                </a:solidFill>
              </a14:hiddenFill>
            </a:ext>
          </a:extLst>
        </p:spPr>
      </p:pic>
      <p:pic>
        <p:nvPicPr>
          <p:cNvPr id="2078" name="Picture 30">
            <a:extLst>
              <a:ext uri="{FF2B5EF4-FFF2-40B4-BE49-F238E27FC236}">
                <a16:creationId xmlns:a16="http://schemas.microsoft.com/office/drawing/2014/main" id="{5469AD47-972D-4BB5-B711-9420A54F284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67174" y="4650910"/>
            <a:ext cx="1692544" cy="1687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5230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6104F1-1C85-4DFF-801E-8B3053C9CEDE}"/>
              </a:ext>
            </a:extLst>
          </p:cNvPr>
          <p:cNvSpPr txBox="1"/>
          <p:nvPr/>
        </p:nvSpPr>
        <p:spPr>
          <a:xfrm>
            <a:off x="1699880" y="917966"/>
            <a:ext cx="5219699" cy="369332"/>
          </a:xfrm>
          <a:prstGeom prst="rect">
            <a:avLst/>
          </a:prstGeom>
          <a:noFill/>
        </p:spPr>
        <p:txBody>
          <a:bodyPr wrap="none" rtlCol="0">
            <a:spAutoFit/>
          </a:bodyPr>
          <a:lstStyle/>
          <a:p>
            <a:r>
              <a:rPr lang="en-US" dirty="0"/>
              <a:t>HTM Emergency Management Over the Years</a:t>
            </a:r>
          </a:p>
        </p:txBody>
      </p:sp>
      <p:sp>
        <p:nvSpPr>
          <p:cNvPr id="3" name="TextBox 2">
            <a:extLst>
              <a:ext uri="{FF2B5EF4-FFF2-40B4-BE49-F238E27FC236}">
                <a16:creationId xmlns:a16="http://schemas.microsoft.com/office/drawing/2014/main" id="{8AC913D2-061C-469B-A539-EAC97F5F2A7A}"/>
              </a:ext>
            </a:extLst>
          </p:cNvPr>
          <p:cNvSpPr txBox="1"/>
          <p:nvPr/>
        </p:nvSpPr>
        <p:spPr>
          <a:xfrm>
            <a:off x="1699880" y="1555571"/>
            <a:ext cx="6032570" cy="1384995"/>
          </a:xfrm>
          <a:prstGeom prst="rect">
            <a:avLst/>
          </a:prstGeom>
          <a:noFill/>
        </p:spPr>
        <p:txBody>
          <a:bodyPr wrap="square" rtlCol="0">
            <a:spAutoFit/>
          </a:bodyPr>
          <a:lstStyle/>
          <a:p>
            <a:pPr marL="285750" indent="-285750">
              <a:buFont typeface="Wingdings" panose="05000000000000000000" pitchFamily="2" charset="2"/>
              <a:buChar char="Ø"/>
            </a:pPr>
            <a:r>
              <a:rPr lang="en-US" sz="1200" dirty="0"/>
              <a:t>Emergencies throughout 2005-2012 Impacting Healthcare Organizations</a:t>
            </a:r>
          </a:p>
          <a:p>
            <a:endParaRPr lang="en-US" sz="1200" dirty="0"/>
          </a:p>
          <a:p>
            <a:pPr marL="742950" lvl="1" indent="-285750">
              <a:buFont typeface="Wingdings" panose="05000000000000000000" pitchFamily="2" charset="2"/>
              <a:buChar char="Ø"/>
            </a:pPr>
            <a:r>
              <a:rPr lang="en-US" sz="1200" dirty="0"/>
              <a:t>Hurricane Katrina strikes New Orleans in 2006</a:t>
            </a:r>
          </a:p>
          <a:p>
            <a:pPr marL="742950" lvl="1" indent="-285750">
              <a:buFont typeface="Wingdings" panose="05000000000000000000" pitchFamily="2" charset="2"/>
              <a:buChar char="Ø"/>
            </a:pPr>
            <a:endParaRPr lang="en-US" sz="1200" dirty="0"/>
          </a:p>
          <a:p>
            <a:pPr marL="742950" lvl="1" indent="-285750">
              <a:buFont typeface="Wingdings" panose="05000000000000000000" pitchFamily="2" charset="2"/>
              <a:buChar char="Ø"/>
            </a:pPr>
            <a:r>
              <a:rPr lang="en-US" sz="1200" dirty="0"/>
              <a:t>Fort Hood Active Shooter</a:t>
            </a:r>
          </a:p>
          <a:p>
            <a:pPr lvl="1"/>
            <a:endParaRPr lang="en-US" sz="1200" dirty="0"/>
          </a:p>
          <a:p>
            <a:pPr marL="742950" lvl="1" indent="-285750">
              <a:buFont typeface="Wingdings" panose="05000000000000000000" pitchFamily="2" charset="2"/>
              <a:buChar char="Ø"/>
            </a:pPr>
            <a:r>
              <a:rPr lang="en-US" sz="1200" dirty="0"/>
              <a:t>2011 Mercy Hospital in Joplin destroyed by an EF5 Tornado</a:t>
            </a:r>
          </a:p>
        </p:txBody>
      </p:sp>
      <p:pic>
        <p:nvPicPr>
          <p:cNvPr id="2054" name="Picture 6">
            <a:extLst>
              <a:ext uri="{FF2B5EF4-FFF2-40B4-BE49-F238E27FC236}">
                <a16:creationId xmlns:a16="http://schemas.microsoft.com/office/drawing/2014/main" id="{758423E4-CD68-4CB3-8359-E98351C4D95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6476" y="3429000"/>
            <a:ext cx="1935113" cy="1494398"/>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F5D1979A-B599-4E10-A689-1827232D617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22412" y="3427874"/>
            <a:ext cx="1843414" cy="1494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812B34DD-F93C-4E13-808A-62814580657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75859" y="3427874"/>
            <a:ext cx="2822483" cy="1495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0093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6104F1-1C85-4DFF-801E-8B3053C9CEDE}"/>
              </a:ext>
            </a:extLst>
          </p:cNvPr>
          <p:cNvSpPr txBox="1"/>
          <p:nvPr/>
        </p:nvSpPr>
        <p:spPr>
          <a:xfrm>
            <a:off x="1433180" y="1078833"/>
            <a:ext cx="5219699" cy="369332"/>
          </a:xfrm>
          <a:prstGeom prst="rect">
            <a:avLst/>
          </a:prstGeom>
          <a:noFill/>
        </p:spPr>
        <p:txBody>
          <a:bodyPr wrap="none" rtlCol="0">
            <a:spAutoFit/>
          </a:bodyPr>
          <a:lstStyle/>
          <a:p>
            <a:r>
              <a:rPr lang="en-US" dirty="0"/>
              <a:t>HTM Emergency Management Over the Years</a:t>
            </a:r>
          </a:p>
        </p:txBody>
      </p:sp>
      <p:sp>
        <p:nvSpPr>
          <p:cNvPr id="3" name="TextBox 2">
            <a:extLst>
              <a:ext uri="{FF2B5EF4-FFF2-40B4-BE49-F238E27FC236}">
                <a16:creationId xmlns:a16="http://schemas.microsoft.com/office/drawing/2014/main" id="{8AC913D2-061C-469B-A539-EAC97F5F2A7A}"/>
              </a:ext>
            </a:extLst>
          </p:cNvPr>
          <p:cNvSpPr txBox="1"/>
          <p:nvPr/>
        </p:nvSpPr>
        <p:spPr>
          <a:xfrm>
            <a:off x="1433180" y="2044290"/>
            <a:ext cx="6277640" cy="461665"/>
          </a:xfrm>
          <a:prstGeom prst="rect">
            <a:avLst/>
          </a:prstGeom>
          <a:noFill/>
        </p:spPr>
        <p:txBody>
          <a:bodyPr wrap="square" rtlCol="0">
            <a:spAutoFit/>
          </a:bodyPr>
          <a:lstStyle/>
          <a:p>
            <a:pPr marL="285750" indent="-285750">
              <a:buFont typeface="Wingdings" panose="05000000000000000000" pitchFamily="2" charset="2"/>
              <a:buChar char="Ø"/>
            </a:pPr>
            <a:r>
              <a:rPr lang="en-US" sz="1200" dirty="0"/>
              <a:t>2018 HTM Emergency Management in Paradise, California</a:t>
            </a:r>
          </a:p>
          <a:p>
            <a:r>
              <a:rPr lang="en-US" sz="1200" dirty="0"/>
              <a:t>	</a:t>
            </a:r>
            <a:r>
              <a:rPr lang="en-US" sz="1200" dirty="0">
                <a:hlinkClick r:id="rId3"/>
              </a:rPr>
              <a:t>https://youtu.be/xZECgAp0bDs</a:t>
            </a:r>
            <a:endParaRPr lang="en-US" sz="1200" dirty="0"/>
          </a:p>
        </p:txBody>
      </p:sp>
      <p:pic>
        <p:nvPicPr>
          <p:cNvPr id="2050" name="Picture 2">
            <a:extLst>
              <a:ext uri="{FF2B5EF4-FFF2-40B4-BE49-F238E27FC236}">
                <a16:creationId xmlns:a16="http://schemas.microsoft.com/office/drawing/2014/main" id="{DA5539D7-3180-4B17-8F9C-5E78F240AD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2505" y="3115177"/>
            <a:ext cx="2775196" cy="220609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F3293DD3-494F-47AC-8E46-C225E49AA1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0718" y="3115177"/>
            <a:ext cx="3445282" cy="2206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1355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6104F1-1C85-4DFF-801E-8B3053C9CEDE}"/>
              </a:ext>
            </a:extLst>
          </p:cNvPr>
          <p:cNvSpPr txBox="1"/>
          <p:nvPr/>
        </p:nvSpPr>
        <p:spPr>
          <a:xfrm>
            <a:off x="1193065" y="510329"/>
            <a:ext cx="5660524" cy="369332"/>
          </a:xfrm>
          <a:prstGeom prst="rect">
            <a:avLst/>
          </a:prstGeom>
          <a:noFill/>
        </p:spPr>
        <p:txBody>
          <a:bodyPr wrap="none" rtlCol="0">
            <a:spAutoFit/>
          </a:bodyPr>
          <a:lstStyle/>
          <a:p>
            <a:r>
              <a:rPr lang="en-US" dirty="0"/>
              <a:t>HTM Emergency Management – A New Challenge</a:t>
            </a:r>
          </a:p>
        </p:txBody>
      </p:sp>
      <p:sp>
        <p:nvSpPr>
          <p:cNvPr id="3" name="TextBox 2">
            <a:extLst>
              <a:ext uri="{FF2B5EF4-FFF2-40B4-BE49-F238E27FC236}">
                <a16:creationId xmlns:a16="http://schemas.microsoft.com/office/drawing/2014/main" id="{8AC913D2-061C-469B-A539-EAC97F5F2A7A}"/>
              </a:ext>
            </a:extLst>
          </p:cNvPr>
          <p:cNvSpPr txBox="1"/>
          <p:nvPr/>
        </p:nvSpPr>
        <p:spPr>
          <a:xfrm>
            <a:off x="1433180" y="1129811"/>
            <a:ext cx="6277640" cy="3231654"/>
          </a:xfrm>
          <a:prstGeom prst="rect">
            <a:avLst/>
          </a:prstGeom>
          <a:noFill/>
        </p:spPr>
        <p:txBody>
          <a:bodyPr wrap="square" rtlCol="0">
            <a:spAutoFit/>
          </a:bodyPr>
          <a:lstStyle/>
          <a:p>
            <a:pPr marL="285750" indent="-285750">
              <a:buFont typeface="Wingdings" panose="05000000000000000000" pitchFamily="2" charset="2"/>
              <a:buChar char="Ø"/>
            </a:pPr>
            <a:r>
              <a:rPr lang="en-US" sz="1200" dirty="0"/>
              <a:t>In November 2019, the first case of COVID-19 Corona Virus in China</a:t>
            </a:r>
          </a:p>
          <a:p>
            <a:endParaRPr lang="en-US" sz="1200" dirty="0"/>
          </a:p>
          <a:p>
            <a:pPr marL="742950" lvl="1" indent="-285750">
              <a:buFont typeface="Wingdings" panose="05000000000000000000" pitchFamily="2" charset="2"/>
              <a:buChar char="Ø"/>
            </a:pPr>
            <a:r>
              <a:rPr lang="en-US" sz="1200" dirty="0"/>
              <a:t>January 2020 First COVID Case Reported in the United States</a:t>
            </a:r>
          </a:p>
          <a:p>
            <a:pPr lvl="1"/>
            <a:endParaRPr lang="en-US" sz="1200" dirty="0"/>
          </a:p>
          <a:p>
            <a:pPr marL="742950" lvl="1" indent="-285750">
              <a:buFont typeface="Wingdings" panose="05000000000000000000" pitchFamily="2" charset="2"/>
              <a:buChar char="Ø"/>
            </a:pPr>
            <a:r>
              <a:rPr lang="en-US" sz="1200" dirty="0"/>
              <a:t>Over 3M Cases Reported in July 2020 Including over 40K hospitalized</a:t>
            </a:r>
          </a:p>
          <a:p>
            <a:pPr lvl="1"/>
            <a:endParaRPr lang="en-US" sz="1200" dirty="0"/>
          </a:p>
          <a:p>
            <a:pPr marL="285750" indent="-285750">
              <a:buFont typeface="Wingdings" panose="05000000000000000000" pitchFamily="2" charset="2"/>
              <a:buChar char="Ø"/>
            </a:pPr>
            <a:r>
              <a:rPr lang="en-US" sz="1200" dirty="0"/>
              <a:t>March 2020: Work conditions for healthcare staff takes a drastic change</a:t>
            </a:r>
          </a:p>
          <a:p>
            <a:endParaRPr lang="en-US" sz="1200" dirty="0"/>
          </a:p>
          <a:p>
            <a:pPr marL="742950" lvl="1" indent="-285750">
              <a:buFont typeface="Wingdings" panose="05000000000000000000" pitchFamily="2" charset="2"/>
              <a:buChar char="Ø"/>
            </a:pPr>
            <a:r>
              <a:rPr lang="en-US" sz="1200" dirty="0"/>
              <a:t>Remote work for non-essential caregivers</a:t>
            </a:r>
          </a:p>
          <a:p>
            <a:pPr lvl="1"/>
            <a:endParaRPr lang="en-US" sz="1200" dirty="0"/>
          </a:p>
          <a:p>
            <a:pPr marL="742950" lvl="1" indent="-285750">
              <a:buFont typeface="Wingdings" panose="05000000000000000000" pitchFamily="2" charset="2"/>
              <a:buChar char="Ø"/>
            </a:pPr>
            <a:r>
              <a:rPr lang="en-US" sz="1200" dirty="0"/>
              <a:t>Safety considerations for all caregivers and clinical staff</a:t>
            </a:r>
          </a:p>
          <a:p>
            <a:pPr lvl="1"/>
            <a:endParaRPr lang="en-US" sz="1200" dirty="0"/>
          </a:p>
          <a:p>
            <a:pPr marL="742950" lvl="1" indent="-285750">
              <a:buFont typeface="Wingdings" panose="05000000000000000000" pitchFamily="2" charset="2"/>
              <a:buChar char="Ø"/>
            </a:pPr>
            <a:r>
              <a:rPr lang="en-US" sz="1200" dirty="0"/>
              <a:t>Facility restrictions for visitors and suppliers</a:t>
            </a:r>
          </a:p>
          <a:p>
            <a:pPr marL="742950" lvl="1" indent="-285750">
              <a:buFont typeface="Wingdings" panose="05000000000000000000" pitchFamily="2" charset="2"/>
              <a:buChar char="Ø"/>
            </a:pPr>
            <a:endParaRPr lang="en-US" sz="1200" dirty="0"/>
          </a:p>
          <a:p>
            <a:pPr marL="742950" lvl="1" indent="-285750">
              <a:buFont typeface="Wingdings" panose="05000000000000000000" pitchFamily="2" charset="2"/>
              <a:buChar char="Ø"/>
            </a:pPr>
            <a:r>
              <a:rPr lang="en-US" sz="1200" dirty="0"/>
              <a:t>Local, State, and Federal Command Centers</a:t>
            </a:r>
          </a:p>
          <a:p>
            <a:pPr marL="742950" lvl="1" indent="-285750">
              <a:buFont typeface="Wingdings" panose="05000000000000000000" pitchFamily="2" charset="2"/>
              <a:buChar char="Ø"/>
            </a:pPr>
            <a:endParaRPr lang="en-US" sz="1200" dirty="0"/>
          </a:p>
          <a:p>
            <a:pPr marL="742950" lvl="1" indent="-285750">
              <a:buFont typeface="Wingdings" panose="05000000000000000000" pitchFamily="2" charset="2"/>
              <a:buChar char="Ø"/>
            </a:pPr>
            <a:r>
              <a:rPr lang="en-US" sz="1200" dirty="0"/>
              <a:t>Equipment and staff tracking, reporting, continued operations</a:t>
            </a:r>
          </a:p>
        </p:txBody>
      </p:sp>
      <p:pic>
        <p:nvPicPr>
          <p:cNvPr id="4" name="Picture 2">
            <a:extLst>
              <a:ext uri="{FF2B5EF4-FFF2-40B4-BE49-F238E27FC236}">
                <a16:creationId xmlns:a16="http://schemas.microsoft.com/office/drawing/2014/main" id="{0B777D37-B439-4711-BE1E-6B45D8D4D81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0269" y="4528535"/>
            <a:ext cx="2929467" cy="153288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4">
            <a:extLst>
              <a:ext uri="{FF2B5EF4-FFF2-40B4-BE49-F238E27FC236}">
                <a16:creationId xmlns:a16="http://schemas.microsoft.com/office/drawing/2014/main" id="{C7988AAB-6A23-4408-A511-8F05DE78ECA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33180" y="4611615"/>
            <a:ext cx="2050620" cy="1366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8466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6104F1-1C85-4DFF-801E-8B3053C9CEDE}"/>
              </a:ext>
            </a:extLst>
          </p:cNvPr>
          <p:cNvSpPr txBox="1"/>
          <p:nvPr/>
        </p:nvSpPr>
        <p:spPr>
          <a:xfrm>
            <a:off x="1433180" y="694995"/>
            <a:ext cx="5246949" cy="369332"/>
          </a:xfrm>
          <a:prstGeom prst="rect">
            <a:avLst/>
          </a:prstGeom>
          <a:noFill/>
        </p:spPr>
        <p:txBody>
          <a:bodyPr wrap="none" rtlCol="0">
            <a:spAutoFit/>
          </a:bodyPr>
          <a:lstStyle/>
          <a:p>
            <a:r>
              <a:rPr lang="en-US" dirty="0"/>
              <a:t>HTM Emergency Management – Current State</a:t>
            </a:r>
          </a:p>
        </p:txBody>
      </p:sp>
      <p:sp>
        <p:nvSpPr>
          <p:cNvPr id="3" name="TextBox 2">
            <a:extLst>
              <a:ext uri="{FF2B5EF4-FFF2-40B4-BE49-F238E27FC236}">
                <a16:creationId xmlns:a16="http://schemas.microsoft.com/office/drawing/2014/main" id="{8AC913D2-061C-469B-A539-EAC97F5F2A7A}"/>
              </a:ext>
            </a:extLst>
          </p:cNvPr>
          <p:cNvSpPr txBox="1"/>
          <p:nvPr/>
        </p:nvSpPr>
        <p:spPr>
          <a:xfrm>
            <a:off x="1433180" y="1235113"/>
            <a:ext cx="6277640" cy="4708981"/>
          </a:xfrm>
          <a:prstGeom prst="rect">
            <a:avLst/>
          </a:prstGeom>
          <a:noFill/>
        </p:spPr>
        <p:txBody>
          <a:bodyPr wrap="square" rtlCol="0">
            <a:spAutoFit/>
          </a:bodyPr>
          <a:lstStyle/>
          <a:p>
            <a:pPr marL="285750" indent="-285750">
              <a:buFont typeface="Wingdings" panose="05000000000000000000" pitchFamily="2" charset="2"/>
              <a:buChar char="Ø"/>
            </a:pPr>
            <a:r>
              <a:rPr lang="en-US" sz="1200" dirty="0"/>
              <a:t>2020 COVID-19 Strategies and Outcomes</a:t>
            </a:r>
          </a:p>
          <a:p>
            <a:endParaRPr lang="en-US" sz="1200" dirty="0"/>
          </a:p>
          <a:p>
            <a:pPr marL="742950" lvl="1" indent="-285750">
              <a:buFont typeface="Wingdings" panose="05000000000000000000" pitchFamily="2" charset="2"/>
              <a:buChar char="Ø"/>
            </a:pPr>
            <a:r>
              <a:rPr lang="en-US" sz="1200" dirty="0"/>
              <a:t>Facility Level Incident Command System - Key Departments</a:t>
            </a:r>
          </a:p>
          <a:p>
            <a:pPr lvl="1"/>
            <a:endParaRPr lang="en-US" sz="1200" dirty="0"/>
          </a:p>
          <a:p>
            <a:pPr marL="742950" lvl="1" indent="-285750">
              <a:buFont typeface="Wingdings" panose="05000000000000000000" pitchFamily="2" charset="2"/>
              <a:buChar char="Ø"/>
            </a:pPr>
            <a:r>
              <a:rPr lang="en-US" sz="1200" dirty="0"/>
              <a:t>System Logistics Command Center – System Leadership</a:t>
            </a:r>
          </a:p>
          <a:p>
            <a:pPr marL="742950" lvl="1" indent="-285750">
              <a:buFont typeface="Wingdings" panose="05000000000000000000" pitchFamily="2" charset="2"/>
              <a:buChar char="Ø"/>
            </a:pPr>
            <a:endParaRPr lang="en-US" sz="1200" dirty="0"/>
          </a:p>
          <a:p>
            <a:pPr marL="742950" lvl="1" indent="-285750">
              <a:buFont typeface="Wingdings" panose="05000000000000000000" pitchFamily="2" charset="2"/>
              <a:buChar char="Ø"/>
            </a:pPr>
            <a:r>
              <a:rPr lang="en-US" sz="1200" dirty="0"/>
              <a:t>State Command Center – Combined Data</a:t>
            </a:r>
          </a:p>
          <a:p>
            <a:pPr lvl="1"/>
            <a:endParaRPr lang="en-US" sz="1200" dirty="0"/>
          </a:p>
          <a:p>
            <a:pPr marL="285750" indent="-285750">
              <a:buFont typeface="Wingdings" panose="05000000000000000000" pitchFamily="2" charset="2"/>
              <a:buChar char="Ø"/>
            </a:pPr>
            <a:r>
              <a:rPr lang="en-US" sz="1200" dirty="0"/>
              <a:t>Intermountain Healthcare HTM Reports</a:t>
            </a:r>
          </a:p>
          <a:p>
            <a:endParaRPr lang="en-US" sz="1200" dirty="0"/>
          </a:p>
          <a:p>
            <a:pPr marL="742950" lvl="1" indent="-285750">
              <a:buFont typeface="Wingdings" panose="05000000000000000000" pitchFamily="2" charset="2"/>
              <a:buChar char="Ø"/>
            </a:pPr>
            <a:r>
              <a:rPr lang="en-US" sz="1200" dirty="0"/>
              <a:t>Daily staffing reports</a:t>
            </a:r>
          </a:p>
          <a:p>
            <a:pPr marL="1200150" lvl="2" indent="-285750">
              <a:buFont typeface="Wingdings" panose="05000000000000000000" pitchFamily="2" charset="2"/>
              <a:buChar char="Ø"/>
            </a:pPr>
            <a:r>
              <a:rPr lang="en-US" sz="1200" dirty="0"/>
              <a:t>Caregiver status</a:t>
            </a:r>
          </a:p>
          <a:p>
            <a:pPr marL="1200150" lvl="2" indent="-285750">
              <a:buFont typeface="Wingdings" panose="05000000000000000000" pitchFamily="2" charset="2"/>
              <a:buChar char="Ø"/>
            </a:pPr>
            <a:r>
              <a:rPr lang="en-US" sz="1200" dirty="0"/>
              <a:t>Shift coverage</a:t>
            </a:r>
          </a:p>
          <a:p>
            <a:pPr lvl="1"/>
            <a:endParaRPr lang="en-US" sz="1200" dirty="0"/>
          </a:p>
          <a:p>
            <a:pPr marL="742950" lvl="1" indent="-285750">
              <a:buFont typeface="Wingdings" panose="05000000000000000000" pitchFamily="2" charset="2"/>
              <a:buChar char="Ø"/>
            </a:pPr>
            <a:r>
              <a:rPr lang="en-US" sz="1200" dirty="0"/>
              <a:t>Ventilator reports</a:t>
            </a:r>
          </a:p>
          <a:p>
            <a:pPr marL="1200150" lvl="2" indent="-285750">
              <a:buFont typeface="Wingdings" panose="05000000000000000000" pitchFamily="2" charset="2"/>
              <a:buChar char="Ø"/>
            </a:pPr>
            <a:r>
              <a:rPr lang="en-US" sz="1200" dirty="0"/>
              <a:t>Usage stats locally, system, and state</a:t>
            </a:r>
          </a:p>
          <a:p>
            <a:pPr marL="1200150" lvl="2" indent="-285750">
              <a:buFont typeface="Wingdings" panose="05000000000000000000" pitchFamily="2" charset="2"/>
              <a:buChar char="Ø"/>
            </a:pPr>
            <a:r>
              <a:rPr lang="en-US" sz="1200" dirty="0"/>
              <a:t>Types of units available for use</a:t>
            </a:r>
          </a:p>
          <a:p>
            <a:pPr marL="1200150" lvl="2" indent="-285750">
              <a:buFont typeface="Wingdings" panose="05000000000000000000" pitchFamily="2" charset="2"/>
              <a:buChar char="Ø"/>
            </a:pPr>
            <a:r>
              <a:rPr lang="en-US" sz="1200" dirty="0"/>
              <a:t>Status of repairs</a:t>
            </a:r>
          </a:p>
          <a:p>
            <a:pPr marL="1200150" lvl="2" indent="-285750">
              <a:buFont typeface="Wingdings" panose="05000000000000000000" pitchFamily="2" charset="2"/>
              <a:buChar char="Ø"/>
            </a:pPr>
            <a:r>
              <a:rPr lang="en-US" sz="1200" dirty="0"/>
              <a:t>Loaner ventilator availability</a:t>
            </a:r>
          </a:p>
          <a:p>
            <a:pPr lvl="1"/>
            <a:endParaRPr lang="en-US" sz="1200" dirty="0"/>
          </a:p>
          <a:p>
            <a:pPr marL="742950" lvl="1" indent="-285750">
              <a:buFont typeface="Wingdings" panose="05000000000000000000" pitchFamily="2" charset="2"/>
              <a:buChar char="Ø"/>
            </a:pPr>
            <a:r>
              <a:rPr lang="en-US" sz="1200" dirty="0"/>
              <a:t>Surge preparation</a:t>
            </a:r>
          </a:p>
          <a:p>
            <a:pPr marL="1200150" lvl="2" indent="-285750">
              <a:buFont typeface="Wingdings" panose="05000000000000000000" pitchFamily="2" charset="2"/>
              <a:buChar char="Ø"/>
            </a:pPr>
            <a:r>
              <a:rPr lang="en-US" sz="1200" dirty="0"/>
              <a:t>Hospital and ICU occupancy</a:t>
            </a:r>
          </a:p>
          <a:p>
            <a:pPr marL="1200150" lvl="2" indent="-285750">
              <a:buFont typeface="Wingdings" panose="05000000000000000000" pitchFamily="2" charset="2"/>
              <a:buChar char="Ø"/>
            </a:pPr>
            <a:r>
              <a:rPr lang="en-US" sz="1200" dirty="0"/>
              <a:t>Bed availability</a:t>
            </a:r>
          </a:p>
          <a:p>
            <a:pPr marL="1200150" lvl="2" indent="-285750">
              <a:buFont typeface="Wingdings" panose="05000000000000000000" pitchFamily="2" charset="2"/>
              <a:buChar char="Ø"/>
            </a:pPr>
            <a:r>
              <a:rPr lang="en-US" sz="1200" dirty="0"/>
              <a:t>Overflow unit stand up status</a:t>
            </a:r>
          </a:p>
          <a:p>
            <a:pPr marL="1200150" lvl="2" indent="-285750">
              <a:buFont typeface="Wingdings" panose="05000000000000000000" pitchFamily="2" charset="2"/>
              <a:buChar char="Ø"/>
            </a:pPr>
            <a:r>
              <a:rPr lang="en-US" sz="1200" dirty="0"/>
              <a:t>Repurpose equipment for surge</a:t>
            </a:r>
          </a:p>
        </p:txBody>
      </p:sp>
    </p:spTree>
    <p:extLst>
      <p:ext uri="{BB962C8B-B14F-4D97-AF65-F5344CB8AC3E}">
        <p14:creationId xmlns:p14="http://schemas.microsoft.com/office/powerpoint/2010/main" val="4219830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6104F1-1C85-4DFF-801E-8B3053C9CEDE}"/>
              </a:ext>
            </a:extLst>
          </p:cNvPr>
          <p:cNvSpPr txBox="1"/>
          <p:nvPr/>
        </p:nvSpPr>
        <p:spPr>
          <a:xfrm>
            <a:off x="1433180" y="961325"/>
            <a:ext cx="5246949" cy="369332"/>
          </a:xfrm>
          <a:prstGeom prst="rect">
            <a:avLst/>
          </a:prstGeom>
          <a:noFill/>
        </p:spPr>
        <p:txBody>
          <a:bodyPr wrap="none" rtlCol="0">
            <a:spAutoFit/>
          </a:bodyPr>
          <a:lstStyle/>
          <a:p>
            <a:r>
              <a:rPr lang="en-US" dirty="0"/>
              <a:t>HTM Emergency Management – Current State</a:t>
            </a:r>
          </a:p>
        </p:txBody>
      </p:sp>
      <p:sp>
        <p:nvSpPr>
          <p:cNvPr id="3" name="TextBox 2">
            <a:extLst>
              <a:ext uri="{FF2B5EF4-FFF2-40B4-BE49-F238E27FC236}">
                <a16:creationId xmlns:a16="http://schemas.microsoft.com/office/drawing/2014/main" id="{8AC913D2-061C-469B-A539-EAC97F5F2A7A}"/>
              </a:ext>
            </a:extLst>
          </p:cNvPr>
          <p:cNvSpPr txBox="1"/>
          <p:nvPr/>
        </p:nvSpPr>
        <p:spPr>
          <a:xfrm>
            <a:off x="1433180" y="1741141"/>
            <a:ext cx="6277640" cy="3231654"/>
          </a:xfrm>
          <a:prstGeom prst="rect">
            <a:avLst/>
          </a:prstGeom>
          <a:noFill/>
        </p:spPr>
        <p:txBody>
          <a:bodyPr wrap="square" rtlCol="0">
            <a:spAutoFit/>
          </a:bodyPr>
          <a:lstStyle/>
          <a:p>
            <a:pPr marL="285750" indent="-285750">
              <a:buFont typeface="Wingdings" panose="05000000000000000000" pitchFamily="2" charset="2"/>
              <a:buChar char="Ø"/>
            </a:pPr>
            <a:r>
              <a:rPr lang="en-US" sz="1200" dirty="0"/>
              <a:t>Intermountain Healthcare HTM Caregivers</a:t>
            </a:r>
          </a:p>
          <a:p>
            <a:endParaRPr lang="en-US" sz="1200" dirty="0"/>
          </a:p>
          <a:p>
            <a:pPr marL="742950" lvl="1" indent="-285750">
              <a:buFont typeface="Wingdings" panose="05000000000000000000" pitchFamily="2" charset="2"/>
              <a:buChar char="Ø"/>
            </a:pPr>
            <a:r>
              <a:rPr lang="en-US" sz="1200" dirty="0"/>
              <a:t>Daily staff assessments</a:t>
            </a:r>
          </a:p>
          <a:p>
            <a:pPr marL="1200150" lvl="2" indent="-285750">
              <a:buFont typeface="Wingdings" panose="05000000000000000000" pitchFamily="2" charset="2"/>
              <a:buChar char="Ø"/>
            </a:pPr>
            <a:r>
              <a:rPr lang="en-US" sz="1200" dirty="0"/>
              <a:t>Workloads</a:t>
            </a:r>
          </a:p>
          <a:p>
            <a:pPr marL="1200150" lvl="2" indent="-285750">
              <a:buFont typeface="Wingdings" panose="05000000000000000000" pitchFamily="2" charset="2"/>
              <a:buChar char="Ø"/>
            </a:pPr>
            <a:r>
              <a:rPr lang="en-US" sz="1200" dirty="0"/>
              <a:t>Family status</a:t>
            </a:r>
          </a:p>
          <a:p>
            <a:pPr marL="1200150" lvl="2" indent="-285750">
              <a:buFont typeface="Wingdings" panose="05000000000000000000" pitchFamily="2" charset="2"/>
              <a:buChar char="Ø"/>
            </a:pPr>
            <a:r>
              <a:rPr lang="en-US" sz="1200" dirty="0"/>
              <a:t>Personal health and well-being</a:t>
            </a:r>
          </a:p>
          <a:p>
            <a:pPr lvl="1"/>
            <a:endParaRPr lang="en-US" sz="1200" dirty="0"/>
          </a:p>
          <a:p>
            <a:pPr marL="742950" lvl="1" indent="-285750">
              <a:buFont typeface="Wingdings" panose="05000000000000000000" pitchFamily="2" charset="2"/>
              <a:buChar char="Ø"/>
            </a:pPr>
            <a:r>
              <a:rPr lang="en-US" sz="1200" dirty="0"/>
              <a:t>Data and information</a:t>
            </a:r>
          </a:p>
          <a:p>
            <a:pPr marL="1200150" lvl="2" indent="-285750">
              <a:buFont typeface="Wingdings" panose="05000000000000000000" pitchFamily="2" charset="2"/>
              <a:buChar char="Ø"/>
            </a:pPr>
            <a:r>
              <a:rPr lang="en-US" sz="1200" dirty="0"/>
              <a:t>Evaluation of PM cycles and in-use equipment</a:t>
            </a:r>
          </a:p>
          <a:p>
            <a:pPr marL="1200150" lvl="2" indent="-285750">
              <a:buFont typeface="Wingdings" panose="05000000000000000000" pitchFamily="2" charset="2"/>
              <a:buChar char="Ø"/>
            </a:pPr>
            <a:r>
              <a:rPr lang="en-US" sz="1200" dirty="0"/>
              <a:t>On-going review of CMS 1135 waiver use</a:t>
            </a:r>
          </a:p>
          <a:p>
            <a:pPr marL="1200150" lvl="2" indent="-285750">
              <a:buFont typeface="Wingdings" panose="05000000000000000000" pitchFamily="2" charset="2"/>
              <a:buChar char="Ø"/>
            </a:pPr>
            <a:r>
              <a:rPr lang="en-US" sz="1200" dirty="0"/>
              <a:t>Local and state equipment shortages and request</a:t>
            </a:r>
          </a:p>
          <a:p>
            <a:pPr marL="1200150" lvl="2" indent="-285750">
              <a:buFont typeface="Wingdings" panose="05000000000000000000" pitchFamily="2" charset="2"/>
              <a:buChar char="Ø"/>
            </a:pPr>
            <a:r>
              <a:rPr lang="en-US" sz="1200" dirty="0"/>
              <a:t>System level resource sharing to include staff</a:t>
            </a:r>
          </a:p>
          <a:p>
            <a:pPr lvl="1"/>
            <a:endParaRPr lang="en-US" sz="1200" dirty="0"/>
          </a:p>
          <a:p>
            <a:pPr marL="742950" lvl="1" indent="-285750">
              <a:buFont typeface="Wingdings" panose="05000000000000000000" pitchFamily="2" charset="2"/>
              <a:buChar char="Ø"/>
            </a:pPr>
            <a:r>
              <a:rPr lang="en-US" sz="1200" dirty="0"/>
              <a:t>Surge preparation</a:t>
            </a:r>
          </a:p>
          <a:p>
            <a:pPr marL="1200150" lvl="2" indent="-285750">
              <a:buFont typeface="Wingdings" panose="05000000000000000000" pitchFamily="2" charset="2"/>
              <a:buChar char="Ø"/>
            </a:pPr>
            <a:r>
              <a:rPr lang="en-US" sz="1200" dirty="0"/>
              <a:t>3D printing of vent tubing parts</a:t>
            </a:r>
          </a:p>
          <a:p>
            <a:pPr marL="1200150" lvl="2" indent="-285750">
              <a:buFont typeface="Wingdings" panose="05000000000000000000" pitchFamily="2" charset="2"/>
              <a:buChar char="Ø"/>
            </a:pPr>
            <a:r>
              <a:rPr lang="en-US" sz="1200" dirty="0"/>
              <a:t>Multi-patient use vent testing</a:t>
            </a:r>
          </a:p>
          <a:p>
            <a:pPr marL="1200150" lvl="2" indent="-285750">
              <a:buFont typeface="Wingdings" panose="05000000000000000000" pitchFamily="2" charset="2"/>
              <a:buChar char="Ø"/>
            </a:pPr>
            <a:r>
              <a:rPr lang="en-US" sz="1200" dirty="0"/>
              <a:t>Repurpose patient care areas to COVID treatment</a:t>
            </a:r>
          </a:p>
        </p:txBody>
      </p:sp>
    </p:spTree>
    <p:extLst>
      <p:ext uri="{BB962C8B-B14F-4D97-AF65-F5344CB8AC3E}">
        <p14:creationId xmlns:p14="http://schemas.microsoft.com/office/powerpoint/2010/main" val="8672709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6104F1-1C85-4DFF-801E-8B3053C9CEDE}"/>
              </a:ext>
            </a:extLst>
          </p:cNvPr>
          <p:cNvSpPr txBox="1"/>
          <p:nvPr/>
        </p:nvSpPr>
        <p:spPr>
          <a:xfrm>
            <a:off x="1649730" y="483696"/>
            <a:ext cx="5149167" cy="369332"/>
          </a:xfrm>
          <a:prstGeom prst="rect">
            <a:avLst/>
          </a:prstGeom>
          <a:noFill/>
        </p:spPr>
        <p:txBody>
          <a:bodyPr wrap="none" rtlCol="0">
            <a:spAutoFit/>
          </a:bodyPr>
          <a:lstStyle/>
          <a:p>
            <a:r>
              <a:rPr lang="en-US" dirty="0"/>
              <a:t>2020 HTM Emergency Management Updates</a:t>
            </a:r>
          </a:p>
        </p:txBody>
      </p:sp>
      <p:sp>
        <p:nvSpPr>
          <p:cNvPr id="3" name="TextBox 2">
            <a:extLst>
              <a:ext uri="{FF2B5EF4-FFF2-40B4-BE49-F238E27FC236}">
                <a16:creationId xmlns:a16="http://schemas.microsoft.com/office/drawing/2014/main" id="{8AC913D2-061C-469B-A539-EAC97F5F2A7A}"/>
              </a:ext>
            </a:extLst>
          </p:cNvPr>
          <p:cNvSpPr txBox="1"/>
          <p:nvPr/>
        </p:nvSpPr>
        <p:spPr>
          <a:xfrm>
            <a:off x="1433180" y="1120676"/>
            <a:ext cx="6277640" cy="3231654"/>
          </a:xfrm>
          <a:prstGeom prst="rect">
            <a:avLst/>
          </a:prstGeom>
          <a:noFill/>
        </p:spPr>
        <p:txBody>
          <a:bodyPr wrap="square" rtlCol="0">
            <a:spAutoFit/>
          </a:bodyPr>
          <a:lstStyle/>
          <a:p>
            <a:pPr marL="285750" indent="-285750">
              <a:buFont typeface="Wingdings" panose="05000000000000000000" pitchFamily="2" charset="2"/>
              <a:buChar char="Ø"/>
            </a:pPr>
            <a:r>
              <a:rPr lang="en-US" sz="1200" dirty="0"/>
              <a:t>2020 a whole new Emergency Preparedness challenge for HTM</a:t>
            </a:r>
          </a:p>
          <a:p>
            <a:endParaRPr lang="en-US" sz="1200" dirty="0"/>
          </a:p>
          <a:p>
            <a:pPr marL="742950" lvl="1" indent="-285750">
              <a:buFont typeface="Wingdings" panose="05000000000000000000" pitchFamily="2" charset="2"/>
              <a:buChar char="Ø"/>
            </a:pPr>
            <a:r>
              <a:rPr lang="en-US" sz="1200" dirty="0"/>
              <a:t>COVID-19 unchartered territory for HTM</a:t>
            </a:r>
          </a:p>
          <a:p>
            <a:pPr marL="1200150" lvl="2" indent="-285750">
              <a:buFont typeface="Wingdings" panose="05000000000000000000" pitchFamily="2" charset="2"/>
              <a:buChar char="Ø"/>
            </a:pPr>
            <a:r>
              <a:rPr lang="en-US" sz="1200" dirty="0"/>
              <a:t>Temperature checks for everyone</a:t>
            </a:r>
          </a:p>
          <a:p>
            <a:pPr marL="1200150" lvl="2" indent="-285750">
              <a:buFont typeface="Wingdings" panose="05000000000000000000" pitchFamily="2" charset="2"/>
              <a:buChar char="Ø"/>
            </a:pPr>
            <a:r>
              <a:rPr lang="en-US" sz="1200" dirty="0"/>
              <a:t>Drive through testing sites</a:t>
            </a:r>
          </a:p>
          <a:p>
            <a:pPr lvl="1"/>
            <a:endParaRPr lang="en-US" sz="1200" dirty="0"/>
          </a:p>
          <a:p>
            <a:pPr marL="742950" lvl="1" indent="-285750">
              <a:buFont typeface="Wingdings" panose="05000000000000000000" pitchFamily="2" charset="2"/>
              <a:buChar char="Ø"/>
            </a:pPr>
            <a:r>
              <a:rPr lang="en-US" sz="1200" dirty="0"/>
              <a:t>Ventilator shortages and potential strategies</a:t>
            </a:r>
          </a:p>
          <a:p>
            <a:pPr marL="1200150" lvl="2" indent="-285750">
              <a:buFont typeface="Wingdings" panose="05000000000000000000" pitchFamily="2" charset="2"/>
              <a:buChar char="Ø"/>
            </a:pPr>
            <a:r>
              <a:rPr lang="en-US" sz="1200" dirty="0"/>
              <a:t>Loaner vents from educational institutions</a:t>
            </a:r>
          </a:p>
          <a:p>
            <a:pPr lvl="1"/>
            <a:endParaRPr lang="en-US" sz="1200" dirty="0"/>
          </a:p>
          <a:p>
            <a:pPr marL="742950" lvl="1" indent="-285750">
              <a:buFont typeface="Wingdings" panose="05000000000000000000" pitchFamily="2" charset="2"/>
              <a:buChar char="Ø"/>
            </a:pPr>
            <a:r>
              <a:rPr lang="en-US" sz="1200" dirty="0"/>
              <a:t>PPE, disinfection, caregiver protection, supplier support</a:t>
            </a:r>
          </a:p>
          <a:p>
            <a:pPr marL="1200150" lvl="2" indent="-285750">
              <a:buFont typeface="Wingdings" panose="05000000000000000000" pitchFamily="2" charset="2"/>
              <a:buChar char="Ø"/>
            </a:pPr>
            <a:r>
              <a:rPr lang="en-US" sz="1200" dirty="0"/>
              <a:t>PAPR unit repairs and maintenance</a:t>
            </a:r>
          </a:p>
          <a:p>
            <a:pPr lvl="1"/>
            <a:endParaRPr lang="en-US" sz="1200" dirty="0"/>
          </a:p>
          <a:p>
            <a:pPr marL="742950" lvl="1" indent="-285750">
              <a:buFont typeface="Wingdings" panose="05000000000000000000" pitchFamily="2" charset="2"/>
              <a:buChar char="Ø"/>
            </a:pPr>
            <a:r>
              <a:rPr lang="en-US" sz="1200" dirty="0"/>
              <a:t>Parts availability, 3D printing, FDA rapid approvals</a:t>
            </a:r>
          </a:p>
          <a:p>
            <a:pPr marL="1200150" lvl="2" indent="-285750">
              <a:buFont typeface="Wingdings" panose="05000000000000000000" pitchFamily="2" charset="2"/>
              <a:buChar char="Ø"/>
            </a:pPr>
            <a:r>
              <a:rPr lang="en-US" sz="1200" dirty="0"/>
              <a:t>Net new devices into the organization</a:t>
            </a:r>
          </a:p>
          <a:p>
            <a:pPr lvl="1"/>
            <a:endParaRPr lang="en-US" sz="1200" dirty="0"/>
          </a:p>
          <a:p>
            <a:pPr marL="742950" lvl="1" indent="-285750">
              <a:buFont typeface="Wingdings" panose="05000000000000000000" pitchFamily="2" charset="2"/>
              <a:buChar char="Ø"/>
            </a:pPr>
            <a:r>
              <a:rPr lang="en-US" sz="1200" dirty="0"/>
              <a:t>Bed shortages, space limitations, and the list goes on!!</a:t>
            </a:r>
          </a:p>
          <a:p>
            <a:pPr marL="285750" indent="-285750">
              <a:buFont typeface="Wingdings" panose="05000000000000000000" pitchFamily="2" charset="2"/>
              <a:buChar char="Ø"/>
            </a:pPr>
            <a:endParaRPr lang="en-US" sz="1200" dirty="0"/>
          </a:p>
        </p:txBody>
      </p:sp>
      <p:pic>
        <p:nvPicPr>
          <p:cNvPr id="2060" name="Picture 12">
            <a:extLst>
              <a:ext uri="{FF2B5EF4-FFF2-40B4-BE49-F238E27FC236}">
                <a16:creationId xmlns:a16="http://schemas.microsoft.com/office/drawing/2014/main" id="{9EF70A79-ED42-4B02-8795-025CA083267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67859" y="4448105"/>
            <a:ext cx="2783077" cy="128922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a:extLst>
              <a:ext uri="{FF2B5EF4-FFF2-40B4-BE49-F238E27FC236}">
                <a16:creationId xmlns:a16="http://schemas.microsoft.com/office/drawing/2014/main" id="{3AF3BF51-F46E-45C3-B474-AE84FF7083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800000" flipV="1">
            <a:off x="1193064" y="4448104"/>
            <a:ext cx="3031249" cy="1289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81918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6104F1-1C85-4DFF-801E-8B3053C9CEDE}"/>
              </a:ext>
            </a:extLst>
          </p:cNvPr>
          <p:cNvSpPr txBox="1"/>
          <p:nvPr/>
        </p:nvSpPr>
        <p:spPr>
          <a:xfrm>
            <a:off x="1433180" y="663786"/>
            <a:ext cx="5149167" cy="369332"/>
          </a:xfrm>
          <a:prstGeom prst="rect">
            <a:avLst/>
          </a:prstGeom>
          <a:noFill/>
        </p:spPr>
        <p:txBody>
          <a:bodyPr wrap="none" rtlCol="0">
            <a:spAutoFit/>
          </a:bodyPr>
          <a:lstStyle/>
          <a:p>
            <a:r>
              <a:rPr lang="en-US" dirty="0"/>
              <a:t>2020 HTM Emergency Management Updates</a:t>
            </a:r>
          </a:p>
        </p:txBody>
      </p:sp>
      <p:sp>
        <p:nvSpPr>
          <p:cNvPr id="3" name="TextBox 2">
            <a:extLst>
              <a:ext uri="{FF2B5EF4-FFF2-40B4-BE49-F238E27FC236}">
                <a16:creationId xmlns:a16="http://schemas.microsoft.com/office/drawing/2014/main" id="{8AC913D2-061C-469B-A539-EAC97F5F2A7A}"/>
              </a:ext>
            </a:extLst>
          </p:cNvPr>
          <p:cNvSpPr txBox="1"/>
          <p:nvPr/>
        </p:nvSpPr>
        <p:spPr>
          <a:xfrm>
            <a:off x="1433180" y="1402983"/>
            <a:ext cx="6277640" cy="3785652"/>
          </a:xfrm>
          <a:prstGeom prst="rect">
            <a:avLst/>
          </a:prstGeom>
          <a:noFill/>
        </p:spPr>
        <p:txBody>
          <a:bodyPr wrap="square" rtlCol="0">
            <a:spAutoFit/>
          </a:bodyPr>
          <a:lstStyle/>
          <a:p>
            <a:pPr marL="285750" indent="-285750">
              <a:buFont typeface="Wingdings" panose="05000000000000000000" pitchFamily="2" charset="2"/>
              <a:buChar char="Ø"/>
            </a:pPr>
            <a:r>
              <a:rPr lang="en-US" sz="1200" dirty="0"/>
              <a:t>Updates to the HTM Business Continuity Plan</a:t>
            </a:r>
          </a:p>
          <a:p>
            <a:endParaRPr lang="en-US" sz="1200" dirty="0"/>
          </a:p>
          <a:p>
            <a:pPr marL="742950" lvl="1" indent="-285750">
              <a:buFont typeface="Wingdings" panose="05000000000000000000" pitchFamily="2" charset="2"/>
              <a:buChar char="Ø"/>
            </a:pPr>
            <a:r>
              <a:rPr lang="en-US" sz="1200" dirty="0"/>
              <a:t>Purpose, Scope, and Objectives</a:t>
            </a:r>
          </a:p>
          <a:p>
            <a:pPr lvl="1"/>
            <a:endParaRPr lang="en-US" sz="1200" dirty="0"/>
          </a:p>
          <a:p>
            <a:pPr marL="742950" lvl="1" indent="-285750">
              <a:buFont typeface="Wingdings" panose="05000000000000000000" pitchFamily="2" charset="2"/>
              <a:buChar char="Ø"/>
            </a:pPr>
            <a:r>
              <a:rPr lang="en-US" sz="1200" dirty="0"/>
              <a:t>Risk Assessment</a:t>
            </a:r>
          </a:p>
          <a:p>
            <a:pPr lvl="1"/>
            <a:r>
              <a:rPr lang="en-US" sz="1200" dirty="0"/>
              <a:t>	Past, present, and potential future events</a:t>
            </a:r>
          </a:p>
          <a:p>
            <a:pPr lvl="1"/>
            <a:endParaRPr lang="en-US" sz="1200" dirty="0"/>
          </a:p>
          <a:p>
            <a:pPr marL="742950" lvl="1" indent="-285750">
              <a:buFont typeface="Wingdings" panose="05000000000000000000" pitchFamily="2" charset="2"/>
              <a:buChar char="Ø"/>
            </a:pPr>
            <a:r>
              <a:rPr lang="en-US" sz="1200" dirty="0"/>
              <a:t>Team Overview and Key Members</a:t>
            </a:r>
          </a:p>
          <a:p>
            <a:pPr lvl="1"/>
            <a:r>
              <a:rPr lang="en-US" sz="1200" dirty="0"/>
              <a:t>	Organizational structure and chain of command</a:t>
            </a:r>
          </a:p>
          <a:p>
            <a:pPr marL="742950" lvl="1" indent="-285750">
              <a:buFont typeface="Wingdings" panose="05000000000000000000" pitchFamily="2" charset="2"/>
              <a:buChar char="Ø"/>
            </a:pPr>
            <a:endParaRPr lang="en-US" sz="1200" dirty="0"/>
          </a:p>
          <a:p>
            <a:pPr marL="742950" lvl="1" indent="-285750">
              <a:buFont typeface="Wingdings" panose="05000000000000000000" pitchFamily="2" charset="2"/>
              <a:buChar char="Ø"/>
            </a:pPr>
            <a:r>
              <a:rPr lang="en-US" sz="1200" dirty="0"/>
              <a:t>Greatest Threat Potential</a:t>
            </a:r>
          </a:p>
          <a:p>
            <a:pPr lvl="1"/>
            <a:r>
              <a:rPr lang="en-US" sz="1200" dirty="0"/>
              <a:t>	Communication, staff shortage, </a:t>
            </a:r>
            <a:r>
              <a:rPr lang="en-US" sz="1200" dirty="0" err="1"/>
              <a:t>etc</a:t>
            </a:r>
            <a:r>
              <a:rPr lang="en-US" sz="1200" dirty="0"/>
              <a:t>…</a:t>
            </a:r>
          </a:p>
          <a:p>
            <a:pPr lvl="1"/>
            <a:endParaRPr lang="en-US" sz="1200" dirty="0"/>
          </a:p>
          <a:p>
            <a:pPr marL="742950" lvl="1" indent="-285750">
              <a:buFont typeface="Wingdings" panose="05000000000000000000" pitchFamily="2" charset="2"/>
              <a:buChar char="Ø"/>
            </a:pPr>
            <a:r>
              <a:rPr lang="en-US" sz="1200" dirty="0"/>
              <a:t>Response</a:t>
            </a:r>
          </a:p>
          <a:p>
            <a:pPr lvl="1"/>
            <a:r>
              <a:rPr lang="en-US" sz="1200" dirty="0"/>
              <a:t>	Can operations continue as normal</a:t>
            </a:r>
          </a:p>
          <a:p>
            <a:pPr lvl="1"/>
            <a:r>
              <a:rPr lang="en-US" sz="1200" dirty="0"/>
              <a:t>	Responsibilities of staff across the system</a:t>
            </a:r>
          </a:p>
          <a:p>
            <a:pPr lvl="1"/>
            <a:endParaRPr lang="en-US" sz="1200" dirty="0"/>
          </a:p>
          <a:p>
            <a:pPr marL="742950" lvl="1" indent="-285750">
              <a:buFont typeface="Wingdings" panose="05000000000000000000" pitchFamily="2" charset="2"/>
              <a:buChar char="Ø"/>
            </a:pPr>
            <a:r>
              <a:rPr lang="en-US" sz="1200" dirty="0"/>
              <a:t>Recovery Phase and Record Keeping</a:t>
            </a:r>
          </a:p>
          <a:p>
            <a:pPr lvl="2"/>
            <a:r>
              <a:rPr lang="en-US" sz="1200" dirty="0"/>
              <a:t>Software reloads, equipment resets</a:t>
            </a:r>
          </a:p>
          <a:p>
            <a:pPr lvl="2"/>
            <a:r>
              <a:rPr lang="en-US" sz="1200" dirty="0"/>
              <a:t>Date, time, action, and potential expense </a:t>
            </a:r>
          </a:p>
        </p:txBody>
      </p:sp>
    </p:spTree>
    <p:extLst>
      <p:ext uri="{BB962C8B-B14F-4D97-AF65-F5344CB8AC3E}">
        <p14:creationId xmlns:p14="http://schemas.microsoft.com/office/powerpoint/2010/main" val="3752977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6104F1-1C85-4DFF-801E-8B3053C9CEDE}"/>
              </a:ext>
            </a:extLst>
          </p:cNvPr>
          <p:cNvSpPr txBox="1"/>
          <p:nvPr/>
        </p:nvSpPr>
        <p:spPr>
          <a:xfrm>
            <a:off x="1433180" y="883689"/>
            <a:ext cx="5149167" cy="369332"/>
          </a:xfrm>
          <a:prstGeom prst="rect">
            <a:avLst/>
          </a:prstGeom>
          <a:noFill/>
        </p:spPr>
        <p:txBody>
          <a:bodyPr wrap="none" rtlCol="0">
            <a:spAutoFit/>
          </a:bodyPr>
          <a:lstStyle/>
          <a:p>
            <a:r>
              <a:rPr lang="en-US" dirty="0"/>
              <a:t>2020 HTM Emergency Management Updates</a:t>
            </a:r>
          </a:p>
        </p:txBody>
      </p:sp>
      <p:sp>
        <p:nvSpPr>
          <p:cNvPr id="3" name="TextBox 2">
            <a:extLst>
              <a:ext uri="{FF2B5EF4-FFF2-40B4-BE49-F238E27FC236}">
                <a16:creationId xmlns:a16="http://schemas.microsoft.com/office/drawing/2014/main" id="{8AC913D2-061C-469B-A539-EAC97F5F2A7A}"/>
              </a:ext>
            </a:extLst>
          </p:cNvPr>
          <p:cNvSpPr txBox="1"/>
          <p:nvPr/>
        </p:nvSpPr>
        <p:spPr>
          <a:xfrm>
            <a:off x="1433180" y="1628507"/>
            <a:ext cx="6277640" cy="3600986"/>
          </a:xfrm>
          <a:prstGeom prst="rect">
            <a:avLst/>
          </a:prstGeom>
          <a:noFill/>
        </p:spPr>
        <p:txBody>
          <a:bodyPr wrap="square" rtlCol="0">
            <a:spAutoFit/>
          </a:bodyPr>
          <a:lstStyle/>
          <a:p>
            <a:pPr marL="285750" indent="-285750">
              <a:buFont typeface="Wingdings" panose="05000000000000000000" pitchFamily="2" charset="2"/>
              <a:buChar char="Ø"/>
            </a:pPr>
            <a:r>
              <a:rPr lang="en-US" sz="1200" dirty="0"/>
              <a:t>Updates to the HTM Business Continuity Plan - Forms</a:t>
            </a:r>
          </a:p>
          <a:p>
            <a:pPr lvl="1"/>
            <a:endParaRPr lang="en-US" sz="1200" dirty="0"/>
          </a:p>
          <a:p>
            <a:pPr marL="742950" lvl="1" indent="-285750">
              <a:buFont typeface="Wingdings" panose="05000000000000000000" pitchFamily="2" charset="2"/>
              <a:buChar char="Ø"/>
            </a:pPr>
            <a:r>
              <a:rPr lang="en-US" sz="1200" dirty="0"/>
              <a:t>Critical Suppliers, Contact Info, and Names</a:t>
            </a:r>
          </a:p>
          <a:p>
            <a:pPr lvl="1"/>
            <a:r>
              <a:rPr lang="en-US" sz="1200" dirty="0"/>
              <a:t>	Mission critical devices</a:t>
            </a:r>
          </a:p>
          <a:p>
            <a:pPr lvl="1"/>
            <a:r>
              <a:rPr lang="en-US" sz="1200" dirty="0"/>
              <a:t>	Parts and Service Suppliers</a:t>
            </a:r>
          </a:p>
          <a:p>
            <a:pPr lvl="1"/>
            <a:r>
              <a:rPr lang="en-US" sz="1200" dirty="0"/>
              <a:t>	Business Continuity Plans – Local Support</a:t>
            </a:r>
          </a:p>
          <a:p>
            <a:pPr lvl="1"/>
            <a:endParaRPr lang="en-US" sz="1200" dirty="0"/>
          </a:p>
          <a:p>
            <a:pPr marL="742950" lvl="1" indent="-285750">
              <a:buFont typeface="Wingdings" panose="05000000000000000000" pitchFamily="2" charset="2"/>
              <a:buChar char="Ø"/>
            </a:pPr>
            <a:r>
              <a:rPr lang="en-US" sz="1200" dirty="0"/>
              <a:t>Home Locations of Critical Staff</a:t>
            </a:r>
          </a:p>
          <a:p>
            <a:pPr lvl="1"/>
            <a:r>
              <a:rPr lang="en-US" sz="1200" dirty="0"/>
              <a:t>	Ability to communicate and gauge response</a:t>
            </a:r>
          </a:p>
          <a:p>
            <a:pPr lvl="1"/>
            <a:r>
              <a:rPr lang="en-US" sz="1200" dirty="0"/>
              <a:t>	Potential need for personal caregiver assistance</a:t>
            </a:r>
          </a:p>
          <a:p>
            <a:pPr lvl="1"/>
            <a:endParaRPr lang="en-US" sz="1200" dirty="0"/>
          </a:p>
          <a:p>
            <a:pPr marL="742950" lvl="1" indent="-285750">
              <a:buFont typeface="Wingdings" panose="05000000000000000000" pitchFamily="2" charset="2"/>
              <a:buChar char="Ø"/>
            </a:pPr>
            <a:r>
              <a:rPr lang="en-US" sz="1200" dirty="0"/>
              <a:t>Damage Assessment and Documentation</a:t>
            </a:r>
          </a:p>
          <a:p>
            <a:pPr lvl="1"/>
            <a:r>
              <a:rPr lang="en-US" sz="1200" dirty="0"/>
              <a:t>	Location, condition, and recoverable</a:t>
            </a:r>
          </a:p>
          <a:p>
            <a:pPr lvl="1"/>
            <a:endParaRPr lang="en-US" sz="1200" dirty="0"/>
          </a:p>
          <a:p>
            <a:pPr marL="742950" lvl="1" indent="-285750">
              <a:buFont typeface="Wingdings" panose="05000000000000000000" pitchFamily="2" charset="2"/>
              <a:buChar char="Ø"/>
            </a:pPr>
            <a:r>
              <a:rPr lang="en-US" sz="1200" dirty="0"/>
              <a:t>Business Recovery Expense</a:t>
            </a:r>
          </a:p>
          <a:p>
            <a:pPr lvl="1"/>
            <a:r>
              <a:rPr lang="en-US" sz="1200" dirty="0"/>
              <a:t>	Facility, caregiver, cost, and payment method</a:t>
            </a:r>
          </a:p>
          <a:p>
            <a:pPr lvl="1"/>
            <a:endParaRPr lang="en-US" sz="1200" dirty="0"/>
          </a:p>
          <a:p>
            <a:pPr marL="742950" lvl="1" indent="-285750">
              <a:buFont typeface="Wingdings" panose="05000000000000000000" pitchFamily="2" charset="2"/>
              <a:buChar char="Ø"/>
            </a:pPr>
            <a:r>
              <a:rPr lang="en-US" sz="1200" dirty="0"/>
              <a:t>Post Emergency Tasks</a:t>
            </a:r>
          </a:p>
          <a:p>
            <a:pPr lvl="1"/>
            <a:r>
              <a:rPr lang="en-US" sz="1200" dirty="0"/>
              <a:t>	Asset inventory, staff debriefs, insurance, and movement</a:t>
            </a:r>
          </a:p>
        </p:txBody>
      </p:sp>
    </p:spTree>
    <p:extLst>
      <p:ext uri="{BB962C8B-B14F-4D97-AF65-F5344CB8AC3E}">
        <p14:creationId xmlns:p14="http://schemas.microsoft.com/office/powerpoint/2010/main" val="20472366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6104F1-1C85-4DFF-801E-8B3053C9CEDE}"/>
              </a:ext>
            </a:extLst>
          </p:cNvPr>
          <p:cNvSpPr txBox="1"/>
          <p:nvPr/>
        </p:nvSpPr>
        <p:spPr>
          <a:xfrm>
            <a:off x="221941" y="600439"/>
            <a:ext cx="8185212" cy="430887"/>
          </a:xfrm>
          <a:prstGeom prst="rect">
            <a:avLst/>
          </a:prstGeom>
          <a:noFill/>
        </p:spPr>
        <p:txBody>
          <a:bodyPr wrap="square" rtlCol="0">
            <a:spAutoFit/>
          </a:bodyPr>
          <a:lstStyle/>
          <a:p>
            <a:r>
              <a:rPr lang="en-US" sz="2200" dirty="0"/>
              <a:t>2021 HTM Emergency Management into the Future</a:t>
            </a:r>
          </a:p>
        </p:txBody>
      </p:sp>
      <p:sp>
        <p:nvSpPr>
          <p:cNvPr id="4" name="Rectangle 3">
            <a:extLst>
              <a:ext uri="{FF2B5EF4-FFF2-40B4-BE49-F238E27FC236}">
                <a16:creationId xmlns:a16="http://schemas.microsoft.com/office/drawing/2014/main" id="{524A9286-4F6F-498B-B7DE-C6F3870F7E1E}"/>
              </a:ext>
            </a:extLst>
          </p:cNvPr>
          <p:cNvSpPr/>
          <p:nvPr/>
        </p:nvSpPr>
        <p:spPr>
          <a:xfrm>
            <a:off x="2007074" y="1597220"/>
            <a:ext cx="5129850" cy="1200329"/>
          </a:xfrm>
          <a:prstGeom prst="rect">
            <a:avLst/>
          </a:prstGeom>
        </p:spPr>
        <p:txBody>
          <a:bodyPr wrap="square">
            <a:spAutoFit/>
          </a:bodyPr>
          <a:lstStyle/>
          <a:p>
            <a:r>
              <a:rPr lang="en-US" b="1" dirty="0"/>
              <a:t>AAMI – TMC Subcommittee</a:t>
            </a:r>
          </a:p>
          <a:p>
            <a:endParaRPr lang="en-US" b="1" dirty="0"/>
          </a:p>
          <a:p>
            <a:r>
              <a:rPr lang="en-US" b="1" dirty="0"/>
              <a:t>EMERGENCY PREPAREDNESS</a:t>
            </a:r>
          </a:p>
          <a:p>
            <a:r>
              <a:rPr lang="en-US" b="1" dirty="0"/>
              <a:t>ASSESSMENT FOR HTM DEPARTMENTS</a:t>
            </a:r>
            <a:endParaRPr lang="en-US" dirty="0"/>
          </a:p>
        </p:txBody>
      </p:sp>
      <p:pic>
        <p:nvPicPr>
          <p:cNvPr id="1030" name="Picture 6" descr="Emergency Preparedness">
            <a:extLst>
              <a:ext uri="{FF2B5EF4-FFF2-40B4-BE49-F238E27FC236}">
                <a16:creationId xmlns:a16="http://schemas.microsoft.com/office/drawing/2014/main" id="{AD77D756-5FAB-4CC3-B2F1-A635AF417E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1384" y="3292424"/>
            <a:ext cx="5721231" cy="2581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1858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24A9286-4F6F-498B-B7DE-C6F3870F7E1E}"/>
              </a:ext>
            </a:extLst>
          </p:cNvPr>
          <p:cNvSpPr/>
          <p:nvPr/>
        </p:nvSpPr>
        <p:spPr>
          <a:xfrm>
            <a:off x="826344" y="505267"/>
            <a:ext cx="5129850" cy="1200329"/>
          </a:xfrm>
          <a:prstGeom prst="rect">
            <a:avLst/>
          </a:prstGeom>
        </p:spPr>
        <p:txBody>
          <a:bodyPr wrap="square">
            <a:spAutoFit/>
          </a:bodyPr>
          <a:lstStyle/>
          <a:p>
            <a:r>
              <a:rPr lang="en-US" b="1" dirty="0"/>
              <a:t>AAMI – TMC Subcommittee</a:t>
            </a:r>
          </a:p>
          <a:p>
            <a:endParaRPr lang="en-US" b="1" dirty="0"/>
          </a:p>
          <a:p>
            <a:r>
              <a:rPr lang="en-US" b="1" dirty="0"/>
              <a:t>EMERGENCY PREPAREDNESS</a:t>
            </a:r>
          </a:p>
          <a:p>
            <a:r>
              <a:rPr lang="en-US" b="1" dirty="0"/>
              <a:t>ASSESSMENT FOR HTM DEPARTMENTS</a:t>
            </a:r>
            <a:endParaRPr lang="en-US" dirty="0"/>
          </a:p>
        </p:txBody>
      </p:sp>
      <p:sp>
        <p:nvSpPr>
          <p:cNvPr id="3" name="Rectangle 2">
            <a:extLst>
              <a:ext uri="{FF2B5EF4-FFF2-40B4-BE49-F238E27FC236}">
                <a16:creationId xmlns:a16="http://schemas.microsoft.com/office/drawing/2014/main" id="{35F7FE5B-3E52-4DCD-8FEC-37C90F2FB873}"/>
              </a:ext>
            </a:extLst>
          </p:cNvPr>
          <p:cNvSpPr/>
          <p:nvPr/>
        </p:nvSpPr>
        <p:spPr>
          <a:xfrm>
            <a:off x="826344" y="1910776"/>
            <a:ext cx="7802751" cy="3816429"/>
          </a:xfrm>
          <a:prstGeom prst="rect">
            <a:avLst/>
          </a:prstGeom>
        </p:spPr>
        <p:txBody>
          <a:bodyPr wrap="square">
            <a:spAutoFit/>
          </a:bodyPr>
          <a:lstStyle/>
          <a:p>
            <a:r>
              <a:rPr lang="en-US" sz="1600" b="1" dirty="0">
                <a:latin typeface="ScalaOT"/>
              </a:rPr>
              <a:t>Introduction</a:t>
            </a:r>
          </a:p>
          <a:p>
            <a:endParaRPr lang="en-US" dirty="0">
              <a:latin typeface="ScalaOT"/>
            </a:endParaRPr>
          </a:p>
          <a:p>
            <a:pPr marL="285750" indent="-285750">
              <a:buFont typeface="Wingdings" panose="05000000000000000000" pitchFamily="2" charset="2"/>
              <a:buChar char="Ø"/>
            </a:pPr>
            <a:r>
              <a:rPr lang="en-US" sz="1600" dirty="0">
                <a:latin typeface="ScalaOT"/>
              </a:rPr>
              <a:t>Understand federal, state, regional, local, and facility regulations and response plans</a:t>
            </a:r>
          </a:p>
          <a:p>
            <a:pPr marL="285750" indent="-285750">
              <a:buFont typeface="Wingdings" panose="05000000000000000000" pitchFamily="2" charset="2"/>
              <a:buChar char="Ø"/>
            </a:pPr>
            <a:endParaRPr lang="en-US" sz="1600" dirty="0">
              <a:latin typeface="ScalaOT"/>
            </a:endParaRPr>
          </a:p>
          <a:p>
            <a:pPr marL="285750" indent="-285750">
              <a:buFont typeface="Wingdings" panose="05000000000000000000" pitchFamily="2" charset="2"/>
              <a:buChar char="Ø"/>
            </a:pPr>
            <a:r>
              <a:rPr lang="en-US" sz="1600" dirty="0">
                <a:latin typeface="ScalaOT"/>
              </a:rPr>
              <a:t>Follow the National Incident Management System (NIMS) model</a:t>
            </a:r>
          </a:p>
          <a:p>
            <a:pPr marL="285750" indent="-285750">
              <a:buFont typeface="Wingdings" panose="05000000000000000000" pitchFamily="2" charset="2"/>
              <a:buChar char="Ø"/>
            </a:pPr>
            <a:endParaRPr lang="en-US" sz="1600" dirty="0">
              <a:latin typeface="ScalaOT"/>
            </a:endParaRPr>
          </a:p>
          <a:p>
            <a:pPr marL="285750" indent="-285750">
              <a:buFont typeface="Wingdings" panose="05000000000000000000" pitchFamily="2" charset="2"/>
              <a:buChar char="Ø"/>
            </a:pPr>
            <a:r>
              <a:rPr lang="en-US" sz="1600" dirty="0">
                <a:latin typeface="ScalaOT"/>
              </a:rPr>
              <a:t>Described in the Hospital Incident Command System (HICS)</a:t>
            </a:r>
          </a:p>
          <a:p>
            <a:pPr marL="285750" indent="-285750">
              <a:buFont typeface="Wingdings" panose="05000000000000000000" pitchFamily="2" charset="2"/>
              <a:buChar char="Ø"/>
            </a:pPr>
            <a:endParaRPr lang="en-US" sz="1600" dirty="0">
              <a:latin typeface="ScalaOT"/>
            </a:endParaRPr>
          </a:p>
          <a:p>
            <a:pPr marL="285750" indent="-285750">
              <a:buFont typeface="Wingdings" panose="05000000000000000000" pitchFamily="2" charset="2"/>
              <a:buChar char="Ø"/>
            </a:pPr>
            <a:r>
              <a:rPr lang="en-US" sz="1600" dirty="0">
                <a:latin typeface="ScalaOT"/>
              </a:rPr>
              <a:t> Authority-based chain of command process, designed to be flexible and adaptable</a:t>
            </a:r>
          </a:p>
          <a:p>
            <a:pPr marL="285750" indent="-285750">
              <a:buFont typeface="Wingdings" panose="05000000000000000000" pitchFamily="2" charset="2"/>
              <a:buChar char="Ø"/>
            </a:pPr>
            <a:endParaRPr lang="en-US" sz="1600" dirty="0">
              <a:latin typeface="ScalaOT"/>
            </a:endParaRPr>
          </a:p>
          <a:p>
            <a:pPr marL="285750" indent="-285750">
              <a:buFont typeface="Wingdings" panose="05000000000000000000" pitchFamily="2" charset="2"/>
              <a:buChar char="Ø"/>
            </a:pPr>
            <a:r>
              <a:rPr lang="en-US" sz="1600" dirty="0">
                <a:latin typeface="ScalaOT"/>
              </a:rPr>
              <a:t>Clearly defined roles and responsibilities for every participant</a:t>
            </a:r>
          </a:p>
          <a:p>
            <a:pPr marL="285750" indent="-285750">
              <a:buFont typeface="Wingdings" panose="05000000000000000000" pitchFamily="2" charset="2"/>
              <a:buChar char="Ø"/>
            </a:pPr>
            <a:endParaRPr lang="en-US" sz="1600" dirty="0">
              <a:latin typeface="ScalaOT"/>
            </a:endParaRPr>
          </a:p>
          <a:p>
            <a:pPr marL="285750" indent="-285750">
              <a:buFont typeface="Wingdings" panose="05000000000000000000" pitchFamily="2" charset="2"/>
              <a:buChar char="Ø"/>
            </a:pPr>
            <a:r>
              <a:rPr lang="en-US" sz="1600" dirty="0">
                <a:latin typeface="ScalaOT"/>
              </a:rPr>
              <a:t>Annual risk assessment and be self-reliant for 96 hours</a:t>
            </a:r>
          </a:p>
          <a:p>
            <a:pPr marL="285750" indent="-285750">
              <a:buFont typeface="Wingdings" panose="05000000000000000000" pitchFamily="2" charset="2"/>
              <a:buChar char="Ø"/>
            </a:pPr>
            <a:endParaRPr lang="en-US" sz="1600" dirty="0">
              <a:latin typeface="ScalaOT"/>
            </a:endParaRPr>
          </a:p>
          <a:p>
            <a:pPr marL="285750" indent="-285750">
              <a:buFont typeface="Wingdings" panose="05000000000000000000" pitchFamily="2" charset="2"/>
              <a:buChar char="Ø"/>
            </a:pPr>
            <a:r>
              <a:rPr lang="en-US" sz="1600" dirty="0">
                <a:latin typeface="ScalaOT"/>
              </a:rPr>
              <a:t>Should include HTM review of equipment availability and participation in drills</a:t>
            </a:r>
          </a:p>
        </p:txBody>
      </p:sp>
    </p:spTree>
    <p:extLst>
      <p:ext uri="{BB962C8B-B14F-4D97-AF65-F5344CB8AC3E}">
        <p14:creationId xmlns:p14="http://schemas.microsoft.com/office/powerpoint/2010/main" val="8328294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24A9286-4F6F-498B-B7DE-C6F3870F7E1E}"/>
              </a:ext>
            </a:extLst>
          </p:cNvPr>
          <p:cNvSpPr/>
          <p:nvPr/>
        </p:nvSpPr>
        <p:spPr>
          <a:xfrm>
            <a:off x="826344" y="505267"/>
            <a:ext cx="5129850" cy="1200329"/>
          </a:xfrm>
          <a:prstGeom prst="rect">
            <a:avLst/>
          </a:prstGeom>
        </p:spPr>
        <p:txBody>
          <a:bodyPr wrap="square">
            <a:spAutoFit/>
          </a:bodyPr>
          <a:lstStyle/>
          <a:p>
            <a:r>
              <a:rPr lang="en-US" b="1" dirty="0"/>
              <a:t>AAMI – TMC Subcommittee</a:t>
            </a:r>
          </a:p>
          <a:p>
            <a:endParaRPr lang="en-US" b="1" dirty="0"/>
          </a:p>
          <a:p>
            <a:r>
              <a:rPr lang="en-US" b="1" dirty="0"/>
              <a:t>EMERGENCY PREPAREDNESS</a:t>
            </a:r>
          </a:p>
          <a:p>
            <a:r>
              <a:rPr lang="en-US" b="1" dirty="0"/>
              <a:t>ASSESSMENT FOR HTM DEPARTMENTS</a:t>
            </a:r>
            <a:endParaRPr lang="en-US" dirty="0"/>
          </a:p>
        </p:txBody>
      </p:sp>
      <p:sp>
        <p:nvSpPr>
          <p:cNvPr id="3" name="Rectangle 2">
            <a:extLst>
              <a:ext uri="{FF2B5EF4-FFF2-40B4-BE49-F238E27FC236}">
                <a16:creationId xmlns:a16="http://schemas.microsoft.com/office/drawing/2014/main" id="{35F7FE5B-3E52-4DCD-8FEC-37C90F2FB873}"/>
              </a:ext>
            </a:extLst>
          </p:cNvPr>
          <p:cNvSpPr/>
          <p:nvPr/>
        </p:nvSpPr>
        <p:spPr>
          <a:xfrm>
            <a:off x="826344" y="1910776"/>
            <a:ext cx="7802751" cy="3816429"/>
          </a:xfrm>
          <a:prstGeom prst="rect">
            <a:avLst/>
          </a:prstGeom>
        </p:spPr>
        <p:txBody>
          <a:bodyPr wrap="square">
            <a:spAutoFit/>
          </a:bodyPr>
          <a:lstStyle/>
          <a:p>
            <a:r>
              <a:rPr lang="en-US" sz="1600" b="1" dirty="0">
                <a:latin typeface="ScalaOT"/>
              </a:rPr>
              <a:t>Part 1 – Hospital Profile</a:t>
            </a:r>
          </a:p>
          <a:p>
            <a:endParaRPr lang="en-US" dirty="0">
              <a:latin typeface="ScalaOT"/>
            </a:endParaRPr>
          </a:p>
          <a:p>
            <a:pPr marL="285750" indent="-285750">
              <a:buFont typeface="Wingdings" panose="05000000000000000000" pitchFamily="2" charset="2"/>
              <a:buChar char="Ø"/>
            </a:pPr>
            <a:r>
              <a:rPr lang="en-US" sz="1600" dirty="0">
                <a:latin typeface="ScalaOT"/>
              </a:rPr>
              <a:t>Hospital name, licensed beds, clinical/non-clinical staffing levels</a:t>
            </a:r>
          </a:p>
          <a:p>
            <a:pPr marL="285750" indent="-285750">
              <a:buFont typeface="Wingdings" panose="05000000000000000000" pitchFamily="2" charset="2"/>
              <a:buChar char="Ø"/>
            </a:pPr>
            <a:endParaRPr lang="en-US" sz="1600" dirty="0">
              <a:latin typeface="ScalaOT"/>
            </a:endParaRPr>
          </a:p>
          <a:p>
            <a:pPr marL="285750" indent="-285750">
              <a:buFont typeface="Wingdings" panose="05000000000000000000" pitchFamily="2" charset="2"/>
              <a:buChar char="Ø"/>
            </a:pPr>
            <a:r>
              <a:rPr lang="en-US" sz="1600" dirty="0">
                <a:latin typeface="ScalaOT"/>
              </a:rPr>
              <a:t>Off-site clinics along with locations and services</a:t>
            </a:r>
          </a:p>
          <a:p>
            <a:pPr marL="285750" indent="-285750">
              <a:buFont typeface="Wingdings" panose="05000000000000000000" pitchFamily="2" charset="2"/>
              <a:buChar char="Ø"/>
            </a:pPr>
            <a:endParaRPr lang="en-US" sz="1600" dirty="0">
              <a:latin typeface="ScalaOT"/>
            </a:endParaRPr>
          </a:p>
          <a:p>
            <a:pPr marL="285750" indent="-285750">
              <a:buFont typeface="Wingdings" panose="05000000000000000000" pitchFamily="2" charset="2"/>
              <a:buChar char="Ø"/>
            </a:pPr>
            <a:r>
              <a:rPr lang="en-US" sz="1600" dirty="0">
                <a:latin typeface="ScalaOT"/>
              </a:rPr>
              <a:t>Suburban or rural, helipad available, accrediting organization</a:t>
            </a:r>
          </a:p>
          <a:p>
            <a:pPr marL="285750" indent="-285750">
              <a:buFont typeface="Wingdings" panose="05000000000000000000" pitchFamily="2" charset="2"/>
              <a:buChar char="Ø"/>
            </a:pPr>
            <a:endParaRPr lang="en-US" sz="1600" dirty="0">
              <a:latin typeface="ScalaOT"/>
            </a:endParaRPr>
          </a:p>
          <a:p>
            <a:pPr marL="285750" indent="-285750">
              <a:buFont typeface="Wingdings" panose="05000000000000000000" pitchFamily="2" charset="2"/>
              <a:buChar char="Ø"/>
            </a:pPr>
            <a:r>
              <a:rPr lang="en-US" sz="1600" dirty="0">
                <a:latin typeface="ScalaOT"/>
              </a:rPr>
              <a:t> Identify departments, capacity, equipment inventory, surge capability</a:t>
            </a:r>
          </a:p>
          <a:p>
            <a:pPr marL="285750" indent="-285750">
              <a:buFont typeface="Wingdings" panose="05000000000000000000" pitchFamily="2" charset="2"/>
              <a:buChar char="Ø"/>
            </a:pPr>
            <a:endParaRPr lang="en-US" sz="1600" dirty="0">
              <a:latin typeface="ScalaOT"/>
            </a:endParaRPr>
          </a:p>
          <a:p>
            <a:pPr marL="285750" indent="-285750">
              <a:buFont typeface="Wingdings" panose="05000000000000000000" pitchFamily="2" charset="2"/>
              <a:buChar char="Ø"/>
            </a:pPr>
            <a:r>
              <a:rPr lang="en-US" sz="1600" dirty="0">
                <a:latin typeface="ScalaOT"/>
              </a:rPr>
              <a:t>Department level staffing numbers and individual specialties</a:t>
            </a:r>
          </a:p>
          <a:p>
            <a:pPr marL="285750" indent="-285750">
              <a:buFont typeface="Wingdings" panose="05000000000000000000" pitchFamily="2" charset="2"/>
              <a:buChar char="Ø"/>
            </a:pPr>
            <a:endParaRPr lang="en-US" sz="1600" dirty="0">
              <a:latin typeface="ScalaOT"/>
            </a:endParaRPr>
          </a:p>
          <a:p>
            <a:pPr marL="285750" indent="-285750">
              <a:buFont typeface="Wingdings" panose="05000000000000000000" pitchFamily="2" charset="2"/>
              <a:buChar char="Ø"/>
            </a:pPr>
            <a:r>
              <a:rPr lang="en-US" sz="1600" dirty="0">
                <a:latin typeface="ScalaOT"/>
              </a:rPr>
              <a:t>Emergency power and facility water supply</a:t>
            </a:r>
          </a:p>
          <a:p>
            <a:pPr marL="285750" indent="-285750">
              <a:buFont typeface="Wingdings" panose="05000000000000000000" pitchFamily="2" charset="2"/>
              <a:buChar char="Ø"/>
            </a:pPr>
            <a:endParaRPr lang="en-US" sz="1600" dirty="0">
              <a:latin typeface="ScalaOT"/>
            </a:endParaRPr>
          </a:p>
          <a:p>
            <a:pPr marL="285750" indent="-285750">
              <a:buFont typeface="Wingdings" panose="05000000000000000000" pitchFamily="2" charset="2"/>
              <a:buChar char="Ø"/>
            </a:pPr>
            <a:r>
              <a:rPr lang="en-US" sz="1600" dirty="0">
                <a:latin typeface="ScalaOT"/>
              </a:rPr>
              <a:t>HTM respiratory device involvement and disaster training for staff</a:t>
            </a:r>
          </a:p>
        </p:txBody>
      </p:sp>
    </p:spTree>
    <p:extLst>
      <p:ext uri="{BB962C8B-B14F-4D97-AF65-F5344CB8AC3E}">
        <p14:creationId xmlns:p14="http://schemas.microsoft.com/office/powerpoint/2010/main" val="29618430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24A9286-4F6F-498B-B7DE-C6F3870F7E1E}"/>
              </a:ext>
            </a:extLst>
          </p:cNvPr>
          <p:cNvSpPr/>
          <p:nvPr/>
        </p:nvSpPr>
        <p:spPr>
          <a:xfrm>
            <a:off x="826344" y="505267"/>
            <a:ext cx="5129850" cy="1200329"/>
          </a:xfrm>
          <a:prstGeom prst="rect">
            <a:avLst/>
          </a:prstGeom>
        </p:spPr>
        <p:txBody>
          <a:bodyPr wrap="square">
            <a:spAutoFit/>
          </a:bodyPr>
          <a:lstStyle/>
          <a:p>
            <a:r>
              <a:rPr lang="en-US" b="1" dirty="0"/>
              <a:t>AAMI – TMC Subcommittee</a:t>
            </a:r>
          </a:p>
          <a:p>
            <a:endParaRPr lang="en-US" b="1" dirty="0"/>
          </a:p>
          <a:p>
            <a:r>
              <a:rPr lang="en-US" b="1" dirty="0"/>
              <a:t>EMERGENCY PREPAREDNESS</a:t>
            </a:r>
          </a:p>
          <a:p>
            <a:r>
              <a:rPr lang="en-US" b="1" dirty="0"/>
              <a:t>ASSESSMENT FOR HTM DEPARTMENTS</a:t>
            </a:r>
            <a:endParaRPr lang="en-US" dirty="0"/>
          </a:p>
        </p:txBody>
      </p:sp>
      <p:sp>
        <p:nvSpPr>
          <p:cNvPr id="3" name="Rectangle 2">
            <a:extLst>
              <a:ext uri="{FF2B5EF4-FFF2-40B4-BE49-F238E27FC236}">
                <a16:creationId xmlns:a16="http://schemas.microsoft.com/office/drawing/2014/main" id="{35F7FE5B-3E52-4DCD-8FEC-37C90F2FB873}"/>
              </a:ext>
            </a:extLst>
          </p:cNvPr>
          <p:cNvSpPr/>
          <p:nvPr/>
        </p:nvSpPr>
        <p:spPr>
          <a:xfrm>
            <a:off x="826344" y="1910776"/>
            <a:ext cx="7802751" cy="3046988"/>
          </a:xfrm>
          <a:prstGeom prst="rect">
            <a:avLst/>
          </a:prstGeom>
        </p:spPr>
        <p:txBody>
          <a:bodyPr wrap="square">
            <a:spAutoFit/>
          </a:bodyPr>
          <a:lstStyle/>
          <a:p>
            <a:r>
              <a:rPr lang="en-US" sz="1600" b="1" dirty="0">
                <a:latin typeface="ScalaOT"/>
              </a:rPr>
              <a:t>Part 2 – Analysis of Critical Preparedness Factors</a:t>
            </a:r>
          </a:p>
          <a:p>
            <a:endParaRPr lang="en-US" sz="1600" b="1" dirty="0">
              <a:latin typeface="ScalaOT"/>
            </a:endParaRPr>
          </a:p>
          <a:p>
            <a:r>
              <a:rPr lang="en-US" sz="1600" b="1" dirty="0">
                <a:latin typeface="ScalaOT"/>
              </a:rPr>
              <a:t>Section 1: Incident Command Center</a:t>
            </a:r>
          </a:p>
          <a:p>
            <a:endParaRPr lang="en-US" sz="1600" b="1" dirty="0">
              <a:latin typeface="ScalaOT"/>
            </a:endParaRPr>
          </a:p>
          <a:p>
            <a:pPr marL="285750" indent="-285750">
              <a:buFont typeface="Wingdings" panose="05000000000000000000" pitchFamily="2" charset="2"/>
              <a:buChar char="Ø"/>
            </a:pPr>
            <a:r>
              <a:rPr lang="en-US" sz="1600" b="1" dirty="0">
                <a:latin typeface="ScalaOT"/>
              </a:rPr>
              <a:t>H</a:t>
            </a:r>
            <a:r>
              <a:rPr lang="en-US" sz="1600" dirty="0">
                <a:latin typeface="ScalaOT"/>
              </a:rPr>
              <a:t>TM knowledge, participation, and communication</a:t>
            </a:r>
          </a:p>
          <a:p>
            <a:pPr marL="285750" indent="-285750">
              <a:buFont typeface="Wingdings" panose="05000000000000000000" pitchFamily="2" charset="2"/>
              <a:buChar char="Ø"/>
            </a:pPr>
            <a:endParaRPr lang="en-US" sz="1600" dirty="0">
              <a:latin typeface="ScalaOT"/>
            </a:endParaRPr>
          </a:p>
          <a:p>
            <a:pPr marL="285750" indent="-285750">
              <a:buFont typeface="Wingdings" panose="05000000000000000000" pitchFamily="2" charset="2"/>
              <a:buChar char="Ø"/>
            </a:pPr>
            <a:r>
              <a:rPr lang="en-US" sz="1600" dirty="0">
                <a:latin typeface="ScalaOT"/>
              </a:rPr>
              <a:t>Mutual Aid Agreements</a:t>
            </a:r>
          </a:p>
          <a:p>
            <a:pPr marL="742950" lvl="1" indent="-285750">
              <a:buFont typeface="Wingdings" panose="05000000000000000000" pitchFamily="2" charset="2"/>
              <a:buChar char="Ø"/>
            </a:pPr>
            <a:r>
              <a:rPr lang="en-US" sz="1600" dirty="0">
                <a:latin typeface="ScalaOT"/>
              </a:rPr>
              <a:t>Read and review memorandum of understandings (MOUs)</a:t>
            </a:r>
          </a:p>
          <a:p>
            <a:pPr marL="285750" indent="-285750">
              <a:buFont typeface="Wingdings" panose="05000000000000000000" pitchFamily="2" charset="2"/>
              <a:buChar char="Ø"/>
            </a:pPr>
            <a:endParaRPr lang="en-US" sz="1600" dirty="0">
              <a:latin typeface="ScalaOT"/>
            </a:endParaRPr>
          </a:p>
          <a:p>
            <a:pPr marL="285750" indent="-285750">
              <a:buFont typeface="Wingdings" panose="05000000000000000000" pitchFamily="2" charset="2"/>
              <a:buChar char="Ø"/>
            </a:pPr>
            <a:r>
              <a:rPr lang="en-US" sz="1600" dirty="0">
                <a:latin typeface="ScalaOT"/>
              </a:rPr>
              <a:t>Emergency Management and Disaster Committees</a:t>
            </a:r>
          </a:p>
          <a:p>
            <a:pPr marL="742950" lvl="1" indent="-285750">
              <a:buFont typeface="Wingdings" panose="05000000000000000000" pitchFamily="2" charset="2"/>
              <a:buChar char="Ø"/>
            </a:pPr>
            <a:r>
              <a:rPr lang="en-US" sz="1600" dirty="0">
                <a:latin typeface="ScalaOT"/>
              </a:rPr>
              <a:t>HTM active participation</a:t>
            </a:r>
          </a:p>
          <a:p>
            <a:pPr marL="742950" lvl="1" indent="-285750">
              <a:buFont typeface="Wingdings" panose="05000000000000000000" pitchFamily="2" charset="2"/>
              <a:buChar char="Ø"/>
            </a:pPr>
            <a:r>
              <a:rPr lang="en-US" sz="1600" dirty="0">
                <a:latin typeface="ScalaOT"/>
              </a:rPr>
              <a:t>Participation in drills and exercises</a:t>
            </a:r>
          </a:p>
        </p:txBody>
      </p:sp>
    </p:spTree>
    <p:extLst>
      <p:ext uri="{BB962C8B-B14F-4D97-AF65-F5344CB8AC3E}">
        <p14:creationId xmlns:p14="http://schemas.microsoft.com/office/powerpoint/2010/main" val="28281110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24A9286-4F6F-498B-B7DE-C6F3870F7E1E}"/>
              </a:ext>
            </a:extLst>
          </p:cNvPr>
          <p:cNvSpPr/>
          <p:nvPr/>
        </p:nvSpPr>
        <p:spPr>
          <a:xfrm>
            <a:off x="826344" y="505267"/>
            <a:ext cx="5129850" cy="1200329"/>
          </a:xfrm>
          <a:prstGeom prst="rect">
            <a:avLst/>
          </a:prstGeom>
        </p:spPr>
        <p:txBody>
          <a:bodyPr wrap="square">
            <a:spAutoFit/>
          </a:bodyPr>
          <a:lstStyle/>
          <a:p>
            <a:r>
              <a:rPr lang="en-US" b="1" dirty="0"/>
              <a:t>AAMI – TMC Subcommittee</a:t>
            </a:r>
          </a:p>
          <a:p>
            <a:endParaRPr lang="en-US" b="1" dirty="0"/>
          </a:p>
          <a:p>
            <a:r>
              <a:rPr lang="en-US" b="1" dirty="0"/>
              <a:t>EMERGENCY PREPAREDNESS</a:t>
            </a:r>
          </a:p>
          <a:p>
            <a:r>
              <a:rPr lang="en-US" b="1" dirty="0"/>
              <a:t>ASSESSMENT FOR HTM DEPARTMENTS</a:t>
            </a:r>
            <a:endParaRPr lang="en-US" dirty="0"/>
          </a:p>
        </p:txBody>
      </p:sp>
      <p:sp>
        <p:nvSpPr>
          <p:cNvPr id="3" name="Rectangle 2">
            <a:extLst>
              <a:ext uri="{FF2B5EF4-FFF2-40B4-BE49-F238E27FC236}">
                <a16:creationId xmlns:a16="http://schemas.microsoft.com/office/drawing/2014/main" id="{35F7FE5B-3E52-4DCD-8FEC-37C90F2FB873}"/>
              </a:ext>
            </a:extLst>
          </p:cNvPr>
          <p:cNvSpPr/>
          <p:nvPr/>
        </p:nvSpPr>
        <p:spPr>
          <a:xfrm>
            <a:off x="826344" y="1910776"/>
            <a:ext cx="7802751" cy="3077766"/>
          </a:xfrm>
          <a:prstGeom prst="rect">
            <a:avLst/>
          </a:prstGeom>
        </p:spPr>
        <p:txBody>
          <a:bodyPr wrap="square">
            <a:spAutoFit/>
          </a:bodyPr>
          <a:lstStyle/>
          <a:p>
            <a:r>
              <a:rPr lang="en-US" sz="1600" b="1" dirty="0">
                <a:latin typeface="ScalaOT"/>
              </a:rPr>
              <a:t>Part 2 – Analysis of Critical Preparedness Factors</a:t>
            </a:r>
          </a:p>
          <a:p>
            <a:endParaRPr lang="en-US" sz="1600" b="1" dirty="0">
              <a:latin typeface="ScalaOT"/>
            </a:endParaRPr>
          </a:p>
          <a:p>
            <a:r>
              <a:rPr lang="en-US" sz="1600" b="1" dirty="0">
                <a:latin typeface="ScalaOT"/>
              </a:rPr>
              <a:t>Section 2: Emergency Management Planning</a:t>
            </a:r>
          </a:p>
          <a:p>
            <a:endParaRPr lang="en-US" dirty="0">
              <a:latin typeface="ScalaOT"/>
            </a:endParaRPr>
          </a:p>
          <a:p>
            <a:pPr marL="285750" indent="-285750">
              <a:buFont typeface="Wingdings" panose="05000000000000000000" pitchFamily="2" charset="2"/>
              <a:buChar char="Ø"/>
            </a:pPr>
            <a:r>
              <a:rPr lang="en-US" sz="1600" dirty="0">
                <a:latin typeface="ScalaOT"/>
              </a:rPr>
              <a:t>Emergency Management Plan (EMP)</a:t>
            </a:r>
          </a:p>
          <a:p>
            <a:pPr marL="742950" lvl="1" indent="-285750">
              <a:buFont typeface="Wingdings" panose="05000000000000000000" pitchFamily="2" charset="2"/>
              <a:buChar char="Ø"/>
            </a:pPr>
            <a:r>
              <a:rPr lang="en-US" sz="1600" dirty="0">
                <a:latin typeface="ScalaOT"/>
              </a:rPr>
              <a:t>HTM familiar with  facility Preparedness, Response, Mitigation, and Recovery</a:t>
            </a:r>
          </a:p>
          <a:p>
            <a:pPr marL="285750" indent="-285750">
              <a:buFont typeface="Wingdings" panose="05000000000000000000" pitchFamily="2" charset="2"/>
              <a:buChar char="Ø"/>
            </a:pPr>
            <a:endParaRPr lang="en-US" sz="1600" dirty="0">
              <a:latin typeface="ScalaOT"/>
            </a:endParaRPr>
          </a:p>
          <a:p>
            <a:pPr marL="285750" indent="-285750">
              <a:buFont typeface="Wingdings" panose="05000000000000000000" pitchFamily="2" charset="2"/>
              <a:buChar char="Ø"/>
            </a:pPr>
            <a:r>
              <a:rPr lang="en-US" sz="1600" dirty="0">
                <a:latin typeface="ScalaOT"/>
              </a:rPr>
              <a:t>HTM Departmental EMP</a:t>
            </a:r>
          </a:p>
          <a:p>
            <a:pPr marL="742950" lvl="1" indent="-285750">
              <a:buFont typeface="Wingdings" panose="05000000000000000000" pitchFamily="2" charset="2"/>
              <a:buChar char="Ø"/>
            </a:pPr>
            <a:r>
              <a:rPr lang="en-US" sz="1600" dirty="0">
                <a:latin typeface="ScalaOT"/>
              </a:rPr>
              <a:t>Addresses operations, staffing, business continuity, and compliance</a:t>
            </a:r>
          </a:p>
          <a:p>
            <a:pPr marL="285750" indent="-285750">
              <a:buFont typeface="Wingdings" panose="05000000000000000000" pitchFamily="2" charset="2"/>
              <a:buChar char="Ø"/>
            </a:pPr>
            <a:endParaRPr lang="en-US" sz="1600" dirty="0">
              <a:latin typeface="ScalaOT"/>
            </a:endParaRPr>
          </a:p>
          <a:p>
            <a:pPr marL="285750" indent="-285750">
              <a:buFont typeface="Wingdings" panose="05000000000000000000" pitchFamily="2" charset="2"/>
              <a:buChar char="Ø"/>
            </a:pPr>
            <a:r>
              <a:rPr lang="en-US" sz="1600" dirty="0">
                <a:latin typeface="ScalaOT"/>
              </a:rPr>
              <a:t>Alternate Care Site</a:t>
            </a:r>
          </a:p>
          <a:p>
            <a:pPr marL="742950" lvl="1" indent="-285750">
              <a:buFont typeface="Wingdings" panose="05000000000000000000" pitchFamily="2" charset="2"/>
              <a:buChar char="Ø"/>
            </a:pPr>
            <a:r>
              <a:rPr lang="en-US" sz="1600" dirty="0">
                <a:latin typeface="ScalaOT"/>
              </a:rPr>
              <a:t>HTM knowledge, needs assessment, and equipment plan</a:t>
            </a:r>
          </a:p>
        </p:txBody>
      </p:sp>
    </p:spTree>
    <p:extLst>
      <p:ext uri="{BB962C8B-B14F-4D97-AF65-F5344CB8AC3E}">
        <p14:creationId xmlns:p14="http://schemas.microsoft.com/office/powerpoint/2010/main" val="6980334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24A9286-4F6F-498B-B7DE-C6F3870F7E1E}"/>
              </a:ext>
            </a:extLst>
          </p:cNvPr>
          <p:cNvSpPr/>
          <p:nvPr/>
        </p:nvSpPr>
        <p:spPr>
          <a:xfrm>
            <a:off x="826344" y="505267"/>
            <a:ext cx="5129850" cy="1200329"/>
          </a:xfrm>
          <a:prstGeom prst="rect">
            <a:avLst/>
          </a:prstGeom>
        </p:spPr>
        <p:txBody>
          <a:bodyPr wrap="square">
            <a:spAutoFit/>
          </a:bodyPr>
          <a:lstStyle/>
          <a:p>
            <a:r>
              <a:rPr lang="en-US" b="1" dirty="0"/>
              <a:t>AAMI – TMC Subcommittee</a:t>
            </a:r>
          </a:p>
          <a:p>
            <a:endParaRPr lang="en-US" b="1" dirty="0"/>
          </a:p>
          <a:p>
            <a:r>
              <a:rPr lang="en-US" b="1" dirty="0"/>
              <a:t>EMERGENCY PREPAREDNESS</a:t>
            </a:r>
          </a:p>
          <a:p>
            <a:r>
              <a:rPr lang="en-US" b="1" dirty="0"/>
              <a:t>ASSESSMENT FOR HTM DEPARTMENTS</a:t>
            </a:r>
            <a:endParaRPr lang="en-US" dirty="0"/>
          </a:p>
        </p:txBody>
      </p:sp>
      <p:sp>
        <p:nvSpPr>
          <p:cNvPr id="3" name="Rectangle 2">
            <a:extLst>
              <a:ext uri="{FF2B5EF4-FFF2-40B4-BE49-F238E27FC236}">
                <a16:creationId xmlns:a16="http://schemas.microsoft.com/office/drawing/2014/main" id="{35F7FE5B-3E52-4DCD-8FEC-37C90F2FB873}"/>
              </a:ext>
            </a:extLst>
          </p:cNvPr>
          <p:cNvSpPr/>
          <p:nvPr/>
        </p:nvSpPr>
        <p:spPr>
          <a:xfrm>
            <a:off x="826344" y="1910776"/>
            <a:ext cx="7802751" cy="4062651"/>
          </a:xfrm>
          <a:prstGeom prst="rect">
            <a:avLst/>
          </a:prstGeom>
        </p:spPr>
        <p:txBody>
          <a:bodyPr wrap="square">
            <a:spAutoFit/>
          </a:bodyPr>
          <a:lstStyle/>
          <a:p>
            <a:r>
              <a:rPr lang="en-US" sz="1600" b="1" dirty="0">
                <a:latin typeface="ScalaOT"/>
              </a:rPr>
              <a:t>Part 2 – Analysis of Critical Preparedness Factors</a:t>
            </a:r>
          </a:p>
          <a:p>
            <a:endParaRPr lang="en-US" sz="1600" b="1" dirty="0">
              <a:latin typeface="ScalaOT"/>
            </a:endParaRPr>
          </a:p>
          <a:p>
            <a:r>
              <a:rPr lang="en-US" sz="1600" b="1" dirty="0">
                <a:latin typeface="ScalaOT"/>
              </a:rPr>
              <a:t>Section 3: Clinical Operations</a:t>
            </a:r>
          </a:p>
          <a:p>
            <a:endParaRPr lang="en-US" dirty="0">
              <a:latin typeface="ScalaOT"/>
            </a:endParaRPr>
          </a:p>
          <a:p>
            <a:pPr marL="285750" indent="-285750">
              <a:buFont typeface="Wingdings" panose="05000000000000000000" pitchFamily="2" charset="2"/>
              <a:buChar char="Ø"/>
            </a:pPr>
            <a:r>
              <a:rPr lang="en-US" sz="1600" dirty="0">
                <a:latin typeface="ScalaOT"/>
              </a:rPr>
              <a:t>Isolation Bed Capacity (Negative Air Flow)</a:t>
            </a:r>
          </a:p>
          <a:p>
            <a:pPr marL="742950" lvl="1" indent="-285750">
              <a:buFont typeface="Wingdings" panose="05000000000000000000" pitchFamily="2" charset="2"/>
              <a:buChar char="Ø"/>
            </a:pPr>
            <a:r>
              <a:rPr lang="en-US" sz="1600" dirty="0">
                <a:latin typeface="ScalaOT"/>
              </a:rPr>
              <a:t>Number of beds, needs assessment, and equipment plan</a:t>
            </a:r>
          </a:p>
          <a:p>
            <a:pPr marL="285750" indent="-285750">
              <a:buFont typeface="Wingdings" panose="05000000000000000000" pitchFamily="2" charset="2"/>
              <a:buChar char="Ø"/>
            </a:pPr>
            <a:endParaRPr lang="en-US" sz="1600" dirty="0">
              <a:latin typeface="ScalaOT"/>
            </a:endParaRPr>
          </a:p>
          <a:p>
            <a:pPr marL="285750" indent="-285750">
              <a:buFont typeface="Wingdings" panose="05000000000000000000" pitchFamily="2" charset="2"/>
              <a:buChar char="Ø"/>
            </a:pPr>
            <a:r>
              <a:rPr lang="en-US" sz="1600" dirty="0">
                <a:latin typeface="ScalaOT"/>
              </a:rPr>
              <a:t>Radiation Exposure</a:t>
            </a:r>
          </a:p>
          <a:p>
            <a:pPr marL="742950" lvl="1" indent="-285750">
              <a:buFont typeface="Wingdings" panose="05000000000000000000" pitchFamily="2" charset="2"/>
              <a:buChar char="Ø"/>
            </a:pPr>
            <a:r>
              <a:rPr lang="en-US" sz="1600" dirty="0">
                <a:latin typeface="ScalaOT"/>
              </a:rPr>
              <a:t>Radiation safety officer, exposure survey and detection</a:t>
            </a:r>
          </a:p>
          <a:p>
            <a:pPr marL="285750" indent="-285750">
              <a:buFont typeface="Wingdings" panose="05000000000000000000" pitchFamily="2" charset="2"/>
              <a:buChar char="Ø"/>
            </a:pPr>
            <a:endParaRPr lang="en-US" sz="1600" dirty="0">
              <a:latin typeface="ScalaOT"/>
            </a:endParaRPr>
          </a:p>
          <a:p>
            <a:pPr marL="285750" indent="-285750">
              <a:buFont typeface="Wingdings" panose="05000000000000000000" pitchFamily="2" charset="2"/>
              <a:buChar char="Ø"/>
            </a:pPr>
            <a:r>
              <a:rPr lang="en-US" sz="1600" dirty="0">
                <a:latin typeface="ScalaOT"/>
              </a:rPr>
              <a:t>Pharmacy, Laboratory, and Sterilization Services</a:t>
            </a:r>
          </a:p>
          <a:p>
            <a:pPr marL="742950" lvl="1" indent="-285750">
              <a:buFont typeface="Wingdings" panose="05000000000000000000" pitchFamily="2" charset="2"/>
              <a:buChar char="Ø"/>
            </a:pPr>
            <a:r>
              <a:rPr lang="en-US" sz="1600" dirty="0">
                <a:latin typeface="ScalaOT"/>
              </a:rPr>
              <a:t>Potential need for relocation</a:t>
            </a:r>
          </a:p>
          <a:p>
            <a:pPr marL="742950" lvl="1" indent="-285750">
              <a:buFont typeface="Wingdings" panose="05000000000000000000" pitchFamily="2" charset="2"/>
              <a:buChar char="Ø"/>
            </a:pPr>
            <a:r>
              <a:rPr lang="en-US" sz="1600" dirty="0">
                <a:latin typeface="ScalaOT"/>
              </a:rPr>
              <a:t>Knowledge of MOUs</a:t>
            </a:r>
          </a:p>
          <a:p>
            <a:pPr marL="742950" lvl="1" indent="-285750">
              <a:buFont typeface="Wingdings" panose="05000000000000000000" pitchFamily="2" charset="2"/>
              <a:buChar char="Ø"/>
            </a:pPr>
            <a:r>
              <a:rPr lang="en-US" sz="1600" dirty="0">
                <a:latin typeface="ScalaOT"/>
              </a:rPr>
              <a:t>Possible workload transfer</a:t>
            </a:r>
          </a:p>
          <a:p>
            <a:pPr lvl="1"/>
            <a:endParaRPr lang="en-US" sz="1600" dirty="0">
              <a:latin typeface="ScalaOT"/>
            </a:endParaRPr>
          </a:p>
          <a:p>
            <a:pPr lvl="1"/>
            <a:endParaRPr lang="en-US" sz="1600" dirty="0">
              <a:latin typeface="ScalaOT"/>
            </a:endParaRPr>
          </a:p>
        </p:txBody>
      </p:sp>
    </p:spTree>
    <p:extLst>
      <p:ext uri="{BB962C8B-B14F-4D97-AF65-F5344CB8AC3E}">
        <p14:creationId xmlns:p14="http://schemas.microsoft.com/office/powerpoint/2010/main" val="35021831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24A9286-4F6F-498B-B7DE-C6F3870F7E1E}"/>
              </a:ext>
            </a:extLst>
          </p:cNvPr>
          <p:cNvSpPr/>
          <p:nvPr/>
        </p:nvSpPr>
        <p:spPr>
          <a:xfrm>
            <a:off x="826344" y="505267"/>
            <a:ext cx="5129850" cy="1200329"/>
          </a:xfrm>
          <a:prstGeom prst="rect">
            <a:avLst/>
          </a:prstGeom>
        </p:spPr>
        <p:txBody>
          <a:bodyPr wrap="square">
            <a:spAutoFit/>
          </a:bodyPr>
          <a:lstStyle/>
          <a:p>
            <a:r>
              <a:rPr lang="en-US" b="1" dirty="0"/>
              <a:t>AAMI – TMC Subcommittee</a:t>
            </a:r>
          </a:p>
          <a:p>
            <a:endParaRPr lang="en-US" b="1" dirty="0"/>
          </a:p>
          <a:p>
            <a:r>
              <a:rPr lang="en-US" b="1" dirty="0"/>
              <a:t>EMERGENCY PREPAREDNESS</a:t>
            </a:r>
          </a:p>
          <a:p>
            <a:r>
              <a:rPr lang="en-US" b="1" dirty="0"/>
              <a:t>ASSESSMENT FOR HTM DEPARTMENTS</a:t>
            </a:r>
            <a:endParaRPr lang="en-US" dirty="0"/>
          </a:p>
        </p:txBody>
      </p:sp>
      <p:sp>
        <p:nvSpPr>
          <p:cNvPr id="3" name="Rectangle 2">
            <a:extLst>
              <a:ext uri="{FF2B5EF4-FFF2-40B4-BE49-F238E27FC236}">
                <a16:creationId xmlns:a16="http://schemas.microsoft.com/office/drawing/2014/main" id="{35F7FE5B-3E52-4DCD-8FEC-37C90F2FB873}"/>
              </a:ext>
            </a:extLst>
          </p:cNvPr>
          <p:cNvSpPr/>
          <p:nvPr/>
        </p:nvSpPr>
        <p:spPr>
          <a:xfrm>
            <a:off x="826344" y="1910776"/>
            <a:ext cx="7802751" cy="4062651"/>
          </a:xfrm>
          <a:prstGeom prst="rect">
            <a:avLst/>
          </a:prstGeom>
        </p:spPr>
        <p:txBody>
          <a:bodyPr wrap="square">
            <a:spAutoFit/>
          </a:bodyPr>
          <a:lstStyle/>
          <a:p>
            <a:r>
              <a:rPr lang="en-US" sz="1600" b="1" dirty="0">
                <a:latin typeface="ScalaOT"/>
              </a:rPr>
              <a:t>Part 2 – Analysis of Critical Preparedness Factors</a:t>
            </a:r>
          </a:p>
          <a:p>
            <a:endParaRPr lang="en-US" sz="1600" b="1" dirty="0">
              <a:latin typeface="ScalaOT"/>
            </a:endParaRPr>
          </a:p>
          <a:p>
            <a:r>
              <a:rPr lang="en-US" sz="1600" b="1" dirty="0">
                <a:latin typeface="ScalaOT"/>
              </a:rPr>
              <a:t>Section 4: Logistics and Facilities</a:t>
            </a:r>
          </a:p>
          <a:p>
            <a:endParaRPr lang="en-US" dirty="0">
              <a:latin typeface="ScalaOT"/>
            </a:endParaRPr>
          </a:p>
          <a:p>
            <a:pPr marL="285750" indent="-285750">
              <a:buFont typeface="Wingdings" panose="05000000000000000000" pitchFamily="2" charset="2"/>
              <a:buChar char="Ø"/>
            </a:pPr>
            <a:r>
              <a:rPr lang="en-US" sz="1600" dirty="0">
                <a:latin typeface="ScalaOT"/>
              </a:rPr>
              <a:t>Supplies</a:t>
            </a:r>
          </a:p>
          <a:p>
            <a:pPr marL="742950" lvl="1" indent="-285750">
              <a:buFont typeface="Wingdings" panose="05000000000000000000" pitchFamily="2" charset="2"/>
              <a:buChar char="Ø"/>
            </a:pPr>
            <a:r>
              <a:rPr lang="en-US" sz="1600" dirty="0">
                <a:latin typeface="ScalaOT"/>
              </a:rPr>
              <a:t>Durable medical equipment, alternate suppliers, and inventory</a:t>
            </a:r>
          </a:p>
          <a:p>
            <a:pPr marL="742950" lvl="1" indent="-285750">
              <a:buFont typeface="Wingdings" panose="05000000000000000000" pitchFamily="2" charset="2"/>
              <a:buChar char="Ø"/>
            </a:pPr>
            <a:r>
              <a:rPr lang="en-US" sz="1600" dirty="0">
                <a:latin typeface="ScalaOT"/>
              </a:rPr>
              <a:t>Consumables and technician assignments</a:t>
            </a:r>
          </a:p>
          <a:p>
            <a:endParaRPr lang="en-US" sz="1600" dirty="0">
              <a:latin typeface="ScalaOT"/>
            </a:endParaRPr>
          </a:p>
          <a:p>
            <a:pPr marL="285750" indent="-285750">
              <a:buFont typeface="Wingdings" panose="05000000000000000000" pitchFamily="2" charset="2"/>
              <a:buChar char="Ø"/>
            </a:pPr>
            <a:r>
              <a:rPr lang="en-US" sz="1600" dirty="0">
                <a:latin typeface="ScalaOT"/>
              </a:rPr>
              <a:t>Personal Protective Equipment (PPE)</a:t>
            </a:r>
          </a:p>
          <a:p>
            <a:pPr marL="742950" lvl="1" indent="-285750">
              <a:buFont typeface="Wingdings" panose="05000000000000000000" pitchFamily="2" charset="2"/>
              <a:buChar char="Ø"/>
            </a:pPr>
            <a:r>
              <a:rPr lang="en-US" sz="1600" dirty="0">
                <a:latin typeface="ScalaOT"/>
              </a:rPr>
              <a:t>Inclusion of HTM, restock plans, and staff training</a:t>
            </a:r>
          </a:p>
          <a:p>
            <a:endParaRPr lang="en-US" sz="1600" dirty="0">
              <a:latin typeface="ScalaOT"/>
            </a:endParaRPr>
          </a:p>
          <a:p>
            <a:pPr marL="285750" indent="-285750">
              <a:buFont typeface="Wingdings" panose="05000000000000000000" pitchFamily="2" charset="2"/>
              <a:buChar char="Ø"/>
            </a:pPr>
            <a:r>
              <a:rPr lang="en-US" sz="1600" dirty="0">
                <a:latin typeface="ScalaOT"/>
              </a:rPr>
              <a:t>Medical Gases and Ventilation</a:t>
            </a:r>
          </a:p>
          <a:p>
            <a:pPr marL="742950" lvl="1" indent="-285750">
              <a:buFont typeface="Wingdings" panose="05000000000000000000" pitchFamily="2" charset="2"/>
              <a:buChar char="Ø"/>
            </a:pPr>
            <a:r>
              <a:rPr lang="en-US" sz="1600" dirty="0">
                <a:latin typeface="ScalaOT"/>
              </a:rPr>
              <a:t>Supply potential, calibration gases, fittings, and securing</a:t>
            </a:r>
          </a:p>
          <a:p>
            <a:pPr marL="742950" lvl="1" indent="-285750">
              <a:buFont typeface="Wingdings" panose="05000000000000000000" pitchFamily="2" charset="2"/>
              <a:buChar char="Ø"/>
            </a:pPr>
            <a:r>
              <a:rPr lang="en-US" sz="1600" dirty="0">
                <a:latin typeface="ScalaOT"/>
              </a:rPr>
              <a:t>Impact on equipment and staff – HVAC and medical gas</a:t>
            </a:r>
          </a:p>
          <a:p>
            <a:pPr lvl="1"/>
            <a:endParaRPr lang="en-US" sz="1600" dirty="0">
              <a:latin typeface="ScalaOT"/>
            </a:endParaRPr>
          </a:p>
          <a:p>
            <a:pPr lvl="1"/>
            <a:endParaRPr lang="en-US" sz="1600" dirty="0">
              <a:latin typeface="ScalaOT"/>
            </a:endParaRPr>
          </a:p>
        </p:txBody>
      </p:sp>
    </p:spTree>
    <p:extLst>
      <p:ext uri="{BB962C8B-B14F-4D97-AF65-F5344CB8AC3E}">
        <p14:creationId xmlns:p14="http://schemas.microsoft.com/office/powerpoint/2010/main" val="22687283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24A9286-4F6F-498B-B7DE-C6F3870F7E1E}"/>
              </a:ext>
            </a:extLst>
          </p:cNvPr>
          <p:cNvSpPr/>
          <p:nvPr/>
        </p:nvSpPr>
        <p:spPr>
          <a:xfrm>
            <a:off x="826344" y="283325"/>
            <a:ext cx="5129850" cy="1200329"/>
          </a:xfrm>
          <a:prstGeom prst="rect">
            <a:avLst/>
          </a:prstGeom>
        </p:spPr>
        <p:txBody>
          <a:bodyPr wrap="square">
            <a:spAutoFit/>
          </a:bodyPr>
          <a:lstStyle/>
          <a:p>
            <a:r>
              <a:rPr lang="en-US" b="1" dirty="0"/>
              <a:t>AAMI – TMC Subcommittee</a:t>
            </a:r>
          </a:p>
          <a:p>
            <a:endParaRPr lang="en-US" b="1" dirty="0"/>
          </a:p>
          <a:p>
            <a:r>
              <a:rPr lang="en-US" b="1" dirty="0"/>
              <a:t>EMERGENCY PREPAREDNESS</a:t>
            </a:r>
          </a:p>
          <a:p>
            <a:r>
              <a:rPr lang="en-US" b="1" dirty="0"/>
              <a:t>ASSESSMENT FOR HTM DEPARTMENTS</a:t>
            </a:r>
            <a:endParaRPr lang="en-US" dirty="0"/>
          </a:p>
        </p:txBody>
      </p:sp>
      <p:sp>
        <p:nvSpPr>
          <p:cNvPr id="3" name="Rectangle 2">
            <a:extLst>
              <a:ext uri="{FF2B5EF4-FFF2-40B4-BE49-F238E27FC236}">
                <a16:creationId xmlns:a16="http://schemas.microsoft.com/office/drawing/2014/main" id="{35F7FE5B-3E52-4DCD-8FEC-37C90F2FB873}"/>
              </a:ext>
            </a:extLst>
          </p:cNvPr>
          <p:cNvSpPr/>
          <p:nvPr/>
        </p:nvSpPr>
        <p:spPr>
          <a:xfrm>
            <a:off x="826344" y="1764205"/>
            <a:ext cx="7802751" cy="4062651"/>
          </a:xfrm>
          <a:prstGeom prst="rect">
            <a:avLst/>
          </a:prstGeom>
        </p:spPr>
        <p:txBody>
          <a:bodyPr wrap="square">
            <a:spAutoFit/>
          </a:bodyPr>
          <a:lstStyle/>
          <a:p>
            <a:r>
              <a:rPr lang="en-US" sz="1600" b="1" dirty="0">
                <a:latin typeface="ScalaOT"/>
              </a:rPr>
              <a:t>Part 2 – Analysis of Critical Preparedness Factors</a:t>
            </a:r>
          </a:p>
          <a:p>
            <a:endParaRPr lang="en-US" sz="1600" b="1" dirty="0">
              <a:latin typeface="ScalaOT"/>
            </a:endParaRPr>
          </a:p>
          <a:p>
            <a:r>
              <a:rPr lang="en-US" sz="1600" b="1" dirty="0">
                <a:latin typeface="ScalaOT"/>
              </a:rPr>
              <a:t>Section 5: Communications, Warning, and Notification</a:t>
            </a:r>
          </a:p>
          <a:p>
            <a:endParaRPr lang="en-US" dirty="0">
              <a:latin typeface="ScalaOT"/>
            </a:endParaRPr>
          </a:p>
          <a:p>
            <a:pPr marL="285750" indent="-285750">
              <a:buFont typeface="Wingdings" panose="05000000000000000000" pitchFamily="2" charset="2"/>
              <a:buChar char="Ø"/>
            </a:pPr>
            <a:r>
              <a:rPr lang="en-US" sz="1600" dirty="0">
                <a:latin typeface="ScalaOT"/>
              </a:rPr>
              <a:t>Student/Volunteer Management</a:t>
            </a:r>
          </a:p>
          <a:p>
            <a:pPr marL="742950" lvl="1" indent="-285750">
              <a:buFont typeface="Wingdings" panose="05000000000000000000" pitchFamily="2" charset="2"/>
              <a:buChar char="Ø"/>
            </a:pPr>
            <a:r>
              <a:rPr lang="en-US" sz="1600" dirty="0">
                <a:latin typeface="ScalaOT"/>
              </a:rPr>
              <a:t>Plan/Policy/Procedure for individuals</a:t>
            </a:r>
          </a:p>
          <a:p>
            <a:endParaRPr lang="en-US" sz="1600" dirty="0">
              <a:latin typeface="ScalaOT"/>
            </a:endParaRPr>
          </a:p>
          <a:p>
            <a:pPr marL="285750" indent="-285750">
              <a:buFont typeface="Wingdings" panose="05000000000000000000" pitchFamily="2" charset="2"/>
              <a:buChar char="Ø"/>
            </a:pPr>
            <a:r>
              <a:rPr lang="en-US" sz="1600" dirty="0">
                <a:latin typeface="ScalaOT"/>
              </a:rPr>
              <a:t>Staff Notification</a:t>
            </a:r>
          </a:p>
          <a:p>
            <a:pPr marL="742950" lvl="1" indent="-285750">
              <a:buFont typeface="Wingdings" panose="05000000000000000000" pitchFamily="2" charset="2"/>
              <a:buChar char="Ø"/>
            </a:pPr>
            <a:r>
              <a:rPr lang="en-US" sz="1600" dirty="0">
                <a:latin typeface="ScalaOT"/>
              </a:rPr>
              <a:t>HTM point of contact (POC), facility notification process, on/off duty process</a:t>
            </a:r>
          </a:p>
          <a:p>
            <a:pPr marL="742950" lvl="1" indent="-285750">
              <a:buFont typeface="Wingdings" panose="05000000000000000000" pitchFamily="2" charset="2"/>
              <a:buChar char="Ø"/>
            </a:pPr>
            <a:r>
              <a:rPr lang="en-US" sz="1600" dirty="0">
                <a:latin typeface="ScalaOT"/>
              </a:rPr>
              <a:t>Updated volunteer list, alternate POC, routine check-in process</a:t>
            </a:r>
          </a:p>
          <a:p>
            <a:endParaRPr lang="en-US" sz="1600" dirty="0">
              <a:latin typeface="ScalaOT"/>
            </a:endParaRPr>
          </a:p>
          <a:p>
            <a:pPr marL="285750" indent="-285750">
              <a:buFont typeface="Wingdings" panose="05000000000000000000" pitchFamily="2" charset="2"/>
              <a:buChar char="Ø"/>
            </a:pPr>
            <a:r>
              <a:rPr lang="en-US" sz="1600" dirty="0">
                <a:latin typeface="ScalaOT"/>
              </a:rPr>
              <a:t>Communications and Information Management</a:t>
            </a:r>
          </a:p>
          <a:p>
            <a:pPr marL="742950" lvl="1" indent="-285750">
              <a:buFont typeface="Wingdings" panose="05000000000000000000" pitchFamily="2" charset="2"/>
              <a:buChar char="Ø"/>
            </a:pPr>
            <a:r>
              <a:rPr lang="en-US" sz="1600" dirty="0">
                <a:latin typeface="ScalaOT"/>
              </a:rPr>
              <a:t>Alternate communication process, data storage, and cybersecurity plan</a:t>
            </a:r>
          </a:p>
          <a:p>
            <a:pPr marL="285750" indent="-285750">
              <a:buFont typeface="Wingdings" panose="05000000000000000000" pitchFamily="2" charset="2"/>
              <a:buChar char="Ø"/>
            </a:pPr>
            <a:endParaRPr lang="en-US" sz="1600" dirty="0">
              <a:latin typeface="ScalaOT"/>
            </a:endParaRPr>
          </a:p>
          <a:p>
            <a:pPr marL="285750" indent="-285750">
              <a:buFont typeface="Wingdings" panose="05000000000000000000" pitchFamily="2" charset="2"/>
              <a:buChar char="Ø"/>
            </a:pPr>
            <a:r>
              <a:rPr lang="en-US" sz="1600" dirty="0">
                <a:latin typeface="ScalaOT"/>
              </a:rPr>
              <a:t>Public Information and Media Relations</a:t>
            </a:r>
          </a:p>
          <a:p>
            <a:pPr marL="742950" lvl="1" indent="-285750">
              <a:buFont typeface="Wingdings" panose="05000000000000000000" pitchFamily="2" charset="2"/>
              <a:buChar char="Ø"/>
            </a:pPr>
            <a:r>
              <a:rPr lang="en-US" sz="1600" dirty="0">
                <a:latin typeface="ScalaOT"/>
              </a:rPr>
              <a:t>Who is the public info officer and the organizations policy</a:t>
            </a:r>
          </a:p>
        </p:txBody>
      </p:sp>
    </p:spTree>
    <p:extLst>
      <p:ext uri="{BB962C8B-B14F-4D97-AF65-F5344CB8AC3E}">
        <p14:creationId xmlns:p14="http://schemas.microsoft.com/office/powerpoint/2010/main" val="38766340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24A9286-4F6F-498B-B7DE-C6F3870F7E1E}"/>
              </a:ext>
            </a:extLst>
          </p:cNvPr>
          <p:cNvSpPr/>
          <p:nvPr/>
        </p:nvSpPr>
        <p:spPr>
          <a:xfrm>
            <a:off x="826344" y="375554"/>
            <a:ext cx="5129850" cy="1200329"/>
          </a:xfrm>
          <a:prstGeom prst="rect">
            <a:avLst/>
          </a:prstGeom>
        </p:spPr>
        <p:txBody>
          <a:bodyPr wrap="square">
            <a:spAutoFit/>
          </a:bodyPr>
          <a:lstStyle/>
          <a:p>
            <a:r>
              <a:rPr lang="en-US" b="1" dirty="0"/>
              <a:t>AAMI – TMC Subcommittee</a:t>
            </a:r>
          </a:p>
          <a:p>
            <a:endParaRPr lang="en-US" b="1" dirty="0"/>
          </a:p>
          <a:p>
            <a:r>
              <a:rPr lang="en-US" b="1" dirty="0"/>
              <a:t>EMERGENCY PREPAREDNESS</a:t>
            </a:r>
          </a:p>
          <a:p>
            <a:r>
              <a:rPr lang="en-US" b="1" dirty="0"/>
              <a:t>ASSESSMENT FOR HTM DEPARTMENTS</a:t>
            </a:r>
            <a:endParaRPr lang="en-US" dirty="0"/>
          </a:p>
        </p:txBody>
      </p:sp>
      <p:sp>
        <p:nvSpPr>
          <p:cNvPr id="3" name="Rectangle 2">
            <a:extLst>
              <a:ext uri="{FF2B5EF4-FFF2-40B4-BE49-F238E27FC236}">
                <a16:creationId xmlns:a16="http://schemas.microsoft.com/office/drawing/2014/main" id="{35F7FE5B-3E52-4DCD-8FEC-37C90F2FB873}"/>
              </a:ext>
            </a:extLst>
          </p:cNvPr>
          <p:cNvSpPr/>
          <p:nvPr/>
        </p:nvSpPr>
        <p:spPr>
          <a:xfrm>
            <a:off x="826344" y="1910776"/>
            <a:ext cx="7802751" cy="2308324"/>
          </a:xfrm>
          <a:prstGeom prst="rect">
            <a:avLst/>
          </a:prstGeom>
        </p:spPr>
        <p:txBody>
          <a:bodyPr wrap="square">
            <a:spAutoFit/>
          </a:bodyPr>
          <a:lstStyle/>
          <a:p>
            <a:r>
              <a:rPr lang="en-US" sz="1600" b="1" dirty="0">
                <a:latin typeface="ScalaOT"/>
              </a:rPr>
              <a:t>Part 2 – Analysis of Critical Preparedness Factors</a:t>
            </a:r>
          </a:p>
          <a:p>
            <a:endParaRPr lang="en-US" sz="1600" b="1" dirty="0">
              <a:latin typeface="ScalaOT"/>
            </a:endParaRPr>
          </a:p>
          <a:p>
            <a:r>
              <a:rPr lang="en-US" sz="1600" b="1" dirty="0">
                <a:latin typeface="ScalaOT"/>
              </a:rPr>
              <a:t>Section 6: Training, Drills and Exercise</a:t>
            </a:r>
            <a:endParaRPr lang="en-US" sz="1600" dirty="0">
              <a:latin typeface="ScalaOT"/>
            </a:endParaRPr>
          </a:p>
          <a:p>
            <a:pPr marL="742950" lvl="1" indent="-285750">
              <a:buFont typeface="Wingdings" panose="05000000000000000000" pitchFamily="2" charset="2"/>
              <a:buChar char="Ø"/>
            </a:pPr>
            <a:r>
              <a:rPr lang="en-US" sz="1600" dirty="0">
                <a:latin typeface="ScalaOT"/>
              </a:rPr>
              <a:t>Staff orientation and department participation in drills</a:t>
            </a:r>
          </a:p>
          <a:p>
            <a:endParaRPr lang="en-US" sz="1600" b="1" dirty="0">
              <a:latin typeface="ScalaOT"/>
            </a:endParaRPr>
          </a:p>
          <a:p>
            <a:r>
              <a:rPr lang="en-US" sz="1600" b="1" dirty="0">
                <a:latin typeface="ScalaOT"/>
              </a:rPr>
              <a:t>Section 7: Performance Improvement and Quality</a:t>
            </a:r>
          </a:p>
          <a:p>
            <a:pPr marL="285750" indent="-285750">
              <a:buFont typeface="Wingdings" panose="05000000000000000000" pitchFamily="2" charset="2"/>
              <a:buChar char="Ø"/>
            </a:pPr>
            <a:r>
              <a:rPr lang="en-US" sz="1600" dirty="0">
                <a:latin typeface="ScalaOT"/>
              </a:rPr>
              <a:t>Emergency Management Standards</a:t>
            </a:r>
          </a:p>
          <a:p>
            <a:pPr marL="742950" lvl="1" indent="-285750">
              <a:buFont typeface="Wingdings" panose="05000000000000000000" pitchFamily="2" charset="2"/>
              <a:buChar char="Ø"/>
            </a:pPr>
            <a:r>
              <a:rPr lang="en-US" sz="1600" dirty="0">
                <a:latin typeface="ScalaOT"/>
              </a:rPr>
              <a:t>After action reports, strengths and weaknesses</a:t>
            </a:r>
          </a:p>
          <a:p>
            <a:pPr marL="742950" lvl="1" indent="-285750">
              <a:buFont typeface="Wingdings" panose="05000000000000000000" pitchFamily="2" charset="2"/>
              <a:buChar char="Ø"/>
            </a:pPr>
            <a:r>
              <a:rPr lang="en-US" sz="1600" dirty="0">
                <a:latin typeface="ScalaOT"/>
              </a:rPr>
              <a:t>Incorporate improvement initiatives</a:t>
            </a:r>
          </a:p>
        </p:txBody>
      </p:sp>
      <p:sp>
        <p:nvSpPr>
          <p:cNvPr id="5" name="Rectangle 4">
            <a:extLst>
              <a:ext uri="{FF2B5EF4-FFF2-40B4-BE49-F238E27FC236}">
                <a16:creationId xmlns:a16="http://schemas.microsoft.com/office/drawing/2014/main" id="{C23E3046-BAD1-442F-A9D1-E187296587F6}"/>
              </a:ext>
            </a:extLst>
          </p:cNvPr>
          <p:cNvSpPr/>
          <p:nvPr/>
        </p:nvSpPr>
        <p:spPr>
          <a:xfrm>
            <a:off x="826343" y="4553993"/>
            <a:ext cx="7802751" cy="1323439"/>
          </a:xfrm>
          <a:prstGeom prst="rect">
            <a:avLst/>
          </a:prstGeom>
        </p:spPr>
        <p:txBody>
          <a:bodyPr wrap="square">
            <a:spAutoFit/>
          </a:bodyPr>
          <a:lstStyle/>
          <a:p>
            <a:r>
              <a:rPr lang="en-US" sz="1600" b="1" dirty="0">
                <a:latin typeface="ScalaOT"/>
              </a:rPr>
              <a:t>Appendix A: Emergency Travel Letter Template</a:t>
            </a:r>
          </a:p>
          <a:p>
            <a:endParaRPr lang="en-US" sz="1600" b="1" dirty="0">
              <a:latin typeface="ScalaOT"/>
            </a:endParaRPr>
          </a:p>
          <a:p>
            <a:r>
              <a:rPr lang="en-US" sz="1600" b="1" dirty="0">
                <a:latin typeface="ScalaOT"/>
              </a:rPr>
              <a:t>Appendix B: HTM Department Business Continuity Plan</a:t>
            </a:r>
          </a:p>
          <a:p>
            <a:endParaRPr lang="en-US" sz="1600" b="1" dirty="0">
              <a:latin typeface="ScalaOT"/>
            </a:endParaRPr>
          </a:p>
          <a:p>
            <a:r>
              <a:rPr lang="en-US" sz="1600" b="1" dirty="0">
                <a:latin typeface="ScalaOT"/>
              </a:rPr>
              <a:t>Appendix C: Scheduled Maintenance Guideline</a:t>
            </a:r>
          </a:p>
        </p:txBody>
      </p:sp>
    </p:spTree>
    <p:extLst>
      <p:ext uri="{BB962C8B-B14F-4D97-AF65-F5344CB8AC3E}">
        <p14:creationId xmlns:p14="http://schemas.microsoft.com/office/powerpoint/2010/main" val="30753423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685800" y="3011755"/>
            <a:ext cx="7772400" cy="1199704"/>
          </a:xfrm>
        </p:spPr>
        <p:txBody>
          <a:bodyPr>
            <a:noAutofit/>
          </a:bodyPr>
          <a:lstStyle/>
          <a:p>
            <a:pPr algn="ctr"/>
            <a:r>
              <a:rPr lang="en-US" sz="4000" b="1" dirty="0">
                <a:effectLst>
                  <a:outerShdw blurRad="38100" dist="38100" dir="2700000" algn="tl">
                    <a:srgbClr val="000000">
                      <a:alpha val="43137"/>
                    </a:srgbClr>
                  </a:outerShdw>
                </a:effectLst>
              </a:rPr>
              <a:t>Questions?</a:t>
            </a:r>
          </a:p>
        </p:txBody>
      </p:sp>
      <p:pic>
        <p:nvPicPr>
          <p:cNvPr id="5" name="Picture 4" descr="Z:\Regents\Clients\Intermountain Healthcare- Salt Lake City, Utah\Strategic Planning - 2009\Logos\logo.JPG"/>
          <p:cNvPicPr>
            <a:picLocks noChangeAspect="1" noChangeArrowheads="1"/>
          </p:cNvPicPr>
          <p:nvPr/>
        </p:nvPicPr>
        <p:blipFill>
          <a:blip r:embed="rId2" cstate="print"/>
          <a:srcRect/>
          <a:stretch>
            <a:fillRect/>
          </a:stretch>
        </p:blipFill>
        <p:spPr bwMode="auto">
          <a:xfrm>
            <a:off x="3562093" y="509552"/>
            <a:ext cx="1527898" cy="937111"/>
          </a:xfrm>
          <a:prstGeom prst="rect">
            <a:avLst/>
          </a:prstGeom>
          <a:noFill/>
          <a:ln>
            <a:noFill/>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spDef>
      <a:spPr/>
      <a:bodyPr rtlCol="0" anchor="ctr"/>
      <a:lstStyle>
        <a:defPPr algn="ctr">
          <a:defRPr sz="1100"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22169</TotalTime>
  <Words>2182</Words>
  <Application>Microsoft Office PowerPoint</Application>
  <PresentationFormat>On-screen Show (4:3)</PresentationFormat>
  <Paragraphs>464</Paragraphs>
  <Slides>30</Slides>
  <Notes>26</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30</vt:i4>
      </vt:variant>
    </vt:vector>
  </HeadingPairs>
  <TitlesOfParts>
    <vt:vector size="43" baseType="lpstr">
      <vt:lpstr>Arial</vt:lpstr>
      <vt:lpstr>Arial Black</vt:lpstr>
      <vt:lpstr>Baskerville Old Face</vt:lpstr>
      <vt:lpstr>Calibri</vt:lpstr>
      <vt:lpstr>Lucida Sans Unicode</vt:lpstr>
      <vt:lpstr>Myriad Pro</vt:lpstr>
      <vt:lpstr>ScalaOT</vt:lpstr>
      <vt:lpstr>Verdana</vt:lpstr>
      <vt:lpstr>Wingdings</vt:lpstr>
      <vt:lpstr>Wingdings 2</vt:lpstr>
      <vt:lpstr>Wingdings 3</vt:lpstr>
      <vt:lpstr>Concourse</vt:lpstr>
      <vt:lpstr>Custom Design</vt:lpstr>
      <vt:lpstr>HTM Department Business Continuity</vt:lpstr>
      <vt:lpstr>MIKE BUSDICKER</vt:lpstr>
      <vt:lpstr>DISCLAIMER</vt:lpstr>
      <vt:lpstr>Agenda</vt:lpstr>
      <vt:lpstr>PowerPoint Presentation</vt:lpstr>
      <vt:lpstr>PowerPoint Presentation</vt:lpstr>
      <vt:lpstr>PowerPoint Presentation</vt:lpstr>
      <vt:lpstr>CLINICAL ENGINEERING SHARED SERVICES STRUCTURE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Intermountain Healthcare</dc:title>
  <dc:creator>Mike Busdicker</dc:creator>
  <cp:lastModifiedBy>Mike Busdicker</cp:lastModifiedBy>
  <cp:revision>1646</cp:revision>
  <dcterms:created xsi:type="dcterms:W3CDTF">2009-08-07T14:42:13Z</dcterms:created>
  <dcterms:modified xsi:type="dcterms:W3CDTF">2021-11-02T02:12:48Z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a1a4512-8026-4a73-bfb7-8d52c1779a3a_Enabled">
    <vt:lpwstr>true</vt:lpwstr>
  </property>
  <property fmtid="{D5CDD505-2E9C-101B-9397-08002B2CF9AE}" pid="3" name="MSIP_Label_ba1a4512-8026-4a73-bfb7-8d52c1779a3a_SetDate">
    <vt:lpwstr>2021-04-13T15:21:00Z</vt:lpwstr>
  </property>
  <property fmtid="{D5CDD505-2E9C-101B-9397-08002B2CF9AE}" pid="4" name="MSIP_Label_ba1a4512-8026-4a73-bfb7-8d52c1779a3a_Method">
    <vt:lpwstr>Standard</vt:lpwstr>
  </property>
  <property fmtid="{D5CDD505-2E9C-101B-9397-08002B2CF9AE}" pid="5" name="MSIP_Label_ba1a4512-8026-4a73-bfb7-8d52c1779a3a_Name">
    <vt:lpwstr>ba1a4512-8026-4a73-bfb7-8d52c1779a3a</vt:lpwstr>
  </property>
  <property fmtid="{D5CDD505-2E9C-101B-9397-08002B2CF9AE}" pid="6" name="MSIP_Label_ba1a4512-8026-4a73-bfb7-8d52c1779a3a_SiteId">
    <vt:lpwstr>a79016de-bdd0-4e47-91f4-79416ab912ad</vt:lpwstr>
  </property>
  <property fmtid="{D5CDD505-2E9C-101B-9397-08002B2CF9AE}" pid="7" name="MSIP_Label_ba1a4512-8026-4a73-bfb7-8d52c1779a3a_ActionId">
    <vt:lpwstr/>
  </property>
  <property fmtid="{D5CDD505-2E9C-101B-9397-08002B2CF9AE}" pid="8" name="MSIP_Label_ba1a4512-8026-4a73-bfb7-8d52c1779a3a_ContentBits">
    <vt:lpwstr>0</vt:lpwstr>
  </property>
</Properties>
</file>