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6" r:id="rId4"/>
  </p:sldMasterIdLst>
  <p:notesMasterIdLst>
    <p:notesMasterId r:id="rId20"/>
  </p:notesMasterIdLst>
  <p:handoutMasterIdLst>
    <p:handoutMasterId r:id="rId21"/>
  </p:handoutMasterIdLst>
  <p:sldIdLst>
    <p:sldId id="368" r:id="rId5"/>
    <p:sldId id="369" r:id="rId6"/>
    <p:sldId id="382" r:id="rId7"/>
    <p:sldId id="297" r:id="rId8"/>
    <p:sldId id="367" r:id="rId9"/>
    <p:sldId id="373" r:id="rId10"/>
    <p:sldId id="300" r:id="rId11"/>
    <p:sldId id="298" r:id="rId12"/>
    <p:sldId id="375" r:id="rId13"/>
    <p:sldId id="377" r:id="rId14"/>
    <p:sldId id="378" r:id="rId15"/>
    <p:sldId id="383" r:id="rId16"/>
    <p:sldId id="384" r:id="rId17"/>
    <p:sldId id="333" r:id="rId18"/>
    <p:sldId id="350" r:id="rId19"/>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Proxima Nova" panose="020B0604020202020204" charset="0"/>
      <p:regular r:id="rId26"/>
      <p:bold r:id="rId27"/>
      <p:italic r:id="rId28"/>
      <p:boldItalic r:id="rId29"/>
    </p:embeddedFont>
    <p:embeddedFont>
      <p:font typeface="Proxima Nova A Light" panose="020B0604020202020204" charset="0"/>
      <p:regular r:id="rId30"/>
      <p:bold r:id="rId31"/>
      <p:italic r:id="rId32"/>
      <p:boldItalic r:id="rId33"/>
    </p:embeddedFont>
    <p:embeddedFont>
      <p:font typeface="Proxima Nova Lt" panose="020B0604020202020204" charset="0"/>
      <p:regular r:id="rId34"/>
      <p:bold r:id="rId35"/>
      <p:italic r:id="rId36"/>
      <p:boldItalic r:id="rId37"/>
    </p:embeddedFont>
    <p:embeddedFont>
      <p:font typeface="Proxima Nova Semibold" panose="020B0604020202020204" charset="0"/>
      <p:regular r:id="rId38"/>
      <p:bold r:id="rId39"/>
      <p:italic r:id="rId40"/>
      <p:boldItalic r:id="rId41"/>
    </p:embeddedFont>
    <p:embeddedFont>
      <p:font typeface="Roboto" panose="02000000000000000000" pitchFamily="2" charset="0"/>
      <p:regular r:id="rId42"/>
      <p:bold r:id="rId43"/>
      <p:italic r:id="rId44"/>
      <p:boldItalic r:id="rId45"/>
    </p:embeddedFont>
    <p:embeddedFont>
      <p:font typeface="Roboto Thin" panose="02000000000000000000" pitchFamily="2" charset="0"/>
      <p:regular r:id="rId46"/>
      <p:bold r:id="rId47"/>
      <p:italic r:id="rId48"/>
      <p:boldItalic r:id="rId49"/>
    </p:embeddedFont>
  </p:embeddedFontLst>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2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DBC"/>
    <a:srgbClr val="C1E5E3"/>
    <a:srgbClr val="00A9EC"/>
    <a:srgbClr val="4D7CBA"/>
    <a:srgbClr val="D1FFFF"/>
    <a:srgbClr val="0064B1"/>
    <a:srgbClr val="FEFEFE"/>
    <a:srgbClr val="F5F5F5"/>
    <a:srgbClr val="FBFBFB"/>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EA1E25-93A6-4BAB-9CD3-3E7693855E75}" v="2" dt="2021-10-15T16:19:28.1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1337" autoAdjust="0"/>
  </p:normalViewPr>
  <p:slideViewPr>
    <p:cSldViewPr snapToGrid="0" showGuides="1">
      <p:cViewPr varScale="1">
        <p:scale>
          <a:sx n="60" d="100"/>
          <a:sy n="60" d="100"/>
        </p:scale>
        <p:origin x="68" y="64"/>
      </p:cViewPr>
      <p:guideLst>
        <p:guide orient="horz" pos="3521"/>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p:scale>
          <a:sx n="200" d="100"/>
          <a:sy n="200" d="100"/>
        </p:scale>
        <p:origin x="224" y="-3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schemas.openxmlformats.org/officeDocument/2006/relationships/tags" Target="tags/tag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8.fntdata"/><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font" Target="fonts/font23.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font" Target="fonts/font27.fntdata"/><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0" Type="http://schemas.openxmlformats.org/officeDocument/2006/relationships/notesMaster" Target="notesMasters/notesMaster1.xml"/><Relationship Id="rId41" Type="http://schemas.openxmlformats.org/officeDocument/2006/relationships/font" Target="fonts/font20.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font" Target="fonts/font2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Terry L" userId="1f3b9e5b-fcaf-4362-a511-24e929be747f" providerId="ADAL" clId="{77EA1E25-93A6-4BAB-9CD3-3E7693855E75}"/>
    <pc:docChg chg="custSel delSld modSld sldOrd">
      <pc:chgData name="Harris, Terry L" userId="1f3b9e5b-fcaf-4362-a511-24e929be747f" providerId="ADAL" clId="{77EA1E25-93A6-4BAB-9CD3-3E7693855E75}" dt="2021-10-22T13:15:29.408" v="246"/>
      <pc:docMkLst>
        <pc:docMk/>
      </pc:docMkLst>
      <pc:sldChg chg="ord">
        <pc:chgData name="Harris, Terry L" userId="1f3b9e5b-fcaf-4362-a511-24e929be747f" providerId="ADAL" clId="{77EA1E25-93A6-4BAB-9CD3-3E7693855E75}" dt="2021-10-22T13:15:29.408" v="246"/>
        <pc:sldMkLst>
          <pc:docMk/>
          <pc:sldMk cId="817478310" sldId="350"/>
        </pc:sldMkLst>
      </pc:sldChg>
      <pc:sldChg chg="modSp mod">
        <pc:chgData name="Harris, Terry L" userId="1f3b9e5b-fcaf-4362-a511-24e929be747f" providerId="ADAL" clId="{77EA1E25-93A6-4BAB-9CD3-3E7693855E75}" dt="2021-10-15T16:20:28.797" v="156" actId="1076"/>
        <pc:sldMkLst>
          <pc:docMk/>
          <pc:sldMk cId="41075836" sldId="368"/>
        </pc:sldMkLst>
        <pc:spChg chg="mod">
          <ac:chgData name="Harris, Terry L" userId="1f3b9e5b-fcaf-4362-a511-24e929be747f" providerId="ADAL" clId="{77EA1E25-93A6-4BAB-9CD3-3E7693855E75}" dt="2021-10-15T16:18:28.052" v="149" actId="20577"/>
          <ac:spMkLst>
            <pc:docMk/>
            <pc:sldMk cId="41075836" sldId="368"/>
            <ac:spMk id="7" creationId="{1ED1E032-A8EF-DC47-A24D-98C718C84B67}"/>
          </ac:spMkLst>
        </pc:spChg>
        <pc:spChg chg="mod">
          <ac:chgData name="Harris, Terry L" userId="1f3b9e5b-fcaf-4362-a511-24e929be747f" providerId="ADAL" clId="{77EA1E25-93A6-4BAB-9CD3-3E7693855E75}" dt="2021-10-15T16:20:24.590" v="155" actId="1076"/>
          <ac:spMkLst>
            <pc:docMk/>
            <pc:sldMk cId="41075836" sldId="368"/>
            <ac:spMk id="11" creationId="{4B0C85C6-2A3E-4D57-8E85-F229F390ABBA}"/>
          </ac:spMkLst>
        </pc:spChg>
        <pc:spChg chg="mod">
          <ac:chgData name="Harris, Terry L" userId="1f3b9e5b-fcaf-4362-a511-24e929be747f" providerId="ADAL" clId="{77EA1E25-93A6-4BAB-9CD3-3E7693855E75}" dt="2021-10-15T16:20:28.797" v="156" actId="1076"/>
          <ac:spMkLst>
            <pc:docMk/>
            <pc:sldMk cId="41075836" sldId="368"/>
            <ac:spMk id="17" creationId="{A30A0AB8-5B31-48DA-B480-AF8F3654FCED}"/>
          </ac:spMkLst>
        </pc:spChg>
        <pc:picChg chg="mod">
          <ac:chgData name="Harris, Terry L" userId="1f3b9e5b-fcaf-4362-a511-24e929be747f" providerId="ADAL" clId="{77EA1E25-93A6-4BAB-9CD3-3E7693855E75}" dt="2021-10-15T16:19:28.168" v="151" actId="14100"/>
          <ac:picMkLst>
            <pc:docMk/>
            <pc:sldMk cId="41075836" sldId="368"/>
            <ac:picMk id="8" creationId="{4F07F46F-47EE-4D50-9643-4D75116B9887}"/>
          </ac:picMkLst>
        </pc:picChg>
      </pc:sldChg>
      <pc:sldChg chg="modSp mod">
        <pc:chgData name="Harris, Terry L" userId="1f3b9e5b-fcaf-4362-a511-24e929be747f" providerId="ADAL" clId="{77EA1E25-93A6-4BAB-9CD3-3E7693855E75}" dt="2021-10-22T13:04:50.645" v="219" actId="1076"/>
        <pc:sldMkLst>
          <pc:docMk/>
          <pc:sldMk cId="1625293377" sldId="382"/>
        </pc:sldMkLst>
        <pc:spChg chg="mod">
          <ac:chgData name="Harris, Terry L" userId="1f3b9e5b-fcaf-4362-a511-24e929be747f" providerId="ADAL" clId="{77EA1E25-93A6-4BAB-9CD3-3E7693855E75}" dt="2021-10-22T13:04:50.645" v="219" actId="1076"/>
          <ac:spMkLst>
            <pc:docMk/>
            <pc:sldMk cId="1625293377" sldId="382"/>
            <ac:spMk id="3" creationId="{00000000-0000-0000-0000-000000000000}"/>
          </ac:spMkLst>
        </pc:spChg>
      </pc:sldChg>
      <pc:sldChg chg="delSp modSp del mod">
        <pc:chgData name="Harris, Terry L" userId="1f3b9e5b-fcaf-4362-a511-24e929be747f" providerId="ADAL" clId="{77EA1E25-93A6-4BAB-9CD3-3E7693855E75}" dt="2021-10-22T13:15:25.797" v="244" actId="47"/>
        <pc:sldMkLst>
          <pc:docMk/>
          <pc:sldMk cId="2797635354" sldId="385"/>
        </pc:sldMkLst>
        <pc:spChg chg="del mod">
          <ac:chgData name="Harris, Terry L" userId="1f3b9e5b-fcaf-4362-a511-24e929be747f" providerId="ADAL" clId="{77EA1E25-93A6-4BAB-9CD3-3E7693855E75}" dt="2021-10-22T13:14:38.230" v="243"/>
          <ac:spMkLst>
            <pc:docMk/>
            <pc:sldMk cId="2797635354" sldId="385"/>
            <ac:spMk id="9" creationId="{71E5CB9D-BC58-D44A-9ADD-80AC710CC975}"/>
          </ac:spMkLst>
        </pc:spChg>
        <pc:spChg chg="mod">
          <ac:chgData name="Harris, Terry L" userId="1f3b9e5b-fcaf-4362-a511-24e929be747f" providerId="ADAL" clId="{77EA1E25-93A6-4BAB-9CD3-3E7693855E75}" dt="2021-10-22T13:14:18.443" v="241" actId="1076"/>
          <ac:spMkLst>
            <pc:docMk/>
            <pc:sldMk cId="2797635354" sldId="385"/>
            <ac:spMk id="11" creationId="{B2AA6F06-5B07-423F-B133-EEBAEFBF35FC}"/>
          </ac:spMkLst>
        </pc:spChg>
        <pc:picChg chg="del">
          <ac:chgData name="Harris, Terry L" userId="1f3b9e5b-fcaf-4362-a511-24e929be747f" providerId="ADAL" clId="{77EA1E25-93A6-4BAB-9CD3-3E7693855E75}" dt="2021-10-22T13:14:10.983" v="221" actId="478"/>
          <ac:picMkLst>
            <pc:docMk/>
            <pc:sldMk cId="2797635354" sldId="385"/>
            <ac:picMk id="3" creationId="{559528E0-4697-1A42-921D-E2E8164FC01C}"/>
          </ac:picMkLst>
        </pc:picChg>
      </pc:sldChg>
      <pc:sldChg chg="modSp del mod">
        <pc:chgData name="Harris, Terry L" userId="1f3b9e5b-fcaf-4362-a511-24e929be747f" providerId="ADAL" clId="{77EA1E25-93A6-4BAB-9CD3-3E7693855E75}" dt="2021-10-22T13:05:44.828" v="220" actId="47"/>
        <pc:sldMkLst>
          <pc:docMk/>
          <pc:sldMk cId="4097824256" sldId="386"/>
        </pc:sldMkLst>
        <pc:spChg chg="mod">
          <ac:chgData name="Harris, Terry L" userId="1f3b9e5b-fcaf-4362-a511-24e929be747f" providerId="ADAL" clId="{77EA1E25-93A6-4BAB-9CD3-3E7693855E75}" dt="2021-10-22T13:04:20.946" v="195" actId="20577"/>
          <ac:spMkLst>
            <pc:docMk/>
            <pc:sldMk cId="4097824256" sldId="386"/>
            <ac:spMk id="7" creationId="{1ED1E032-A8EF-DC47-A24D-98C718C84B6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4418A7-2F26-4EE2-AFE9-753C713A670F}"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en-US"/>
        </a:p>
      </dgm:t>
    </dgm:pt>
    <dgm:pt modelId="{C79002DE-2559-4D0D-A9E1-6F6F062E0818}">
      <dgm:prSet phldrT="[Text]"/>
      <dgm:spPr/>
      <dgm:t>
        <a:bodyPr/>
        <a:lstStyle/>
        <a:p>
          <a:r>
            <a:rPr lang="en-US" b="1" i="0" dirty="0">
              <a:solidFill>
                <a:srgbClr val="FFC000"/>
              </a:solidFill>
            </a:rPr>
            <a:t>1</a:t>
          </a:r>
        </a:p>
      </dgm:t>
    </dgm:pt>
    <dgm:pt modelId="{6DAD4CEB-5399-4CCC-B29B-C6161A9FEB63}" type="parTrans" cxnId="{292C692C-37C8-4565-A418-167AD427FC1A}">
      <dgm:prSet/>
      <dgm:spPr/>
      <dgm:t>
        <a:bodyPr/>
        <a:lstStyle/>
        <a:p>
          <a:endParaRPr lang="en-US"/>
        </a:p>
      </dgm:t>
    </dgm:pt>
    <dgm:pt modelId="{6377D252-B1C8-4E5F-82B5-839C46BE17D8}" type="sibTrans" cxnId="{292C692C-37C8-4565-A418-167AD427FC1A}">
      <dgm:prSet/>
      <dgm:spPr/>
      <dgm:t>
        <a:bodyPr/>
        <a:lstStyle/>
        <a:p>
          <a:endParaRPr lang="en-US"/>
        </a:p>
      </dgm:t>
    </dgm:pt>
    <dgm:pt modelId="{F66DB88E-8656-408A-A33E-2BC1B5C5D26B}">
      <dgm:prSet phldrT="[Text]"/>
      <dgm:spPr/>
      <dgm:t>
        <a:bodyPr/>
        <a:lstStyle/>
        <a:p>
          <a:r>
            <a:rPr lang="en-US" b="1" dirty="0">
              <a:solidFill>
                <a:srgbClr val="FFC000"/>
              </a:solidFill>
            </a:rPr>
            <a:t>2</a:t>
          </a:r>
        </a:p>
      </dgm:t>
    </dgm:pt>
    <dgm:pt modelId="{BDFC2062-7F54-4EB7-9ED2-41208C727C4B}" type="parTrans" cxnId="{C98A639E-7A1D-4246-8074-35A950BB46AA}">
      <dgm:prSet/>
      <dgm:spPr/>
      <dgm:t>
        <a:bodyPr/>
        <a:lstStyle/>
        <a:p>
          <a:endParaRPr lang="en-US"/>
        </a:p>
      </dgm:t>
    </dgm:pt>
    <dgm:pt modelId="{E412D75A-3FC8-4E2E-A9A1-861C0E7E263F}" type="sibTrans" cxnId="{C98A639E-7A1D-4246-8074-35A950BB46AA}">
      <dgm:prSet/>
      <dgm:spPr/>
      <dgm:t>
        <a:bodyPr/>
        <a:lstStyle/>
        <a:p>
          <a:endParaRPr lang="en-US"/>
        </a:p>
      </dgm:t>
    </dgm:pt>
    <dgm:pt modelId="{328F50AB-25EA-4D4E-9C83-FBEC5A3B9A20}">
      <dgm:prSet phldrT="[Text]"/>
      <dgm:spPr/>
      <dgm:t>
        <a:bodyPr/>
        <a:lstStyle/>
        <a:p>
          <a:r>
            <a:rPr lang="en-US" b="1" dirty="0">
              <a:solidFill>
                <a:srgbClr val="FFC000"/>
              </a:solidFill>
            </a:rPr>
            <a:t>3</a:t>
          </a:r>
        </a:p>
      </dgm:t>
    </dgm:pt>
    <dgm:pt modelId="{97FAB4D4-80E5-4484-804E-74400799F329}" type="parTrans" cxnId="{3544FE00-6545-4F48-8E4F-1D8251C25F61}">
      <dgm:prSet/>
      <dgm:spPr/>
      <dgm:t>
        <a:bodyPr/>
        <a:lstStyle/>
        <a:p>
          <a:endParaRPr lang="en-US"/>
        </a:p>
      </dgm:t>
    </dgm:pt>
    <dgm:pt modelId="{9D59F26F-6BD0-479D-B0A5-1F7D4263B444}" type="sibTrans" cxnId="{3544FE00-6545-4F48-8E4F-1D8251C25F61}">
      <dgm:prSet/>
      <dgm:spPr/>
      <dgm:t>
        <a:bodyPr/>
        <a:lstStyle/>
        <a:p>
          <a:endParaRPr lang="en-US"/>
        </a:p>
      </dgm:t>
    </dgm:pt>
    <dgm:pt modelId="{69D04354-A738-41E8-9A82-8FC166138B13}" type="pres">
      <dgm:prSet presAssocID="{464418A7-2F26-4EE2-AFE9-753C713A670F}" presName="Name0" presStyleCnt="0">
        <dgm:presLayoutVars>
          <dgm:chMax val="7"/>
          <dgm:chPref val="7"/>
          <dgm:dir/>
          <dgm:animLvl val="lvl"/>
        </dgm:presLayoutVars>
      </dgm:prSet>
      <dgm:spPr/>
    </dgm:pt>
    <dgm:pt modelId="{130AD00B-6D83-4C3E-A317-98AF8E691390}" type="pres">
      <dgm:prSet presAssocID="{C79002DE-2559-4D0D-A9E1-6F6F062E0818}" presName="Accent1" presStyleCnt="0"/>
      <dgm:spPr/>
    </dgm:pt>
    <dgm:pt modelId="{F60C4376-349D-45B1-9B45-B0A5F184249C}" type="pres">
      <dgm:prSet presAssocID="{C79002DE-2559-4D0D-A9E1-6F6F062E0818}" presName="Accent" presStyleLbl="node1" presStyleIdx="0" presStyleCnt="3"/>
      <dgm:spPr/>
    </dgm:pt>
    <dgm:pt modelId="{C081FB7F-9BB4-44C6-AE19-EAACD20789C0}" type="pres">
      <dgm:prSet presAssocID="{C79002DE-2559-4D0D-A9E1-6F6F062E0818}" presName="Parent1" presStyleLbl="revTx" presStyleIdx="0" presStyleCnt="3">
        <dgm:presLayoutVars>
          <dgm:chMax val="1"/>
          <dgm:chPref val="1"/>
          <dgm:bulletEnabled val="1"/>
        </dgm:presLayoutVars>
      </dgm:prSet>
      <dgm:spPr/>
    </dgm:pt>
    <dgm:pt modelId="{41BB4B73-4C9A-440A-8B0C-3364FF39297F}" type="pres">
      <dgm:prSet presAssocID="{F66DB88E-8656-408A-A33E-2BC1B5C5D26B}" presName="Accent2" presStyleCnt="0"/>
      <dgm:spPr/>
    </dgm:pt>
    <dgm:pt modelId="{A0B7F9E9-2D87-4F67-AACB-DEBAE1330F9E}" type="pres">
      <dgm:prSet presAssocID="{F66DB88E-8656-408A-A33E-2BC1B5C5D26B}" presName="Accent" presStyleLbl="node1" presStyleIdx="1" presStyleCnt="3"/>
      <dgm:spPr/>
    </dgm:pt>
    <dgm:pt modelId="{67BB20CE-33F1-4ED8-832A-48ED79E052E2}" type="pres">
      <dgm:prSet presAssocID="{F66DB88E-8656-408A-A33E-2BC1B5C5D26B}" presName="Parent2" presStyleLbl="revTx" presStyleIdx="1" presStyleCnt="3">
        <dgm:presLayoutVars>
          <dgm:chMax val="1"/>
          <dgm:chPref val="1"/>
          <dgm:bulletEnabled val="1"/>
        </dgm:presLayoutVars>
      </dgm:prSet>
      <dgm:spPr/>
    </dgm:pt>
    <dgm:pt modelId="{2D267F7C-111A-4171-BAE1-E8E493F2AE03}" type="pres">
      <dgm:prSet presAssocID="{328F50AB-25EA-4D4E-9C83-FBEC5A3B9A20}" presName="Accent3" presStyleCnt="0"/>
      <dgm:spPr/>
    </dgm:pt>
    <dgm:pt modelId="{5BE00EBE-409F-4CA9-B80A-E1F3ECF3971A}" type="pres">
      <dgm:prSet presAssocID="{328F50AB-25EA-4D4E-9C83-FBEC5A3B9A20}" presName="Accent" presStyleLbl="node1" presStyleIdx="2" presStyleCnt="3"/>
      <dgm:spPr/>
    </dgm:pt>
    <dgm:pt modelId="{F96F733D-ADCB-4C9C-B032-DA4E6F2A95A5}" type="pres">
      <dgm:prSet presAssocID="{328F50AB-25EA-4D4E-9C83-FBEC5A3B9A20}" presName="Parent3" presStyleLbl="revTx" presStyleIdx="2" presStyleCnt="3">
        <dgm:presLayoutVars>
          <dgm:chMax val="1"/>
          <dgm:chPref val="1"/>
          <dgm:bulletEnabled val="1"/>
        </dgm:presLayoutVars>
      </dgm:prSet>
      <dgm:spPr/>
    </dgm:pt>
  </dgm:ptLst>
  <dgm:cxnLst>
    <dgm:cxn modelId="{3544FE00-6545-4F48-8E4F-1D8251C25F61}" srcId="{464418A7-2F26-4EE2-AFE9-753C713A670F}" destId="{328F50AB-25EA-4D4E-9C83-FBEC5A3B9A20}" srcOrd="2" destOrd="0" parTransId="{97FAB4D4-80E5-4484-804E-74400799F329}" sibTransId="{9D59F26F-6BD0-479D-B0A5-1F7D4263B444}"/>
    <dgm:cxn modelId="{292C692C-37C8-4565-A418-167AD427FC1A}" srcId="{464418A7-2F26-4EE2-AFE9-753C713A670F}" destId="{C79002DE-2559-4D0D-A9E1-6F6F062E0818}" srcOrd="0" destOrd="0" parTransId="{6DAD4CEB-5399-4CCC-B29B-C6161A9FEB63}" sibTransId="{6377D252-B1C8-4E5F-82B5-839C46BE17D8}"/>
    <dgm:cxn modelId="{3540A52F-F5ED-42FD-8B08-1354F38C8A34}" type="presOf" srcId="{464418A7-2F26-4EE2-AFE9-753C713A670F}" destId="{69D04354-A738-41E8-9A82-8FC166138B13}" srcOrd="0" destOrd="0" presId="urn:microsoft.com/office/officeart/2009/layout/CircleArrowProcess"/>
    <dgm:cxn modelId="{D919E55D-AF13-4456-8A94-56921A9A9BC5}" type="presOf" srcId="{F66DB88E-8656-408A-A33E-2BC1B5C5D26B}" destId="{67BB20CE-33F1-4ED8-832A-48ED79E052E2}" srcOrd="0" destOrd="0" presId="urn:microsoft.com/office/officeart/2009/layout/CircleArrowProcess"/>
    <dgm:cxn modelId="{C98A639E-7A1D-4246-8074-35A950BB46AA}" srcId="{464418A7-2F26-4EE2-AFE9-753C713A670F}" destId="{F66DB88E-8656-408A-A33E-2BC1B5C5D26B}" srcOrd="1" destOrd="0" parTransId="{BDFC2062-7F54-4EB7-9ED2-41208C727C4B}" sibTransId="{E412D75A-3FC8-4E2E-A9A1-861C0E7E263F}"/>
    <dgm:cxn modelId="{3D22DFDF-609A-414C-9AAD-BACDA802B4D9}" type="presOf" srcId="{328F50AB-25EA-4D4E-9C83-FBEC5A3B9A20}" destId="{F96F733D-ADCB-4C9C-B032-DA4E6F2A95A5}" srcOrd="0" destOrd="0" presId="urn:microsoft.com/office/officeart/2009/layout/CircleArrowProcess"/>
    <dgm:cxn modelId="{91AB9BFF-3614-4E1C-A8B1-2DCA04CF4D6B}" type="presOf" srcId="{C79002DE-2559-4D0D-A9E1-6F6F062E0818}" destId="{C081FB7F-9BB4-44C6-AE19-EAACD20789C0}" srcOrd="0" destOrd="0" presId="urn:microsoft.com/office/officeart/2009/layout/CircleArrowProcess"/>
    <dgm:cxn modelId="{AEC8340F-7012-41C9-AB5F-C452D578D4FE}" type="presParOf" srcId="{69D04354-A738-41E8-9A82-8FC166138B13}" destId="{130AD00B-6D83-4C3E-A317-98AF8E691390}" srcOrd="0" destOrd="0" presId="urn:microsoft.com/office/officeart/2009/layout/CircleArrowProcess"/>
    <dgm:cxn modelId="{79EFF1E2-2EF2-46C9-96BB-8974032DD2D9}" type="presParOf" srcId="{130AD00B-6D83-4C3E-A317-98AF8E691390}" destId="{F60C4376-349D-45B1-9B45-B0A5F184249C}" srcOrd="0" destOrd="0" presId="urn:microsoft.com/office/officeart/2009/layout/CircleArrowProcess"/>
    <dgm:cxn modelId="{D03E1885-A2B8-48CE-ACF9-2D8FA4F3D778}" type="presParOf" srcId="{69D04354-A738-41E8-9A82-8FC166138B13}" destId="{C081FB7F-9BB4-44C6-AE19-EAACD20789C0}" srcOrd="1" destOrd="0" presId="urn:microsoft.com/office/officeart/2009/layout/CircleArrowProcess"/>
    <dgm:cxn modelId="{FA5A1D3F-39CB-4E28-9FC5-3D4CEBF4F3CA}" type="presParOf" srcId="{69D04354-A738-41E8-9A82-8FC166138B13}" destId="{41BB4B73-4C9A-440A-8B0C-3364FF39297F}" srcOrd="2" destOrd="0" presId="urn:microsoft.com/office/officeart/2009/layout/CircleArrowProcess"/>
    <dgm:cxn modelId="{668BC4B9-9F7C-47FC-9C84-174E9935A5BB}" type="presParOf" srcId="{41BB4B73-4C9A-440A-8B0C-3364FF39297F}" destId="{A0B7F9E9-2D87-4F67-AACB-DEBAE1330F9E}" srcOrd="0" destOrd="0" presId="urn:microsoft.com/office/officeart/2009/layout/CircleArrowProcess"/>
    <dgm:cxn modelId="{44222E3B-95E6-4D67-AF9E-189ED4D59A2D}" type="presParOf" srcId="{69D04354-A738-41E8-9A82-8FC166138B13}" destId="{67BB20CE-33F1-4ED8-832A-48ED79E052E2}" srcOrd="3" destOrd="0" presId="urn:microsoft.com/office/officeart/2009/layout/CircleArrowProcess"/>
    <dgm:cxn modelId="{46A564EC-4C44-4360-AD17-F1FE8C3AF227}" type="presParOf" srcId="{69D04354-A738-41E8-9A82-8FC166138B13}" destId="{2D267F7C-111A-4171-BAE1-E8E493F2AE03}" srcOrd="4" destOrd="0" presId="urn:microsoft.com/office/officeart/2009/layout/CircleArrowProcess"/>
    <dgm:cxn modelId="{F266562D-3CC1-4134-B1B3-59F19DF71240}" type="presParOf" srcId="{2D267F7C-111A-4171-BAE1-E8E493F2AE03}" destId="{5BE00EBE-409F-4CA9-B80A-E1F3ECF3971A}" srcOrd="0" destOrd="0" presId="urn:microsoft.com/office/officeart/2009/layout/CircleArrowProcess"/>
    <dgm:cxn modelId="{619A343C-0F5F-45A8-BD9A-C89FF9D8FAEB}" type="presParOf" srcId="{69D04354-A738-41E8-9A82-8FC166138B13}" destId="{F96F733D-ADCB-4C9C-B032-DA4E6F2A95A5}"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C4376-349D-45B1-9B45-B0A5F184249C}">
      <dsp:nvSpPr>
        <dsp:cNvPr id="0" name=""/>
        <dsp:cNvSpPr/>
      </dsp:nvSpPr>
      <dsp:spPr>
        <a:xfrm>
          <a:off x="1237934" y="262821"/>
          <a:ext cx="2142347" cy="2142673"/>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81FB7F-9BB4-44C6-AE19-EAACD20789C0}">
      <dsp:nvSpPr>
        <dsp:cNvPr id="0" name=""/>
        <dsp:cNvSpPr/>
      </dsp:nvSpPr>
      <dsp:spPr>
        <a:xfrm>
          <a:off x="1711464" y="1036391"/>
          <a:ext cx="1190461" cy="59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i="0" kern="1200" dirty="0">
              <a:solidFill>
                <a:srgbClr val="FFC000"/>
              </a:solidFill>
            </a:rPr>
            <a:t>1</a:t>
          </a:r>
        </a:p>
      </dsp:txBody>
      <dsp:txXfrm>
        <a:off x="1711464" y="1036391"/>
        <a:ext cx="1190461" cy="595088"/>
      </dsp:txXfrm>
    </dsp:sp>
    <dsp:sp modelId="{A0B7F9E9-2D87-4F67-AACB-DEBAE1330F9E}">
      <dsp:nvSpPr>
        <dsp:cNvPr id="0" name=""/>
        <dsp:cNvSpPr/>
      </dsp:nvSpPr>
      <dsp:spPr>
        <a:xfrm>
          <a:off x="642905" y="1493946"/>
          <a:ext cx="2142347" cy="2142673"/>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BB20CE-33F1-4ED8-832A-48ED79E052E2}">
      <dsp:nvSpPr>
        <dsp:cNvPr id="0" name=""/>
        <dsp:cNvSpPr/>
      </dsp:nvSpPr>
      <dsp:spPr>
        <a:xfrm>
          <a:off x="1118848" y="2274637"/>
          <a:ext cx="1190461" cy="59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FFC000"/>
              </a:solidFill>
            </a:rPr>
            <a:t>2</a:t>
          </a:r>
        </a:p>
      </dsp:txBody>
      <dsp:txXfrm>
        <a:off x="1118848" y="2274637"/>
        <a:ext cx="1190461" cy="595088"/>
      </dsp:txXfrm>
    </dsp:sp>
    <dsp:sp modelId="{5BE00EBE-409F-4CA9-B80A-E1F3ECF3971A}">
      <dsp:nvSpPr>
        <dsp:cNvPr id="0" name=""/>
        <dsp:cNvSpPr/>
      </dsp:nvSpPr>
      <dsp:spPr>
        <a:xfrm>
          <a:off x="1390413" y="2872396"/>
          <a:ext cx="1840608" cy="1841346"/>
        </a:xfrm>
        <a:prstGeom prst="blockArc">
          <a:avLst>
            <a:gd name="adj1" fmla="val 13500000"/>
            <a:gd name="adj2" fmla="val 10800000"/>
            <a:gd name="adj3" fmla="val 1274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6F733D-ADCB-4C9C-B032-DA4E6F2A95A5}">
      <dsp:nvSpPr>
        <dsp:cNvPr id="0" name=""/>
        <dsp:cNvSpPr/>
      </dsp:nvSpPr>
      <dsp:spPr>
        <a:xfrm>
          <a:off x="1714280" y="3514664"/>
          <a:ext cx="1190461" cy="59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FFC000"/>
              </a:solidFill>
            </a:rPr>
            <a:t>3</a:t>
          </a:r>
        </a:p>
      </dsp:txBody>
      <dsp:txXfrm>
        <a:off x="1714280" y="3514664"/>
        <a:ext cx="1190461" cy="595088"/>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A60D58-9AF5-46D0-985F-137E04B30F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BA88D06-DC0E-4828-9E36-9A196CA6360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CC72D9-DBD7-4E04-9177-DB3E003D31BA}" type="datetimeFigureOut">
              <a:rPr lang="en-US" smtClean="0"/>
              <a:t>10/22/2021</a:t>
            </a:fld>
            <a:endParaRPr lang="en-US"/>
          </a:p>
        </p:txBody>
      </p:sp>
      <p:sp>
        <p:nvSpPr>
          <p:cNvPr id="4" name="Footer Placeholder 3">
            <a:extLst>
              <a:ext uri="{FF2B5EF4-FFF2-40B4-BE49-F238E27FC236}">
                <a16:creationId xmlns:a16="http://schemas.microsoft.com/office/drawing/2014/main" id="{57258E0D-AC94-4266-B7B9-7FCA825B440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3A957E-E372-49B5-8495-1321440950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D785DC-094D-4174-8BFF-46EFC59DF2B2}" type="slidenum">
              <a:rPr lang="en-US" smtClean="0"/>
              <a:t>‹#›</a:t>
            </a:fld>
            <a:endParaRPr lang="en-US"/>
          </a:p>
        </p:txBody>
      </p:sp>
    </p:spTree>
    <p:extLst>
      <p:ext uri="{BB962C8B-B14F-4D97-AF65-F5344CB8AC3E}">
        <p14:creationId xmlns:p14="http://schemas.microsoft.com/office/powerpoint/2010/main" val="41755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roxima Nova" panose="02000506030000020004" pitchFamily="50"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roxima Nova" panose="02000506030000020004" pitchFamily="50" charset="0"/>
              </a:defRPr>
            </a:lvl1pPr>
          </a:lstStyle>
          <a:p>
            <a:fld id="{5A2E2EBB-05DF-41DE-93E7-DE971510FDEB}" type="datetimeFigureOut">
              <a:rPr lang="en-GB" smtClean="0"/>
              <a:pPr/>
              <a:t>22/10/2021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roxima Nova" panose="02000506030000020004" pitchFamily="50"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roxima Nova" panose="02000506030000020004" pitchFamily="50" charset="0"/>
              </a:defRPr>
            </a:lvl1pPr>
          </a:lstStyle>
          <a:p>
            <a:fld id="{E16195D1-5022-40C0-90A2-12F64CFBED6D}" type="slidenum">
              <a:rPr lang="en-GB" smtClean="0"/>
              <a:pPr/>
              <a:t>‹#›</a:t>
            </a:fld>
            <a:endParaRPr lang="en-GB" dirty="0"/>
          </a:p>
        </p:txBody>
      </p:sp>
    </p:spTree>
    <p:extLst>
      <p:ext uri="{BB962C8B-B14F-4D97-AF65-F5344CB8AC3E}">
        <p14:creationId xmlns:p14="http://schemas.microsoft.com/office/powerpoint/2010/main" val="2024867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roxima Nova" panose="02000506030000020004" pitchFamily="50" charset="0"/>
        <a:ea typeface="+mn-ea"/>
        <a:cs typeface="+mn-cs"/>
      </a:defRPr>
    </a:lvl1pPr>
    <a:lvl2pPr marL="457200" algn="l" defTabSz="914400" rtl="0" eaLnBrk="1" latinLnBrk="0" hangingPunct="1">
      <a:defRPr sz="1200" kern="1200">
        <a:solidFill>
          <a:schemeClr val="tx1"/>
        </a:solidFill>
        <a:latin typeface="Proxima Nova" panose="02000506030000020004" pitchFamily="50" charset="0"/>
        <a:ea typeface="+mn-ea"/>
        <a:cs typeface="+mn-cs"/>
      </a:defRPr>
    </a:lvl2pPr>
    <a:lvl3pPr marL="914400" algn="l" defTabSz="914400" rtl="0" eaLnBrk="1" latinLnBrk="0" hangingPunct="1">
      <a:defRPr sz="1200" kern="1200">
        <a:solidFill>
          <a:schemeClr val="tx1"/>
        </a:solidFill>
        <a:latin typeface="Proxima Nova" panose="02000506030000020004" pitchFamily="50" charset="0"/>
        <a:ea typeface="+mn-ea"/>
        <a:cs typeface="+mn-cs"/>
      </a:defRPr>
    </a:lvl3pPr>
    <a:lvl4pPr marL="1371600" algn="l" defTabSz="914400" rtl="0" eaLnBrk="1" latinLnBrk="0" hangingPunct="1">
      <a:defRPr sz="1200" kern="1200">
        <a:solidFill>
          <a:schemeClr val="tx1"/>
        </a:solidFill>
        <a:latin typeface="Proxima Nova" panose="02000506030000020004" pitchFamily="50" charset="0"/>
        <a:ea typeface="+mn-ea"/>
        <a:cs typeface="+mn-cs"/>
      </a:defRPr>
    </a:lvl4pPr>
    <a:lvl5pPr marL="1828800" algn="l" defTabSz="914400" rtl="0" eaLnBrk="1" latinLnBrk="0" hangingPunct="1">
      <a:defRPr sz="1200" kern="1200">
        <a:solidFill>
          <a:schemeClr val="tx1"/>
        </a:solidFill>
        <a:latin typeface="Proxima Nova" panose="02000506030000020004" pitchFamily="5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16195D1-5022-40C0-90A2-12F64CFBED6D}" type="slidenum">
              <a:rPr lang="en-GB" smtClean="0"/>
              <a:pPr/>
              <a:t>1</a:t>
            </a:fld>
            <a:endParaRPr lang="en-GB" dirty="0"/>
          </a:p>
        </p:txBody>
      </p:sp>
    </p:spTree>
    <p:extLst>
      <p:ext uri="{BB962C8B-B14F-4D97-AF65-F5344CB8AC3E}">
        <p14:creationId xmlns:p14="http://schemas.microsoft.com/office/powerpoint/2010/main" val="1518082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E16195D1-5022-40C0-90A2-12F64CFBED6D}" type="slidenum">
              <a:rPr lang="en-GB" smtClean="0"/>
              <a:t>2</a:t>
            </a:fld>
            <a:endParaRPr lang="en-GB"/>
          </a:p>
        </p:txBody>
      </p:sp>
    </p:spTree>
    <p:extLst>
      <p:ext uri="{BB962C8B-B14F-4D97-AF65-F5344CB8AC3E}">
        <p14:creationId xmlns:p14="http://schemas.microsoft.com/office/powerpoint/2010/main" val="126043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Wait till the end to scan the QR code… also, we have webinars that you can watch on demand</a:t>
            </a:r>
          </a:p>
        </p:txBody>
      </p:sp>
      <p:sp>
        <p:nvSpPr>
          <p:cNvPr id="4" name="Slide Number Placeholder 3"/>
          <p:cNvSpPr>
            <a:spLocks noGrp="1"/>
          </p:cNvSpPr>
          <p:nvPr>
            <p:ph type="sldNum" sz="quarter" idx="10"/>
          </p:nvPr>
        </p:nvSpPr>
        <p:spPr/>
        <p:txBody>
          <a:bodyPr/>
          <a:lstStyle/>
          <a:p>
            <a:fld id="{6B3136AB-75DC-4C42-B5A4-7A6C61997495}" type="slidenum">
              <a:rPr lang="en-US" smtClean="0"/>
              <a:t>3</a:t>
            </a:fld>
            <a:endParaRPr lang="en-US"/>
          </a:p>
        </p:txBody>
      </p:sp>
    </p:spTree>
    <p:extLst>
      <p:ext uri="{BB962C8B-B14F-4D97-AF65-F5344CB8AC3E}">
        <p14:creationId xmlns:p14="http://schemas.microsoft.com/office/powerpoint/2010/main" val="3678053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latin typeface="Proxima Nova Lt" panose="020B0604020202020204" charset="0"/>
            </a:endParaRPr>
          </a:p>
        </p:txBody>
      </p:sp>
      <p:sp>
        <p:nvSpPr>
          <p:cNvPr id="4" name="Slide Number Placeholder 3"/>
          <p:cNvSpPr>
            <a:spLocks noGrp="1"/>
          </p:cNvSpPr>
          <p:nvPr>
            <p:ph type="sldNum" sz="quarter" idx="5"/>
          </p:nvPr>
        </p:nvSpPr>
        <p:spPr/>
        <p:txBody>
          <a:bodyPr/>
          <a:lstStyle/>
          <a:p>
            <a:fld id="{E16195D1-5022-40C0-90A2-12F64CFBED6D}" type="slidenum">
              <a:rPr lang="en-GB" smtClean="0"/>
              <a:t>4</a:t>
            </a:fld>
            <a:endParaRPr lang="en-GB"/>
          </a:p>
        </p:txBody>
      </p:sp>
    </p:spTree>
    <p:extLst>
      <p:ext uri="{BB962C8B-B14F-4D97-AF65-F5344CB8AC3E}">
        <p14:creationId xmlns:p14="http://schemas.microsoft.com/office/powerpoint/2010/main" val="3961997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6B3136AB-75DC-4C42-B5A4-7A6C61997495}" type="slidenum">
              <a:rPr lang="en-US" smtClean="0"/>
              <a:t>5</a:t>
            </a:fld>
            <a:endParaRPr lang="en-US"/>
          </a:p>
        </p:txBody>
      </p:sp>
    </p:spTree>
    <p:extLst>
      <p:ext uri="{BB962C8B-B14F-4D97-AF65-F5344CB8AC3E}">
        <p14:creationId xmlns:p14="http://schemas.microsoft.com/office/powerpoint/2010/main" val="1211814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20000"/>
              </a:lnSpc>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Manually executing tests</a:t>
            </a:r>
          </a:p>
          <a:p>
            <a:pPr marL="342900" marR="0" lvl="0" indent="-342900">
              <a:lnSpc>
                <a:spcPct val="120000"/>
              </a:lnSpc>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Recording each individual measurement result</a:t>
            </a:r>
          </a:p>
          <a:p>
            <a:pPr marL="342900" marR="0" lvl="0" indent="-342900">
              <a:lnSpc>
                <a:spcPct val="120000"/>
              </a:lnSpc>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What do I connect to what?</a:t>
            </a:r>
          </a:p>
          <a:p>
            <a:pPr marL="342900" marR="0" lvl="0" indent="-342900">
              <a:lnSpc>
                <a:spcPct val="120000"/>
              </a:lnSpc>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Problems with using paper</a:t>
            </a:r>
          </a:p>
          <a:p>
            <a:pPr marL="342900" marR="0" lvl="0" indent="-342900">
              <a:lnSpc>
                <a:spcPct val="120000"/>
              </a:lnSpc>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Manually typing test results into CMMS / uploading scans of paper reports</a:t>
            </a:r>
          </a:p>
          <a:p>
            <a:pPr marL="342900" lvl="0" indent="-342900">
              <a:lnSpc>
                <a:spcPct val="120000"/>
              </a:lnSpc>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Multiple sources of data, multiple reports</a:t>
            </a:r>
          </a:p>
          <a:p>
            <a:pPr marL="0" indent="0">
              <a:buFontTx/>
              <a:buNone/>
            </a:pPr>
            <a:endParaRPr lang="en-US" dirty="0"/>
          </a:p>
        </p:txBody>
      </p:sp>
      <p:sp>
        <p:nvSpPr>
          <p:cNvPr id="4" name="Slide Number Placeholder 3"/>
          <p:cNvSpPr>
            <a:spLocks noGrp="1"/>
          </p:cNvSpPr>
          <p:nvPr>
            <p:ph type="sldNum" sz="quarter" idx="10"/>
          </p:nvPr>
        </p:nvSpPr>
        <p:spPr/>
        <p:txBody>
          <a:bodyPr/>
          <a:lstStyle/>
          <a:p>
            <a:fld id="{6B3136AB-75DC-4C42-B5A4-7A6C61997495}" type="slidenum">
              <a:rPr lang="en-US" smtClean="0"/>
              <a:t>6</a:t>
            </a:fld>
            <a:endParaRPr lang="en-US"/>
          </a:p>
        </p:txBody>
      </p:sp>
    </p:spTree>
    <p:extLst>
      <p:ext uri="{BB962C8B-B14F-4D97-AF65-F5344CB8AC3E}">
        <p14:creationId xmlns:p14="http://schemas.microsoft.com/office/powerpoint/2010/main" val="3554005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talk about the problems with the current state of things that a manager may be facing. </a:t>
            </a:r>
          </a:p>
        </p:txBody>
      </p:sp>
      <p:sp>
        <p:nvSpPr>
          <p:cNvPr id="4" name="Slide Number Placeholder 3"/>
          <p:cNvSpPr>
            <a:spLocks noGrp="1"/>
          </p:cNvSpPr>
          <p:nvPr>
            <p:ph type="sldNum" sz="quarter" idx="5"/>
          </p:nvPr>
        </p:nvSpPr>
        <p:spPr/>
        <p:txBody>
          <a:bodyPr/>
          <a:lstStyle/>
          <a:p>
            <a:fld id="{E16195D1-5022-40C0-90A2-12F64CFBED6D}" type="slidenum">
              <a:rPr lang="en-GB" smtClean="0"/>
              <a:pPr/>
              <a:t>7</a:t>
            </a:fld>
            <a:endParaRPr lang="en-GB" dirty="0"/>
          </a:p>
        </p:txBody>
      </p:sp>
    </p:spTree>
    <p:extLst>
      <p:ext uri="{BB962C8B-B14F-4D97-AF65-F5344CB8AC3E}">
        <p14:creationId xmlns:p14="http://schemas.microsoft.com/office/powerpoint/2010/main" val="4266712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have done research on the subject. We have spoken to hundreds of </a:t>
            </a:r>
            <a:r>
              <a:rPr lang="en-US" b="0" dirty="0" err="1"/>
              <a:t>biomeds</a:t>
            </a:r>
            <a:r>
              <a:rPr lang="en-US" b="0" dirty="0"/>
              <a:t> across the globe and this is what we found:   on average, </a:t>
            </a:r>
            <a:r>
              <a:rPr lang="en-US" b="0" dirty="0" err="1"/>
              <a:t>Biomeds</a:t>
            </a:r>
            <a:r>
              <a:rPr lang="en-US" b="0" dirty="0"/>
              <a:t> append about 50% of of their work time on paperwork. Isn’t it crazy? Documenting and properly storing test results is critical for traceability and compliance but there’s </a:t>
            </a:r>
            <a:r>
              <a:rPr lang="en-US" b="0" dirty="0" err="1"/>
              <a:t>gotta</a:t>
            </a:r>
            <a:r>
              <a:rPr lang="en-US" b="0" dirty="0"/>
              <a:t> be a better way to do it more efficiently, right??</a:t>
            </a:r>
          </a:p>
          <a:p>
            <a:endParaRPr lang="en-US" b="0" dirty="0"/>
          </a:p>
          <a:p>
            <a:r>
              <a:rPr lang="en-US" b="0" dirty="0"/>
              <a:t>Harvard Business Review and Deloitte also did research on work productivity and found the following. According to their data, 6.5 hours per week is lost by each employee solely due to lack of standardization on processes and tools. And Deloitte here reminds us that on average it takes each person quite a while to onboard and become proficient at what they do. 8 to 12 months to learn or to train a new employee. </a:t>
            </a:r>
          </a:p>
          <a:p>
            <a:endParaRPr lang="en-US" b="0" dirty="0"/>
          </a:p>
          <a:p>
            <a:endParaRPr lang="en-US" b="0" dirty="0"/>
          </a:p>
          <a:p>
            <a:endParaRPr lang="en-US" b="0" dirty="0"/>
          </a:p>
          <a:p>
            <a:endParaRPr lang="en-US" b="0" dirty="0"/>
          </a:p>
        </p:txBody>
      </p:sp>
      <p:sp>
        <p:nvSpPr>
          <p:cNvPr id="4" name="Slide Number Placeholder 3"/>
          <p:cNvSpPr>
            <a:spLocks noGrp="1"/>
          </p:cNvSpPr>
          <p:nvPr>
            <p:ph type="sldNum" sz="quarter" idx="5"/>
          </p:nvPr>
        </p:nvSpPr>
        <p:spPr/>
        <p:txBody>
          <a:bodyPr/>
          <a:lstStyle/>
          <a:p>
            <a:fld id="{E16195D1-5022-40C0-90A2-12F64CFBED6D}" type="slidenum">
              <a:rPr lang="en-GB" smtClean="0"/>
              <a:pPr/>
              <a:t>8</a:t>
            </a:fld>
            <a:endParaRPr lang="en-GB" dirty="0"/>
          </a:p>
        </p:txBody>
      </p:sp>
    </p:spTree>
    <p:extLst>
      <p:ext uri="{BB962C8B-B14F-4D97-AF65-F5344CB8AC3E}">
        <p14:creationId xmlns:p14="http://schemas.microsoft.com/office/powerpoint/2010/main" val="4032996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6195D1-5022-40C0-90A2-12F64CFBED6D}" type="slidenum">
              <a:rPr lang="en-GB" smtClean="0"/>
              <a:pPr/>
              <a:t>9</a:t>
            </a:fld>
            <a:endParaRPr lang="en-GB" dirty="0"/>
          </a:p>
        </p:txBody>
      </p:sp>
    </p:spTree>
    <p:extLst>
      <p:ext uri="{BB962C8B-B14F-4D97-AF65-F5344CB8AC3E}">
        <p14:creationId xmlns:p14="http://schemas.microsoft.com/office/powerpoint/2010/main" val="181471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They are still some records that were taken or transferred manually and are missing</a:t>
            </a:r>
          </a:p>
          <a:p>
            <a:pPr marL="1257300" lvl="2"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There are missing test report sheets</a:t>
            </a:r>
          </a:p>
          <a:p>
            <a:pPr marL="1257300" lvl="2"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and some results, even though recorded correctly, were tied to the wrong assets</a:t>
            </a:r>
          </a:p>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Some test results were illegible</a:t>
            </a:r>
          </a:p>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Some dates were stated incorrectly</a:t>
            </a:r>
          </a:p>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Some test results were incomplete</a:t>
            </a:r>
          </a:p>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And some of the assets had multiple test reports per DUT</a:t>
            </a:r>
          </a:p>
          <a:p>
            <a:pPr marL="457200" lvl="1" indent="0">
              <a:lnSpc>
                <a:spcPct val="107000"/>
              </a:lnSpc>
              <a:buFont typeface="Arial" panose="020B0604020202020204" pitchFamily="34" charset="0"/>
              <a:buNone/>
            </a:pPr>
            <a:endParaRPr lang="en-US" dirty="0">
              <a:ea typeface="Calibri" panose="020F0502020204030204" pitchFamily="34" charset="0"/>
              <a:cs typeface="Times New Roman" panose="02020603050405020304" pitchFamily="18" charset="0"/>
            </a:endParaRPr>
          </a:p>
          <a:p>
            <a:pPr marL="0" lvl="0" indent="0">
              <a:lnSpc>
                <a:spcPct val="107000"/>
              </a:lnSpc>
              <a:buFont typeface="Arial" panose="020B0604020202020204" pitchFamily="34" charset="0"/>
              <a:buNone/>
            </a:pPr>
            <a:r>
              <a:rPr lang="en-US" dirty="0">
                <a:ea typeface="Calibri" panose="020F0502020204030204" pitchFamily="34" charset="0"/>
                <a:cs typeface="Times New Roman" panose="02020603050405020304" pitchFamily="18" charset="0"/>
              </a:rPr>
              <a:t>What were the takeaways from this for both Sally and Steve?</a:t>
            </a:r>
          </a:p>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Even though test tools with on-board automation relieved multiple documentation pain points for Sally and her </a:t>
            </a:r>
            <a:r>
              <a:rPr lang="en-US" dirty="0" err="1">
                <a:ea typeface="Calibri" panose="020F0502020204030204" pitchFamily="34" charset="0"/>
                <a:cs typeface="Times New Roman" panose="02020603050405020304" pitchFamily="18" charset="0"/>
              </a:rPr>
              <a:t>biomeds</a:t>
            </a:r>
            <a:r>
              <a:rPr lang="en-US" dirty="0">
                <a:ea typeface="Calibri" panose="020F0502020204030204" pitchFamily="34" charset="0"/>
                <a:cs typeface="Times New Roman" panose="02020603050405020304" pitchFamily="18" charset="0"/>
              </a:rPr>
              <a:t>, there is still no standard process that is being followed</a:t>
            </a:r>
          </a:p>
          <a:p>
            <a:pPr marL="800100" lvl="1" indent="-342900">
              <a:lnSpc>
                <a:spcPct val="107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Thus increasing the level for patient risk</a:t>
            </a:r>
          </a:p>
          <a:p>
            <a:pPr marL="800100" lvl="1" indent="-342900">
              <a:lnSpc>
                <a:spcPct val="107000"/>
              </a:lnSpc>
              <a:buFont typeface="Arial" panose="020B0604020202020204" pitchFamily="34" charset="0"/>
              <a:buChar char="•"/>
            </a:pPr>
            <a:endParaRPr lang="en-US" dirty="0">
              <a:ea typeface="Calibri" panose="020F0502020204030204" pitchFamily="34" charset="0"/>
              <a:cs typeface="Times New Roman" panose="02020603050405020304" pitchFamily="18" charset="0"/>
            </a:endParaRPr>
          </a:p>
          <a:p>
            <a:pPr marL="0" lvl="0" indent="0">
              <a:lnSpc>
                <a:spcPct val="107000"/>
              </a:lnSpc>
              <a:buFont typeface="Arial" panose="020B0604020202020204" pitchFamily="34" charset="0"/>
              <a:buNone/>
            </a:pPr>
            <a:r>
              <a:rPr lang="en-US" dirty="0">
                <a:ea typeface="Calibri" panose="020F0502020204030204" pitchFamily="34" charset="0"/>
                <a:cs typeface="Times New Roman" panose="02020603050405020304" pitchFamily="18" charset="0"/>
              </a:rPr>
              <a:t>Sally needs to look for better ways to document.</a:t>
            </a:r>
          </a:p>
        </p:txBody>
      </p:sp>
      <p:sp>
        <p:nvSpPr>
          <p:cNvPr id="4" name="Slide Number Placeholder 3"/>
          <p:cNvSpPr>
            <a:spLocks noGrp="1"/>
          </p:cNvSpPr>
          <p:nvPr>
            <p:ph type="sldNum" sz="quarter" idx="10"/>
          </p:nvPr>
        </p:nvSpPr>
        <p:spPr/>
        <p:txBody>
          <a:bodyPr/>
          <a:lstStyle/>
          <a:p>
            <a:fld id="{6B3136AB-75DC-4C42-B5A4-7A6C61997495}" type="slidenum">
              <a:rPr lang="en-US" smtClean="0"/>
              <a:t>10</a:t>
            </a:fld>
            <a:endParaRPr lang="en-US"/>
          </a:p>
        </p:txBody>
      </p:sp>
    </p:spTree>
    <p:extLst>
      <p:ext uri="{BB962C8B-B14F-4D97-AF65-F5344CB8AC3E}">
        <p14:creationId xmlns:p14="http://schemas.microsoft.com/office/powerpoint/2010/main" val="712341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0" lvl="2" indent="0">
              <a:lnSpc>
                <a:spcPct val="120000"/>
              </a:lnSpc>
              <a:buFont typeface="Arial" panose="020B0604020202020204" pitchFamily="34" charset="0"/>
              <a:buNone/>
            </a:pPr>
            <a:r>
              <a:rPr lang="en-US" dirty="0">
                <a:ea typeface="Calibri" panose="020F0502020204030204" pitchFamily="34" charset="0"/>
                <a:cs typeface="Times New Roman" panose="02020603050405020304" pitchFamily="18" charset="0"/>
              </a:rPr>
              <a:t>OneQA allows you to</a:t>
            </a:r>
            <a:endParaRPr lang="ru-RU" dirty="0">
              <a:ea typeface="Calibri" panose="020F0502020204030204" pitchFamily="34" charset="0"/>
              <a:cs typeface="Times New Roman" panose="02020603050405020304" pitchFamily="18" charset="0"/>
            </a:endParaRPr>
          </a:p>
          <a:p>
            <a:pPr marL="346075" lvl="2" indent="-282575">
              <a:lnSpc>
                <a:spcPct val="120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Build a customized, standard test procedure for each asset in the hospital that everyone on her team can easily follow</a:t>
            </a:r>
          </a:p>
          <a:p>
            <a:pPr marL="346075" lvl="2" indent="-282575">
              <a:lnSpc>
                <a:spcPct val="120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She can insert pictures of the test setup in that procedure to eliminate any confusion</a:t>
            </a:r>
          </a:p>
          <a:p>
            <a:pPr marL="346075" lvl="2" indent="-282575">
              <a:lnSpc>
                <a:spcPct val="120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She now creates one test report per asset </a:t>
            </a:r>
          </a:p>
          <a:p>
            <a:pPr marL="346075" lvl="2" indent="-282575">
              <a:lnSpc>
                <a:spcPct val="120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Test results are now automatically populated in the SW while the test procedure is being performed</a:t>
            </a:r>
          </a:p>
          <a:p>
            <a:pPr marL="346075" lvl="2" indent="-282575">
              <a:lnSpc>
                <a:spcPct val="120000"/>
              </a:lnSpc>
              <a:buFont typeface="Arial" panose="020B0604020202020204" pitchFamily="34" charset="0"/>
              <a:buChar char="•"/>
            </a:pPr>
            <a:r>
              <a:rPr lang="en-US" dirty="0">
                <a:ea typeface="Calibri" panose="020F0502020204030204" pitchFamily="34" charset="0"/>
                <a:cs typeface="Times New Roman" panose="02020603050405020304" pitchFamily="18" charset="0"/>
              </a:rPr>
              <a:t>Her work orders are now automatically completed and uploaded to the CMMS</a:t>
            </a:r>
          </a:p>
          <a:p>
            <a:pPr marL="346075" lvl="2" indent="-282575">
              <a:lnSpc>
                <a:spcPct val="120000"/>
              </a:lnSpc>
              <a:buFont typeface="Arial" panose="020B0604020202020204" pitchFamily="34" charset="0"/>
              <a:buChar char="•"/>
            </a:pPr>
            <a:endParaRPr lang="en-US" dirty="0">
              <a:ea typeface="Calibri" panose="020F0502020204030204" pitchFamily="34" charset="0"/>
              <a:cs typeface="Times New Roman" panose="02020603050405020304" pitchFamily="18" charset="0"/>
            </a:endParaRPr>
          </a:p>
          <a:p>
            <a:pPr marL="63500" lvl="2" indent="0">
              <a:lnSpc>
                <a:spcPct val="120000"/>
              </a:lnSpc>
              <a:buFont typeface="Arial" panose="020B0604020202020204" pitchFamily="34" charset="0"/>
              <a:buNone/>
            </a:pPr>
            <a:r>
              <a:rPr lang="en-US" dirty="0">
                <a:ea typeface="Calibri" panose="020F0502020204030204" pitchFamily="34" charset="0"/>
                <a:cs typeface="Times New Roman" panose="02020603050405020304" pitchFamily="18" charset="0"/>
              </a:rPr>
              <a:t>You can decrease risk, you can drive standardization – you can document electronically.</a:t>
            </a:r>
          </a:p>
        </p:txBody>
      </p:sp>
      <p:sp>
        <p:nvSpPr>
          <p:cNvPr id="4" name="Slide Number Placeholder 3"/>
          <p:cNvSpPr>
            <a:spLocks noGrp="1"/>
          </p:cNvSpPr>
          <p:nvPr>
            <p:ph type="sldNum" sz="quarter" idx="10"/>
          </p:nvPr>
        </p:nvSpPr>
        <p:spPr/>
        <p:txBody>
          <a:bodyPr/>
          <a:lstStyle/>
          <a:p>
            <a:fld id="{6B3136AB-75DC-4C42-B5A4-7A6C61997495}" type="slidenum">
              <a:rPr lang="en-US" smtClean="0"/>
              <a:t>11</a:t>
            </a:fld>
            <a:endParaRPr lang="en-US"/>
          </a:p>
        </p:txBody>
      </p:sp>
    </p:spTree>
    <p:extLst>
      <p:ext uri="{BB962C8B-B14F-4D97-AF65-F5344CB8AC3E}">
        <p14:creationId xmlns:p14="http://schemas.microsoft.com/office/powerpoint/2010/main" val="871155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roxima Nova Lt" panose="020B0604020202020204" charset="0"/>
              </a:rPr>
              <a:t>With that we move on to Q&amp;A. </a:t>
            </a:r>
          </a:p>
        </p:txBody>
      </p:sp>
      <p:sp>
        <p:nvSpPr>
          <p:cNvPr id="4" name="Slide Number Placeholder 3"/>
          <p:cNvSpPr>
            <a:spLocks noGrp="1"/>
          </p:cNvSpPr>
          <p:nvPr>
            <p:ph type="sldNum" sz="quarter" idx="5"/>
          </p:nvPr>
        </p:nvSpPr>
        <p:spPr/>
        <p:txBody>
          <a:bodyPr/>
          <a:lstStyle/>
          <a:p>
            <a:fld id="{E16195D1-5022-40C0-90A2-12F64CFBED6D}" type="slidenum">
              <a:rPr lang="en-GB" smtClean="0"/>
              <a:t>14</a:t>
            </a:fld>
            <a:endParaRPr lang="en-GB"/>
          </a:p>
        </p:txBody>
      </p:sp>
    </p:spTree>
    <p:extLst>
      <p:ext uri="{BB962C8B-B14F-4D97-AF65-F5344CB8AC3E}">
        <p14:creationId xmlns:p14="http://schemas.microsoft.com/office/powerpoint/2010/main" val="3311042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16195D1-5022-40C0-90A2-12F64CFBED6D}" type="slidenum">
              <a:rPr lang="en-GB" smtClean="0"/>
              <a:t>15</a:t>
            </a:fld>
            <a:endParaRPr lang="en-GB"/>
          </a:p>
        </p:txBody>
      </p:sp>
    </p:spTree>
    <p:extLst>
      <p:ext uri="{BB962C8B-B14F-4D97-AF65-F5344CB8AC3E}">
        <p14:creationId xmlns:p14="http://schemas.microsoft.com/office/powerpoint/2010/main" val="2713749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24">
            <a:extLst>
              <a:ext uri="{FF2B5EF4-FFF2-40B4-BE49-F238E27FC236}">
                <a16:creationId xmlns:a16="http://schemas.microsoft.com/office/drawing/2014/main" id="{A8FB5090-EB54-497A-88BB-76175D6E5042}"/>
              </a:ext>
            </a:extLst>
          </p:cNvPr>
          <p:cNvSpPr>
            <a:spLocks noGrp="1"/>
          </p:cNvSpPr>
          <p:nvPr>
            <p:ph type="title" hasCustomPrompt="1"/>
          </p:nvPr>
        </p:nvSpPr>
        <p:spPr>
          <a:xfrm>
            <a:off x="962700" y="679581"/>
            <a:ext cx="10116888" cy="701731"/>
          </a:xfrm>
          <a:prstGeom prst="rect">
            <a:avLst/>
          </a:prstGeom>
          <a:noFill/>
        </p:spPr>
        <p:txBody>
          <a:bodyPr wrap="square" rtlCol="0" anchor="ctr">
            <a:spAutoFit/>
          </a:bodyPr>
          <a:lstStyle>
            <a:lvl1pPr>
              <a:defRPr lang="en-US" spc="300" dirty="0">
                <a:solidFill>
                  <a:srgbClr val="FDB825"/>
                </a:solidFill>
                <a:latin typeface="+mn-lt"/>
                <a:ea typeface="Proxima Nova Lt" panose="02000000000000000000" pitchFamily="2" charset="0"/>
                <a:cs typeface="+mn-cs"/>
              </a:defRPr>
            </a:lvl1pPr>
          </a:lstStyle>
          <a:p>
            <a:pPr marL="0" lvl="0" algn="ctr"/>
            <a:r>
              <a:rPr lang="en-US" dirty="0"/>
              <a:t>Heading</a:t>
            </a:r>
          </a:p>
        </p:txBody>
      </p:sp>
      <p:sp>
        <p:nvSpPr>
          <p:cNvPr id="5" name="Text Placeholder 4">
            <a:extLst>
              <a:ext uri="{FF2B5EF4-FFF2-40B4-BE49-F238E27FC236}">
                <a16:creationId xmlns:a16="http://schemas.microsoft.com/office/drawing/2014/main" id="{5D20427D-EB4C-4055-BBCB-766DDAE04ED0}"/>
              </a:ext>
            </a:extLst>
          </p:cNvPr>
          <p:cNvSpPr>
            <a:spLocks noGrp="1"/>
          </p:cNvSpPr>
          <p:nvPr>
            <p:ph type="body" sz="quarter" idx="10" hasCustomPrompt="1"/>
          </p:nvPr>
        </p:nvSpPr>
        <p:spPr>
          <a:xfrm>
            <a:off x="962025" y="1353612"/>
            <a:ext cx="10117138" cy="535009"/>
          </a:xfrm>
          <a:prstGeom prst="rect">
            <a:avLst/>
          </a:prstGeom>
        </p:spPr>
        <p:txBody>
          <a:bodyPr/>
          <a:lstStyle>
            <a:lvl1pPr marL="0" indent="0" algn="ctr">
              <a:buNone/>
              <a:defRPr sz="2000">
                <a:solidFill>
                  <a:srgbClr val="4C525A"/>
                </a:solidFill>
                <a:latin typeface="Proxima Nova Semibold" panose="02000506030000020004" pitchFamily="50" charset="0"/>
              </a:defRPr>
            </a:lvl1pPr>
          </a:lstStyle>
          <a:p>
            <a:pPr lvl="0"/>
            <a:r>
              <a:rPr lang="en-US" dirty="0"/>
              <a:t>Subheading</a:t>
            </a:r>
          </a:p>
        </p:txBody>
      </p:sp>
      <p:sp>
        <p:nvSpPr>
          <p:cNvPr id="10" name="Content Placeholder 9">
            <a:extLst>
              <a:ext uri="{FF2B5EF4-FFF2-40B4-BE49-F238E27FC236}">
                <a16:creationId xmlns:a16="http://schemas.microsoft.com/office/drawing/2014/main" id="{293D962A-83C8-4032-9382-F56D2706D447}"/>
              </a:ext>
            </a:extLst>
          </p:cNvPr>
          <p:cNvSpPr>
            <a:spLocks noGrp="1"/>
          </p:cNvSpPr>
          <p:nvPr>
            <p:ph sz="quarter" idx="11"/>
          </p:nvPr>
        </p:nvSpPr>
        <p:spPr>
          <a:xfrm>
            <a:off x="962025" y="1889125"/>
            <a:ext cx="10117138" cy="4260850"/>
          </a:xfrm>
          <a:prstGeom prst="rect">
            <a:avLst/>
          </a:prstGeom>
        </p:spPr>
        <p:txBody>
          <a:bodyPr/>
          <a:lstStyle>
            <a:lvl1pPr>
              <a:buClr>
                <a:srgbClr val="FDB825"/>
              </a:buClr>
              <a:defRPr sz="1800">
                <a:solidFill>
                  <a:srgbClr val="6F7271"/>
                </a:solidFill>
              </a:defRPr>
            </a:lvl1pPr>
            <a:lvl2pPr>
              <a:buClr>
                <a:srgbClr val="FDB825"/>
              </a:buClr>
              <a:defRPr sz="1600">
                <a:solidFill>
                  <a:srgbClr val="6F7271"/>
                </a:solidFill>
              </a:defRPr>
            </a:lvl2pPr>
            <a:lvl3pPr>
              <a:buClr>
                <a:srgbClr val="FDB825"/>
              </a:buClr>
              <a:defRPr sz="1200">
                <a:solidFill>
                  <a:srgbClr val="6F7271"/>
                </a:solidFill>
              </a:defRPr>
            </a:lvl3pPr>
            <a:lvl4pPr>
              <a:buClr>
                <a:srgbClr val="FDB825"/>
              </a:buClr>
              <a:defRPr sz="1200">
                <a:solidFill>
                  <a:srgbClr val="6F7271"/>
                </a:solidFill>
              </a:defRPr>
            </a:lvl4pPr>
            <a:lvl5pPr>
              <a:buClr>
                <a:srgbClr val="FDB825"/>
              </a:buClr>
              <a:defRPr sz="1200">
                <a:solidFill>
                  <a:srgbClr val="6F727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340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Title 24">
            <a:extLst>
              <a:ext uri="{FF2B5EF4-FFF2-40B4-BE49-F238E27FC236}">
                <a16:creationId xmlns:a16="http://schemas.microsoft.com/office/drawing/2014/main" id="{A8FB5090-EB54-497A-88BB-76175D6E5042}"/>
              </a:ext>
            </a:extLst>
          </p:cNvPr>
          <p:cNvSpPr>
            <a:spLocks noGrp="1"/>
          </p:cNvSpPr>
          <p:nvPr>
            <p:ph type="title" hasCustomPrompt="1"/>
          </p:nvPr>
        </p:nvSpPr>
        <p:spPr>
          <a:xfrm>
            <a:off x="962700" y="679581"/>
            <a:ext cx="10116888" cy="701731"/>
          </a:xfrm>
          <a:prstGeom prst="rect">
            <a:avLst/>
          </a:prstGeom>
          <a:noFill/>
        </p:spPr>
        <p:txBody>
          <a:bodyPr wrap="square" rtlCol="0" anchor="ctr">
            <a:spAutoFit/>
          </a:bodyPr>
          <a:lstStyle>
            <a:lvl1pPr>
              <a:defRPr lang="en-US" spc="300" dirty="0">
                <a:solidFill>
                  <a:srgbClr val="FDB825"/>
                </a:solidFill>
                <a:latin typeface="+mn-lt"/>
                <a:ea typeface="Proxima Nova Lt" panose="02000000000000000000" pitchFamily="2" charset="0"/>
                <a:cs typeface="+mn-cs"/>
              </a:defRPr>
            </a:lvl1pPr>
          </a:lstStyle>
          <a:p>
            <a:pPr marL="0" lvl="0" algn="ctr"/>
            <a:r>
              <a:rPr lang="en-US" dirty="0"/>
              <a:t>Heading</a:t>
            </a:r>
          </a:p>
        </p:txBody>
      </p:sp>
      <p:sp>
        <p:nvSpPr>
          <p:cNvPr id="5" name="Text Placeholder 4">
            <a:extLst>
              <a:ext uri="{FF2B5EF4-FFF2-40B4-BE49-F238E27FC236}">
                <a16:creationId xmlns:a16="http://schemas.microsoft.com/office/drawing/2014/main" id="{5D20427D-EB4C-4055-BBCB-766DDAE04ED0}"/>
              </a:ext>
            </a:extLst>
          </p:cNvPr>
          <p:cNvSpPr>
            <a:spLocks noGrp="1"/>
          </p:cNvSpPr>
          <p:nvPr>
            <p:ph type="body" sz="quarter" idx="10" hasCustomPrompt="1"/>
          </p:nvPr>
        </p:nvSpPr>
        <p:spPr>
          <a:xfrm>
            <a:off x="962025" y="1353612"/>
            <a:ext cx="10117138" cy="535009"/>
          </a:xfrm>
          <a:prstGeom prst="rect">
            <a:avLst/>
          </a:prstGeom>
        </p:spPr>
        <p:txBody>
          <a:bodyPr/>
          <a:lstStyle>
            <a:lvl1pPr marL="0" indent="0" algn="ctr">
              <a:buNone/>
              <a:defRPr sz="2000">
                <a:solidFill>
                  <a:srgbClr val="4C525A"/>
                </a:solidFill>
                <a:latin typeface="Proxima Nova Semibold" panose="02000506030000020004" pitchFamily="50" charset="0"/>
              </a:defRPr>
            </a:lvl1pPr>
          </a:lstStyle>
          <a:p>
            <a:pPr lvl="0"/>
            <a:r>
              <a:rPr lang="en-US" dirty="0"/>
              <a:t>Subheading</a:t>
            </a:r>
          </a:p>
        </p:txBody>
      </p:sp>
    </p:spTree>
    <p:extLst>
      <p:ext uri="{BB962C8B-B14F-4D97-AF65-F5344CB8AC3E}">
        <p14:creationId xmlns:p14="http://schemas.microsoft.com/office/powerpoint/2010/main" val="1893226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D20427D-EB4C-4055-BBCB-766DDAE04ED0}"/>
              </a:ext>
            </a:extLst>
          </p:cNvPr>
          <p:cNvSpPr>
            <a:spLocks noGrp="1"/>
          </p:cNvSpPr>
          <p:nvPr>
            <p:ph type="body" sz="quarter" idx="10" hasCustomPrompt="1"/>
          </p:nvPr>
        </p:nvSpPr>
        <p:spPr>
          <a:xfrm>
            <a:off x="962025" y="1495514"/>
            <a:ext cx="4797840" cy="393107"/>
          </a:xfrm>
          <a:prstGeom prst="rect">
            <a:avLst/>
          </a:prstGeom>
        </p:spPr>
        <p:txBody>
          <a:bodyPr lIns="0"/>
          <a:lstStyle>
            <a:lvl1pPr marL="0" indent="0" algn="l">
              <a:buNone/>
              <a:defRPr sz="2000">
                <a:latin typeface="Proxima Nova Semibold" panose="02000506030000020004" pitchFamily="50" charset="0"/>
              </a:defRPr>
            </a:lvl1pPr>
          </a:lstStyle>
          <a:p>
            <a:pPr lvl="0"/>
            <a:r>
              <a:rPr lang="en-US" dirty="0"/>
              <a:t>Subheading</a:t>
            </a:r>
          </a:p>
        </p:txBody>
      </p:sp>
      <p:sp>
        <p:nvSpPr>
          <p:cNvPr id="6" name="Text Placeholder 4">
            <a:extLst>
              <a:ext uri="{FF2B5EF4-FFF2-40B4-BE49-F238E27FC236}">
                <a16:creationId xmlns:a16="http://schemas.microsoft.com/office/drawing/2014/main" id="{F5915A51-B985-492C-B0B7-F0BF64203026}"/>
              </a:ext>
            </a:extLst>
          </p:cNvPr>
          <p:cNvSpPr>
            <a:spLocks noGrp="1"/>
          </p:cNvSpPr>
          <p:nvPr>
            <p:ph type="body" sz="quarter" idx="12" hasCustomPrompt="1"/>
          </p:nvPr>
        </p:nvSpPr>
        <p:spPr>
          <a:xfrm>
            <a:off x="6281748" y="1495010"/>
            <a:ext cx="4797840" cy="393107"/>
          </a:xfrm>
          <a:prstGeom prst="rect">
            <a:avLst/>
          </a:prstGeom>
        </p:spPr>
        <p:txBody>
          <a:bodyPr lIns="0"/>
          <a:lstStyle>
            <a:lvl1pPr marL="0" indent="0" algn="l">
              <a:buNone/>
              <a:defRPr sz="2000">
                <a:solidFill>
                  <a:srgbClr val="4C525A"/>
                </a:solidFill>
                <a:latin typeface="Proxima Nova Semibold" panose="02000506030000020004" pitchFamily="50" charset="0"/>
              </a:defRPr>
            </a:lvl1pPr>
          </a:lstStyle>
          <a:p>
            <a:pPr lvl="0"/>
            <a:r>
              <a:rPr lang="en-US" dirty="0"/>
              <a:t>Subheading</a:t>
            </a:r>
          </a:p>
        </p:txBody>
      </p:sp>
      <p:sp>
        <p:nvSpPr>
          <p:cNvPr id="4" name="Content Placeholder 3">
            <a:extLst>
              <a:ext uri="{FF2B5EF4-FFF2-40B4-BE49-F238E27FC236}">
                <a16:creationId xmlns:a16="http://schemas.microsoft.com/office/drawing/2014/main" id="{AFB47911-BA7D-48BD-A4B7-4B2B4A4B6903}"/>
              </a:ext>
            </a:extLst>
          </p:cNvPr>
          <p:cNvSpPr>
            <a:spLocks noGrp="1"/>
          </p:cNvSpPr>
          <p:nvPr>
            <p:ph sz="quarter" idx="13"/>
          </p:nvPr>
        </p:nvSpPr>
        <p:spPr>
          <a:xfrm>
            <a:off x="961611" y="1887538"/>
            <a:ext cx="4797839" cy="4262437"/>
          </a:xfrm>
          <a:prstGeom prst="rect">
            <a:avLst/>
          </a:prstGeom>
        </p:spPr>
        <p:txBody>
          <a:bodyPr/>
          <a:lstStyle>
            <a:lvl1pPr>
              <a:buClr>
                <a:srgbClr val="FDB825"/>
              </a:buClr>
              <a:defRPr sz="1800">
                <a:solidFill>
                  <a:srgbClr val="6F7271"/>
                </a:solidFill>
              </a:defRPr>
            </a:lvl1pPr>
            <a:lvl2pPr>
              <a:buClr>
                <a:srgbClr val="FDB825"/>
              </a:buClr>
              <a:defRPr sz="1600">
                <a:solidFill>
                  <a:srgbClr val="6F7271"/>
                </a:solidFill>
              </a:defRPr>
            </a:lvl2pPr>
            <a:lvl3pPr>
              <a:buClr>
                <a:srgbClr val="FDB825"/>
              </a:buClr>
              <a:defRPr sz="1200">
                <a:solidFill>
                  <a:srgbClr val="6F7271"/>
                </a:solidFill>
              </a:defRPr>
            </a:lvl3pPr>
            <a:lvl4pPr>
              <a:buClr>
                <a:srgbClr val="FDB825"/>
              </a:buClr>
              <a:defRPr sz="1200">
                <a:solidFill>
                  <a:srgbClr val="6F7271"/>
                </a:solidFill>
              </a:defRPr>
            </a:lvl4pPr>
            <a:lvl5pPr>
              <a:buClr>
                <a:srgbClr val="FDB825"/>
              </a:buClr>
              <a:defRPr sz="1200">
                <a:solidFill>
                  <a:srgbClr val="6F727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8C9DDD60-7561-49C1-9690-A1CCE2646BE5}"/>
              </a:ext>
            </a:extLst>
          </p:cNvPr>
          <p:cNvSpPr>
            <a:spLocks noGrp="1"/>
          </p:cNvSpPr>
          <p:nvPr>
            <p:ph sz="quarter" idx="14"/>
          </p:nvPr>
        </p:nvSpPr>
        <p:spPr>
          <a:xfrm>
            <a:off x="6281749" y="1887538"/>
            <a:ext cx="4797839" cy="4262437"/>
          </a:xfrm>
          <a:prstGeom prst="rect">
            <a:avLst/>
          </a:prstGeom>
        </p:spPr>
        <p:txBody>
          <a:bodyPr/>
          <a:lstStyle>
            <a:lvl1pPr>
              <a:buClr>
                <a:srgbClr val="FDB825"/>
              </a:buClr>
              <a:defRPr sz="1800">
                <a:solidFill>
                  <a:srgbClr val="6F7271"/>
                </a:solidFill>
              </a:defRPr>
            </a:lvl1pPr>
            <a:lvl2pPr>
              <a:buClr>
                <a:srgbClr val="FDB825"/>
              </a:buClr>
              <a:defRPr sz="1600">
                <a:solidFill>
                  <a:srgbClr val="6F7271"/>
                </a:solidFill>
              </a:defRPr>
            </a:lvl2pPr>
            <a:lvl3pPr>
              <a:buClr>
                <a:srgbClr val="FDB825"/>
              </a:buClr>
              <a:defRPr sz="1200">
                <a:solidFill>
                  <a:srgbClr val="6F7271"/>
                </a:solidFill>
              </a:defRPr>
            </a:lvl3pPr>
            <a:lvl4pPr>
              <a:buClr>
                <a:srgbClr val="FDB825"/>
              </a:buClr>
              <a:defRPr sz="1200">
                <a:solidFill>
                  <a:srgbClr val="6F7271"/>
                </a:solidFill>
              </a:defRPr>
            </a:lvl4pPr>
            <a:lvl5pPr>
              <a:buClr>
                <a:srgbClr val="FDB825"/>
              </a:buClr>
              <a:defRPr sz="1200">
                <a:solidFill>
                  <a:srgbClr val="6F727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24">
            <a:extLst>
              <a:ext uri="{FF2B5EF4-FFF2-40B4-BE49-F238E27FC236}">
                <a16:creationId xmlns:a16="http://schemas.microsoft.com/office/drawing/2014/main" id="{91493CBB-25B4-416B-A35D-589BA6D88E74}"/>
              </a:ext>
            </a:extLst>
          </p:cNvPr>
          <p:cNvSpPr>
            <a:spLocks noGrp="1"/>
          </p:cNvSpPr>
          <p:nvPr>
            <p:ph type="title" hasCustomPrompt="1"/>
          </p:nvPr>
        </p:nvSpPr>
        <p:spPr>
          <a:xfrm>
            <a:off x="962700" y="679581"/>
            <a:ext cx="10116888" cy="701731"/>
          </a:xfrm>
          <a:prstGeom prst="rect">
            <a:avLst/>
          </a:prstGeom>
          <a:noFill/>
        </p:spPr>
        <p:txBody>
          <a:bodyPr wrap="square" rtlCol="0" anchor="ctr">
            <a:spAutoFit/>
          </a:bodyPr>
          <a:lstStyle>
            <a:lvl1pPr>
              <a:defRPr lang="en-US" spc="300" dirty="0">
                <a:solidFill>
                  <a:srgbClr val="FDB825"/>
                </a:solidFill>
                <a:latin typeface="+mn-lt"/>
                <a:ea typeface="Proxima Nova Lt" panose="02000000000000000000" pitchFamily="2" charset="0"/>
                <a:cs typeface="+mn-cs"/>
              </a:defRPr>
            </a:lvl1pPr>
          </a:lstStyle>
          <a:p>
            <a:pPr marL="0" lvl="0" algn="ctr"/>
            <a:r>
              <a:rPr lang="en-US" dirty="0"/>
              <a:t>Heading</a:t>
            </a:r>
          </a:p>
        </p:txBody>
      </p:sp>
    </p:spTree>
    <p:extLst>
      <p:ext uri="{BB962C8B-B14F-4D97-AF65-F5344CB8AC3E}">
        <p14:creationId xmlns:p14="http://schemas.microsoft.com/office/powerpoint/2010/main" val="2437912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0"/>
          <p:cNvSpPr>
            <a:spLocks noGrp="1"/>
          </p:cNvSpPr>
          <p:nvPr>
            <p:ph type="sldNum" sz="quarter" idx="4"/>
          </p:nvPr>
        </p:nvSpPr>
        <p:spPr>
          <a:xfrm>
            <a:off x="5576712" y="6356351"/>
            <a:ext cx="6005689"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rial"/>
                <a:cs typeface="Arial"/>
              </a:defRPr>
            </a:lvl1pPr>
          </a:lstStyle>
          <a:p>
            <a:fld id="{8749DA76-572E-4FAE-9307-EEA8EDDC85C2}" type="slidenum">
              <a:rPr lang="en-US" smtClean="0"/>
              <a:pPr/>
              <a:t>‹#›</a:t>
            </a:fld>
            <a:endParaRPr lang="en-US" dirty="0"/>
          </a:p>
        </p:txBody>
      </p:sp>
    </p:spTree>
    <p:extLst>
      <p:ext uri="{BB962C8B-B14F-4D97-AF65-F5344CB8AC3E}">
        <p14:creationId xmlns:p14="http://schemas.microsoft.com/office/powerpoint/2010/main" val="752371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0" indent="0">
              <a:buNone/>
              <a:defRPr/>
            </a:lvl1pPr>
            <a:lvl2pPr marL="457200" indent="0">
              <a:buNone/>
              <a:defRPr/>
            </a:lvl2pPr>
          </a:lstStyle>
          <a:p>
            <a:pPr lvl="1"/>
            <a:endParaRPr lang="en-US" dirty="0"/>
          </a:p>
        </p:txBody>
      </p:sp>
      <p:sp>
        <p:nvSpPr>
          <p:cNvPr id="6" name="Slide Number Placeholder 10"/>
          <p:cNvSpPr>
            <a:spLocks noGrp="1"/>
          </p:cNvSpPr>
          <p:nvPr>
            <p:ph type="sldNum" sz="quarter" idx="4"/>
          </p:nvPr>
        </p:nvSpPr>
        <p:spPr>
          <a:xfrm>
            <a:off x="5576712" y="6356351"/>
            <a:ext cx="6005689"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rial"/>
                <a:cs typeface="Arial"/>
              </a:defRPr>
            </a:lvl1pPr>
          </a:lstStyle>
          <a:p>
            <a:fld id="{8749DA76-572E-4FAE-9307-EEA8EDDC85C2}" type="slidenum">
              <a:rPr lang="en-US" smtClean="0"/>
              <a:pPr/>
              <a:t>‹#›</a:t>
            </a:fld>
            <a:endParaRPr lang="en-US" dirty="0"/>
          </a:p>
        </p:txBody>
      </p:sp>
      <p:sp>
        <p:nvSpPr>
          <p:cNvPr id="5" name="Title 4">
            <a:extLst>
              <a:ext uri="{FF2B5EF4-FFF2-40B4-BE49-F238E27FC236}">
                <a16:creationId xmlns:a16="http://schemas.microsoft.com/office/drawing/2014/main" id="{5337E813-5EC3-8543-B69C-CDAEF46F254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6501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s://www.linkedin.com/company/unfors-raysafe" TargetMode="Externa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hyperlink" Target="https://www.linkedin.com/showcase/fluke-biomedical/" TargetMode="External"/><Relationship Id="rId12" Type="http://schemas.openxmlformats.org/officeDocument/2006/relationships/hyperlink" Target="https://www.youtube.com/user/FlukeBiomedical"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hyperlink" Target="https://twitter.com/FlukeBiomedical" TargetMode="Externa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hyperlink" Target="https://www.facebook.com/FlukeRaySafe/" TargetMode="External"/><Relationship Id="rId4" Type="http://schemas.openxmlformats.org/officeDocument/2006/relationships/slideLayout" Target="../slideLayouts/slideLayout4.xml"/><Relationship Id="rId9" Type="http://schemas.openxmlformats.org/officeDocument/2006/relationships/hyperlink" Target="https://www.facebook.com/flukebiomedical/" TargetMode="Externa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93D5939-1F60-422A-B86D-C9C653D3E8E3}"/>
              </a:ext>
            </a:extLst>
          </p:cNvPr>
          <p:cNvSpPr txBox="1"/>
          <p:nvPr userDrawn="1"/>
        </p:nvSpPr>
        <p:spPr>
          <a:xfrm>
            <a:off x="11430488" y="6413019"/>
            <a:ext cx="652880" cy="253916"/>
          </a:xfrm>
          <a:prstGeom prst="rect">
            <a:avLst/>
          </a:prstGeom>
          <a:noFill/>
        </p:spPr>
        <p:txBody>
          <a:bodyPr wrap="square" rtlCol="0" anchor="ctr">
            <a:spAutoFit/>
          </a:bodyPr>
          <a:lstStyle/>
          <a:p>
            <a:pPr algn="ctr"/>
            <a:fld id="{260E2A6B-A809-4840-BF14-8648BC0BDF87}" type="slidenum">
              <a:rPr lang="id-ID" sz="1050" i="0" kern="500" baseline="0" smtClean="0">
                <a:solidFill>
                  <a:srgbClr val="B2B3B6"/>
                </a:solidFill>
                <a:latin typeface="Proxima Nova Lt" panose="020B0604020202020204" charset="0"/>
                <a:ea typeface="Proxima Nova Lt" panose="020B0604020202020204" pitchFamily="34" charset="0"/>
                <a:cs typeface="Proxima Nova Lt" panose="020B0502040204020203" pitchFamily="34" charset="0"/>
              </a:rPr>
              <a:pPr algn="ctr"/>
              <a:t>‹#›</a:t>
            </a:fld>
            <a:endParaRPr lang="id-ID" sz="1050" i="0" kern="500" baseline="0" dirty="0">
              <a:solidFill>
                <a:srgbClr val="B2B3B6"/>
              </a:solidFill>
              <a:latin typeface="Proxima Nova Lt" panose="020B0604020202020204" charset="0"/>
              <a:ea typeface="Proxima Nova Lt" panose="020B0604020202020204" pitchFamily="34" charset="0"/>
              <a:cs typeface="Proxima Nova Lt" panose="020B0502040204020203" pitchFamily="34" charset="0"/>
            </a:endParaRPr>
          </a:p>
        </p:txBody>
      </p:sp>
      <p:cxnSp>
        <p:nvCxnSpPr>
          <p:cNvPr id="8" name="Straight Connector 7">
            <a:extLst>
              <a:ext uri="{FF2B5EF4-FFF2-40B4-BE49-F238E27FC236}">
                <a16:creationId xmlns:a16="http://schemas.microsoft.com/office/drawing/2014/main" id="{009630D7-8748-4FA5-851D-9114043C8B5C}"/>
              </a:ext>
            </a:extLst>
          </p:cNvPr>
          <p:cNvCxnSpPr>
            <a:cxnSpLocks/>
          </p:cNvCxnSpPr>
          <p:nvPr userDrawn="1"/>
        </p:nvCxnSpPr>
        <p:spPr>
          <a:xfrm>
            <a:off x="11578747" y="6436151"/>
            <a:ext cx="0" cy="216281"/>
          </a:xfrm>
          <a:prstGeom prst="line">
            <a:avLst/>
          </a:prstGeom>
          <a:ln w="28575" cap="rnd">
            <a:solidFill>
              <a:srgbClr val="FDB825"/>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3DB1CAC-CDA7-452A-86BD-61F77529497F}"/>
              </a:ext>
            </a:extLst>
          </p:cNvPr>
          <p:cNvSpPr txBox="1"/>
          <p:nvPr userDrawn="1"/>
        </p:nvSpPr>
        <p:spPr>
          <a:xfrm>
            <a:off x="8271139" y="6444263"/>
            <a:ext cx="3283725" cy="200055"/>
          </a:xfrm>
          <a:prstGeom prst="rect">
            <a:avLst/>
          </a:prstGeom>
          <a:no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Corporation | Company Confidential</a:t>
            </a:r>
          </a:p>
        </p:txBody>
      </p:sp>
      <p:sp>
        <p:nvSpPr>
          <p:cNvPr id="22" name="Oval 21">
            <a:hlinkClick r:id="rId7"/>
            <a:extLst>
              <a:ext uri="{FF2B5EF4-FFF2-40B4-BE49-F238E27FC236}">
                <a16:creationId xmlns:a16="http://schemas.microsoft.com/office/drawing/2014/main" id="{955EFE6A-9F40-4FDF-AB88-E24F3DDC3E40}"/>
              </a:ext>
            </a:extLst>
          </p:cNvPr>
          <p:cNvSpPr/>
          <p:nvPr/>
        </p:nvSpPr>
        <p:spPr>
          <a:xfrm>
            <a:off x="415270" y="6464984"/>
            <a:ext cx="149211" cy="137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Proxima Nova Lt" panose="020B0604020202020204" charset="0"/>
            </a:endParaRPr>
          </a:p>
        </p:txBody>
      </p:sp>
      <p:sp>
        <p:nvSpPr>
          <p:cNvPr id="23" name="Freeform 49">
            <a:hlinkClick r:id="rId8"/>
            <a:extLst>
              <a:ext uri="{FF2B5EF4-FFF2-40B4-BE49-F238E27FC236}">
                <a16:creationId xmlns:a16="http://schemas.microsoft.com/office/drawing/2014/main" id="{299B9A98-A0FD-4236-8B5D-C1D646C4E796}"/>
              </a:ext>
            </a:extLst>
          </p:cNvPr>
          <p:cNvSpPr>
            <a:spLocks noChangeArrowheads="1"/>
          </p:cNvSpPr>
          <p:nvPr/>
        </p:nvSpPr>
        <p:spPr bwMode="auto">
          <a:xfrm>
            <a:off x="398647" y="6444181"/>
            <a:ext cx="182457" cy="179119"/>
          </a:xfrm>
          <a:custGeom>
            <a:avLst/>
            <a:gdLst>
              <a:gd name="T0" fmla="*/ 129903 w 479"/>
              <a:gd name="T1" fmla="*/ 0 h 471"/>
              <a:gd name="T2" fmla="*/ 129903 w 479"/>
              <a:gd name="T3" fmla="*/ 0 h 471"/>
              <a:gd name="T4" fmla="*/ 0 w 479"/>
              <a:gd name="T5" fmla="*/ 125352 h 471"/>
              <a:gd name="T6" fmla="*/ 129903 w 479"/>
              <a:gd name="T7" fmla="*/ 255044 h 471"/>
              <a:gd name="T8" fmla="*/ 259806 w 479"/>
              <a:gd name="T9" fmla="*/ 125352 h 471"/>
              <a:gd name="T10" fmla="*/ 129903 w 479"/>
              <a:gd name="T11" fmla="*/ 0 h 471"/>
              <a:gd name="T12" fmla="*/ 96204 w 479"/>
              <a:gd name="T13" fmla="*/ 183415 h 471"/>
              <a:gd name="T14" fmla="*/ 96204 w 479"/>
              <a:gd name="T15" fmla="*/ 183415 h 471"/>
              <a:gd name="T16" fmla="*/ 72289 w 479"/>
              <a:gd name="T17" fmla="*/ 183415 h 471"/>
              <a:gd name="T18" fmla="*/ 72289 w 479"/>
              <a:gd name="T19" fmla="*/ 96591 h 471"/>
              <a:gd name="T20" fmla="*/ 96204 w 479"/>
              <a:gd name="T21" fmla="*/ 96591 h 471"/>
              <a:gd name="T22" fmla="*/ 96204 w 479"/>
              <a:gd name="T23" fmla="*/ 183415 h 471"/>
              <a:gd name="T24" fmla="*/ 86421 w 479"/>
              <a:gd name="T25" fmla="*/ 86824 h 471"/>
              <a:gd name="T26" fmla="*/ 86421 w 479"/>
              <a:gd name="T27" fmla="*/ 86824 h 471"/>
              <a:gd name="T28" fmla="*/ 72289 w 479"/>
              <a:gd name="T29" fmla="*/ 72715 h 471"/>
              <a:gd name="T30" fmla="*/ 86421 w 479"/>
              <a:gd name="T31" fmla="*/ 58063 h 471"/>
              <a:gd name="T32" fmla="*/ 101096 w 479"/>
              <a:gd name="T33" fmla="*/ 72715 h 471"/>
              <a:gd name="T34" fmla="*/ 86421 w 479"/>
              <a:gd name="T35" fmla="*/ 86824 h 471"/>
              <a:gd name="T36" fmla="*/ 192409 w 479"/>
              <a:gd name="T37" fmla="*/ 183415 h 471"/>
              <a:gd name="T38" fmla="*/ 192409 w 479"/>
              <a:gd name="T39" fmla="*/ 183415 h 471"/>
              <a:gd name="T40" fmla="*/ 168494 w 479"/>
              <a:gd name="T41" fmla="*/ 183415 h 471"/>
              <a:gd name="T42" fmla="*/ 168494 w 479"/>
              <a:gd name="T43" fmla="*/ 135119 h 471"/>
              <a:gd name="T44" fmla="*/ 154362 w 479"/>
              <a:gd name="T45" fmla="*/ 115584 h 471"/>
              <a:gd name="T46" fmla="*/ 139143 w 479"/>
              <a:gd name="T47" fmla="*/ 125352 h 471"/>
              <a:gd name="T48" fmla="*/ 139143 w 479"/>
              <a:gd name="T49" fmla="*/ 130235 h 471"/>
              <a:gd name="T50" fmla="*/ 139143 w 479"/>
              <a:gd name="T51" fmla="*/ 183415 h 471"/>
              <a:gd name="T52" fmla="*/ 115228 w 479"/>
              <a:gd name="T53" fmla="*/ 183415 h 471"/>
              <a:gd name="T54" fmla="*/ 115228 w 479"/>
              <a:gd name="T55" fmla="*/ 125352 h 471"/>
              <a:gd name="T56" fmla="*/ 110336 w 479"/>
              <a:gd name="T57" fmla="*/ 96591 h 471"/>
              <a:gd name="T58" fmla="*/ 134251 w 479"/>
              <a:gd name="T59" fmla="*/ 96591 h 471"/>
              <a:gd name="T60" fmla="*/ 134251 w 479"/>
              <a:gd name="T61" fmla="*/ 106359 h 471"/>
              <a:gd name="T62" fmla="*/ 139143 w 479"/>
              <a:gd name="T63" fmla="*/ 106359 h 471"/>
              <a:gd name="T64" fmla="*/ 163058 w 479"/>
              <a:gd name="T65" fmla="*/ 96591 h 471"/>
              <a:gd name="T66" fmla="*/ 192409 w 479"/>
              <a:gd name="T67" fmla="*/ 130235 h 471"/>
              <a:gd name="T68" fmla="*/ 192409 w 479"/>
              <a:gd name="T69" fmla="*/ 183415 h 47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rgbClr val="FDB825"/>
          </a:solidFill>
          <a:ln>
            <a:noFill/>
          </a:ln>
          <a:effectLst/>
        </p:spPr>
        <p:txBody>
          <a:bodyPr wrap="none" lIns="34290" tIns="17145" rIns="34290" bIns="17145" anchor="ctr"/>
          <a:lstStyle/>
          <a:p>
            <a:pPr lvl="0"/>
            <a:endParaRPr lang="en-US" dirty="0">
              <a:latin typeface="Proxima Nova Lt" panose="020B0604020202020204" charset="0"/>
            </a:endParaRPr>
          </a:p>
        </p:txBody>
      </p:sp>
      <p:sp>
        <p:nvSpPr>
          <p:cNvPr id="20" name="Oval 19">
            <a:hlinkClick r:id="rId9"/>
            <a:extLst>
              <a:ext uri="{FF2B5EF4-FFF2-40B4-BE49-F238E27FC236}">
                <a16:creationId xmlns:a16="http://schemas.microsoft.com/office/drawing/2014/main" id="{228F23BB-2558-45E0-B600-98B648418BC0}"/>
              </a:ext>
            </a:extLst>
          </p:cNvPr>
          <p:cNvSpPr/>
          <p:nvPr/>
        </p:nvSpPr>
        <p:spPr>
          <a:xfrm>
            <a:off x="1177487" y="6464984"/>
            <a:ext cx="149211" cy="137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Proxima Nova Lt" panose="020B0604020202020204" charset="0"/>
            </a:endParaRPr>
          </a:p>
        </p:txBody>
      </p:sp>
      <p:sp>
        <p:nvSpPr>
          <p:cNvPr id="21" name="Freeform 79">
            <a:hlinkClick r:id="rId10"/>
            <a:extLst>
              <a:ext uri="{FF2B5EF4-FFF2-40B4-BE49-F238E27FC236}">
                <a16:creationId xmlns:a16="http://schemas.microsoft.com/office/drawing/2014/main" id="{3EF03A9D-9310-473F-9BE0-F864D03BFD22}"/>
              </a:ext>
            </a:extLst>
          </p:cNvPr>
          <p:cNvSpPr>
            <a:spLocks noChangeArrowheads="1"/>
          </p:cNvSpPr>
          <p:nvPr/>
        </p:nvSpPr>
        <p:spPr bwMode="auto">
          <a:xfrm>
            <a:off x="1156992" y="6443625"/>
            <a:ext cx="182457" cy="180232"/>
          </a:xfrm>
          <a:custGeom>
            <a:avLst/>
            <a:gdLst>
              <a:gd name="T0" fmla="*/ 130447 w 479"/>
              <a:gd name="T1" fmla="*/ 0 h 471"/>
              <a:gd name="T2" fmla="*/ 130447 w 479"/>
              <a:gd name="T3" fmla="*/ 0 h 471"/>
              <a:gd name="T4" fmla="*/ 0 w 479"/>
              <a:gd name="T5" fmla="*/ 126130 h 471"/>
              <a:gd name="T6" fmla="*/ 130447 w 479"/>
              <a:gd name="T7" fmla="*/ 256629 h 471"/>
              <a:gd name="T8" fmla="*/ 259806 w 479"/>
              <a:gd name="T9" fmla="*/ 126130 h 471"/>
              <a:gd name="T10" fmla="*/ 130447 w 479"/>
              <a:gd name="T11" fmla="*/ 0 h 471"/>
              <a:gd name="T12" fmla="*/ 159254 w 479"/>
              <a:gd name="T13" fmla="*/ 87363 h 471"/>
              <a:gd name="T14" fmla="*/ 159254 w 479"/>
              <a:gd name="T15" fmla="*/ 87363 h 471"/>
              <a:gd name="T16" fmla="*/ 139687 w 479"/>
              <a:gd name="T17" fmla="*/ 87363 h 471"/>
              <a:gd name="T18" fmla="*/ 135339 w 479"/>
              <a:gd name="T19" fmla="*/ 97191 h 471"/>
              <a:gd name="T20" fmla="*/ 135339 w 479"/>
              <a:gd name="T21" fmla="*/ 106474 h 471"/>
              <a:gd name="T22" fmla="*/ 159254 w 479"/>
              <a:gd name="T23" fmla="*/ 106474 h 471"/>
              <a:gd name="T24" fmla="*/ 159254 w 479"/>
              <a:gd name="T25" fmla="*/ 131045 h 471"/>
              <a:gd name="T26" fmla="*/ 135339 w 479"/>
              <a:gd name="T27" fmla="*/ 131045 h 471"/>
              <a:gd name="T28" fmla="*/ 135339 w 479"/>
              <a:gd name="T29" fmla="*/ 188923 h 471"/>
              <a:gd name="T30" fmla="*/ 115772 w 479"/>
              <a:gd name="T31" fmla="*/ 188923 h 471"/>
              <a:gd name="T32" fmla="*/ 115772 w 479"/>
              <a:gd name="T33" fmla="*/ 131045 h 471"/>
              <a:gd name="T34" fmla="*/ 91856 w 479"/>
              <a:gd name="T35" fmla="*/ 131045 h 471"/>
              <a:gd name="T36" fmla="*/ 91856 w 479"/>
              <a:gd name="T37" fmla="*/ 106474 h 471"/>
              <a:gd name="T38" fmla="*/ 115772 w 479"/>
              <a:gd name="T39" fmla="*/ 106474 h 471"/>
              <a:gd name="T40" fmla="*/ 115772 w 479"/>
              <a:gd name="T41" fmla="*/ 97191 h 471"/>
              <a:gd name="T42" fmla="*/ 139687 w 479"/>
              <a:gd name="T43" fmla="*/ 68252 h 471"/>
              <a:gd name="T44" fmla="*/ 159254 w 479"/>
              <a:gd name="T45" fmla="*/ 68252 h 471"/>
              <a:gd name="T46" fmla="*/ 159254 w 479"/>
              <a:gd name="T47" fmla="*/ 87363 h 4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rgbClr val="FDB825"/>
          </a:solidFill>
          <a:ln>
            <a:noFill/>
          </a:ln>
          <a:effectLst/>
        </p:spPr>
        <p:txBody>
          <a:bodyPr wrap="none" lIns="34290" tIns="17145" rIns="34290" bIns="17145" anchor="ctr"/>
          <a:lstStyle/>
          <a:p>
            <a:endParaRPr lang="en-US" dirty="0">
              <a:latin typeface="Proxima Nova Lt" panose="020B0604020202020204" charset="0"/>
            </a:endParaRPr>
          </a:p>
        </p:txBody>
      </p:sp>
      <p:sp>
        <p:nvSpPr>
          <p:cNvPr id="17" name="Freeform 75">
            <a:extLst>
              <a:ext uri="{FF2B5EF4-FFF2-40B4-BE49-F238E27FC236}">
                <a16:creationId xmlns:a16="http://schemas.microsoft.com/office/drawing/2014/main" id="{D8B68E0C-BF5A-47D2-9B03-1FCEB248F68A}"/>
              </a:ext>
            </a:extLst>
          </p:cNvPr>
          <p:cNvSpPr>
            <a:spLocks noChangeArrowheads="1"/>
          </p:cNvSpPr>
          <p:nvPr userDrawn="1"/>
        </p:nvSpPr>
        <p:spPr bwMode="auto">
          <a:xfrm>
            <a:off x="956860" y="6468040"/>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p:spPr>
        <p:txBody>
          <a:bodyPr wrap="none" lIns="34290" tIns="17145" rIns="34290" bIns="17145" anchor="ctr"/>
          <a:lstStyle/>
          <a:p>
            <a:endParaRPr lang="en-US" sz="1400" dirty="0">
              <a:solidFill>
                <a:schemeClr val="bg1">
                  <a:lumMod val="85000"/>
                </a:schemeClr>
              </a:solidFill>
              <a:latin typeface="Proxima Nova Lt" panose="020B0604020202020204" charset="0"/>
            </a:endParaRPr>
          </a:p>
        </p:txBody>
      </p:sp>
      <p:sp>
        <p:nvSpPr>
          <p:cNvPr id="18" name="Oval 17">
            <a:extLst>
              <a:ext uri="{FF2B5EF4-FFF2-40B4-BE49-F238E27FC236}">
                <a16:creationId xmlns:a16="http://schemas.microsoft.com/office/drawing/2014/main" id="{78ED532F-0069-4AB5-9661-74C7A2F4D6FB}"/>
              </a:ext>
            </a:extLst>
          </p:cNvPr>
          <p:cNvSpPr/>
          <p:nvPr userDrawn="1"/>
        </p:nvSpPr>
        <p:spPr>
          <a:xfrm>
            <a:off x="919572" y="6464984"/>
            <a:ext cx="149211" cy="1377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Proxima Nova Lt" panose="020B0604020202020204" charset="0"/>
            </a:endParaRPr>
          </a:p>
        </p:txBody>
      </p:sp>
      <p:sp>
        <p:nvSpPr>
          <p:cNvPr id="19" name="Freeform 86">
            <a:hlinkClick r:id="rId11"/>
            <a:extLst>
              <a:ext uri="{FF2B5EF4-FFF2-40B4-BE49-F238E27FC236}">
                <a16:creationId xmlns:a16="http://schemas.microsoft.com/office/drawing/2014/main" id="{D2D4CF89-BF36-4DF7-8539-66646BFFD4DB}"/>
              </a:ext>
            </a:extLst>
          </p:cNvPr>
          <p:cNvSpPr>
            <a:spLocks noChangeArrowheads="1"/>
          </p:cNvSpPr>
          <p:nvPr userDrawn="1"/>
        </p:nvSpPr>
        <p:spPr bwMode="auto">
          <a:xfrm>
            <a:off x="903839" y="6443625"/>
            <a:ext cx="183569" cy="180232"/>
          </a:xfrm>
          <a:custGeom>
            <a:avLst/>
            <a:gdLst>
              <a:gd name="T0" fmla="*/ 130423 w 480"/>
              <a:gd name="T1" fmla="*/ 0 h 471"/>
              <a:gd name="T2" fmla="*/ 130423 w 480"/>
              <a:gd name="T3" fmla="*/ 0 h 471"/>
              <a:gd name="T4" fmla="*/ 0 w 480"/>
              <a:gd name="T5" fmla="*/ 126130 h 471"/>
              <a:gd name="T6" fmla="*/ 130423 w 480"/>
              <a:gd name="T7" fmla="*/ 256629 h 471"/>
              <a:gd name="T8" fmla="*/ 261391 w 480"/>
              <a:gd name="T9" fmla="*/ 126130 h 471"/>
              <a:gd name="T10" fmla="*/ 130423 w 480"/>
              <a:gd name="T11" fmla="*/ 0 h 471"/>
              <a:gd name="T12" fmla="*/ 183902 w 480"/>
              <a:gd name="T13" fmla="*/ 106474 h 471"/>
              <a:gd name="T14" fmla="*/ 183902 w 480"/>
              <a:gd name="T15" fmla="*/ 106474 h 471"/>
              <a:gd name="T16" fmla="*/ 183902 w 480"/>
              <a:gd name="T17" fmla="*/ 106474 h 471"/>
              <a:gd name="T18" fmla="*/ 111323 w 480"/>
              <a:gd name="T19" fmla="*/ 179094 h 471"/>
              <a:gd name="T20" fmla="*/ 72578 w 480"/>
              <a:gd name="T21" fmla="*/ 169266 h 471"/>
              <a:gd name="T22" fmla="*/ 77490 w 480"/>
              <a:gd name="T23" fmla="*/ 169266 h 471"/>
              <a:gd name="T24" fmla="*/ 111323 w 480"/>
              <a:gd name="T25" fmla="*/ 159984 h 471"/>
              <a:gd name="T26" fmla="*/ 87312 w 480"/>
              <a:gd name="T27" fmla="*/ 140327 h 471"/>
              <a:gd name="T28" fmla="*/ 92224 w 480"/>
              <a:gd name="T29" fmla="*/ 140327 h 471"/>
              <a:gd name="T30" fmla="*/ 97135 w 480"/>
              <a:gd name="T31" fmla="*/ 140327 h 471"/>
              <a:gd name="T32" fmla="*/ 77490 w 480"/>
              <a:gd name="T33" fmla="*/ 116302 h 471"/>
              <a:gd name="T34" fmla="*/ 77490 w 480"/>
              <a:gd name="T35" fmla="*/ 116302 h 471"/>
              <a:gd name="T36" fmla="*/ 87312 w 480"/>
              <a:gd name="T37" fmla="*/ 116302 h 471"/>
              <a:gd name="T38" fmla="*/ 77490 w 480"/>
              <a:gd name="T39" fmla="*/ 97191 h 471"/>
              <a:gd name="T40" fmla="*/ 82401 w 480"/>
              <a:gd name="T41" fmla="*/ 82449 h 471"/>
              <a:gd name="T42" fmla="*/ 130423 w 480"/>
              <a:gd name="T43" fmla="*/ 111388 h 471"/>
              <a:gd name="T44" fmla="*/ 130423 w 480"/>
              <a:gd name="T45" fmla="*/ 106474 h 471"/>
              <a:gd name="T46" fmla="*/ 159345 w 480"/>
              <a:gd name="T47" fmla="*/ 77535 h 471"/>
              <a:gd name="T48" fmla="*/ 174079 w 480"/>
              <a:gd name="T49" fmla="*/ 87363 h 471"/>
              <a:gd name="T50" fmla="*/ 193724 w 480"/>
              <a:gd name="T51" fmla="*/ 82449 h 471"/>
              <a:gd name="T52" fmla="*/ 183902 w 480"/>
              <a:gd name="T53" fmla="*/ 97191 h 471"/>
              <a:gd name="T54" fmla="*/ 198636 w 480"/>
              <a:gd name="T55" fmla="*/ 92277 h 471"/>
              <a:gd name="T56" fmla="*/ 183902 w 480"/>
              <a:gd name="T57" fmla="*/ 106474 h 4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rgbClr val="FDB825"/>
          </a:solidFill>
          <a:ln>
            <a:noFill/>
          </a:ln>
          <a:effectLst/>
        </p:spPr>
        <p:txBody>
          <a:bodyPr wrap="none" lIns="34290" tIns="17145" rIns="34290" bIns="17145" anchor="ctr"/>
          <a:lstStyle/>
          <a:p>
            <a:pPr lvl="0"/>
            <a:endParaRPr lang="en-US" dirty="0">
              <a:latin typeface="Proxima Nova Lt" panose="020B0604020202020204" charset="0"/>
            </a:endParaRPr>
          </a:p>
        </p:txBody>
      </p:sp>
      <p:sp>
        <p:nvSpPr>
          <p:cNvPr id="15" name="Freeform 86">
            <a:hlinkClick r:id="rId12"/>
            <a:extLst>
              <a:ext uri="{FF2B5EF4-FFF2-40B4-BE49-F238E27FC236}">
                <a16:creationId xmlns:a16="http://schemas.microsoft.com/office/drawing/2014/main" id="{E8F476C6-1C5F-4511-8895-36D92FBB6071}"/>
              </a:ext>
            </a:extLst>
          </p:cNvPr>
          <p:cNvSpPr>
            <a:spLocks noChangeArrowheads="1"/>
          </p:cNvSpPr>
          <p:nvPr userDrawn="1"/>
        </p:nvSpPr>
        <p:spPr bwMode="auto">
          <a:xfrm>
            <a:off x="650687" y="6443625"/>
            <a:ext cx="183569" cy="180232"/>
          </a:xfrm>
          <a:prstGeom prst="ellipse">
            <a:avLst/>
          </a:prstGeom>
          <a:solidFill>
            <a:srgbClr val="FDB825"/>
          </a:solidFill>
          <a:ln>
            <a:noFill/>
          </a:ln>
          <a:effectLst/>
        </p:spPr>
        <p:txBody>
          <a:bodyPr wrap="none" lIns="34290" tIns="17145" rIns="34290" bIns="17145" anchor="ctr"/>
          <a:lstStyle/>
          <a:p>
            <a:pPr lvl="0"/>
            <a:endParaRPr lang="en-US" dirty="0">
              <a:latin typeface="Proxima Nova Lt" panose="020B0604020202020204" charset="0"/>
            </a:endParaRPr>
          </a:p>
        </p:txBody>
      </p:sp>
      <p:sp>
        <p:nvSpPr>
          <p:cNvPr id="16" name="Freeform 53">
            <a:extLst>
              <a:ext uri="{FF2B5EF4-FFF2-40B4-BE49-F238E27FC236}">
                <a16:creationId xmlns:a16="http://schemas.microsoft.com/office/drawing/2014/main" id="{14802191-B0F5-4377-9F9C-39A8A26DCE7F}"/>
              </a:ext>
            </a:extLst>
          </p:cNvPr>
          <p:cNvSpPr>
            <a:spLocks noEditPoints="1"/>
          </p:cNvSpPr>
          <p:nvPr userDrawn="1"/>
        </p:nvSpPr>
        <p:spPr bwMode="auto">
          <a:xfrm>
            <a:off x="692970" y="6497496"/>
            <a:ext cx="99002" cy="72492"/>
          </a:xfrm>
          <a:custGeom>
            <a:avLst/>
            <a:gdLst>
              <a:gd name="T0" fmla="*/ 250 w 253"/>
              <a:gd name="T1" fmla="*/ 40 h 185"/>
              <a:gd name="T2" fmla="*/ 240 w 253"/>
              <a:gd name="T3" fmla="*/ 13 h 185"/>
              <a:gd name="T4" fmla="*/ 215 w 253"/>
              <a:gd name="T5" fmla="*/ 2 h 185"/>
              <a:gd name="T6" fmla="*/ 127 w 253"/>
              <a:gd name="T7" fmla="*/ 0 h 185"/>
              <a:gd name="T8" fmla="*/ 126 w 253"/>
              <a:gd name="T9" fmla="*/ 0 h 185"/>
              <a:gd name="T10" fmla="*/ 38 w 253"/>
              <a:gd name="T11" fmla="*/ 2 h 185"/>
              <a:gd name="T12" fmla="*/ 13 w 253"/>
              <a:gd name="T13" fmla="*/ 13 h 185"/>
              <a:gd name="T14" fmla="*/ 3 w 253"/>
              <a:gd name="T15" fmla="*/ 40 h 185"/>
              <a:gd name="T16" fmla="*/ 0 w 253"/>
              <a:gd name="T17" fmla="*/ 82 h 185"/>
              <a:gd name="T18" fmla="*/ 0 w 253"/>
              <a:gd name="T19" fmla="*/ 102 h 185"/>
              <a:gd name="T20" fmla="*/ 3 w 253"/>
              <a:gd name="T21" fmla="*/ 145 h 185"/>
              <a:gd name="T22" fmla="*/ 13 w 253"/>
              <a:gd name="T23" fmla="*/ 171 h 185"/>
              <a:gd name="T24" fmla="*/ 41 w 253"/>
              <a:gd name="T25" fmla="*/ 182 h 185"/>
              <a:gd name="T26" fmla="*/ 127 w 253"/>
              <a:gd name="T27" fmla="*/ 185 h 185"/>
              <a:gd name="T28" fmla="*/ 215 w 253"/>
              <a:gd name="T29" fmla="*/ 182 h 185"/>
              <a:gd name="T30" fmla="*/ 240 w 253"/>
              <a:gd name="T31" fmla="*/ 171 h 185"/>
              <a:gd name="T32" fmla="*/ 250 w 253"/>
              <a:gd name="T33" fmla="*/ 145 h 185"/>
              <a:gd name="T34" fmla="*/ 253 w 253"/>
              <a:gd name="T35" fmla="*/ 102 h 185"/>
              <a:gd name="T36" fmla="*/ 253 w 253"/>
              <a:gd name="T37" fmla="*/ 82 h 185"/>
              <a:gd name="T38" fmla="*/ 250 w 253"/>
              <a:gd name="T39" fmla="*/ 40 h 185"/>
              <a:gd name="T40" fmla="*/ 100 w 253"/>
              <a:gd name="T41" fmla="*/ 127 h 185"/>
              <a:gd name="T42" fmla="*/ 100 w 253"/>
              <a:gd name="T43" fmla="*/ 52 h 185"/>
              <a:gd name="T44" fmla="*/ 169 w 253"/>
              <a:gd name="T45" fmla="*/ 90 h 185"/>
              <a:gd name="T46" fmla="*/ 100 w 253"/>
              <a:gd name="T47" fmla="*/ 12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3" h="185">
                <a:moveTo>
                  <a:pt x="250" y="40"/>
                </a:moveTo>
                <a:cubicBezTo>
                  <a:pt x="250" y="40"/>
                  <a:pt x="248" y="21"/>
                  <a:pt x="240" y="13"/>
                </a:cubicBezTo>
                <a:cubicBezTo>
                  <a:pt x="231" y="3"/>
                  <a:pt x="220" y="3"/>
                  <a:pt x="215" y="2"/>
                </a:cubicBezTo>
                <a:cubicBezTo>
                  <a:pt x="180" y="0"/>
                  <a:pt x="127" y="0"/>
                  <a:pt x="127" y="0"/>
                </a:cubicBezTo>
                <a:cubicBezTo>
                  <a:pt x="126" y="0"/>
                  <a:pt x="126" y="0"/>
                  <a:pt x="126" y="0"/>
                </a:cubicBezTo>
                <a:cubicBezTo>
                  <a:pt x="126" y="0"/>
                  <a:pt x="73" y="0"/>
                  <a:pt x="38" y="2"/>
                </a:cubicBezTo>
                <a:cubicBezTo>
                  <a:pt x="33" y="3"/>
                  <a:pt x="22" y="3"/>
                  <a:pt x="13" y="13"/>
                </a:cubicBezTo>
                <a:cubicBezTo>
                  <a:pt x="5" y="21"/>
                  <a:pt x="3" y="40"/>
                  <a:pt x="3" y="40"/>
                </a:cubicBezTo>
                <a:cubicBezTo>
                  <a:pt x="3" y="40"/>
                  <a:pt x="0" y="61"/>
                  <a:pt x="0" y="82"/>
                </a:cubicBezTo>
                <a:cubicBezTo>
                  <a:pt x="0" y="102"/>
                  <a:pt x="0" y="102"/>
                  <a:pt x="0" y="102"/>
                </a:cubicBezTo>
                <a:cubicBezTo>
                  <a:pt x="0" y="124"/>
                  <a:pt x="3" y="145"/>
                  <a:pt x="3" y="145"/>
                </a:cubicBezTo>
                <a:cubicBezTo>
                  <a:pt x="3" y="145"/>
                  <a:pt x="5" y="163"/>
                  <a:pt x="13" y="171"/>
                </a:cubicBezTo>
                <a:cubicBezTo>
                  <a:pt x="22" y="182"/>
                  <a:pt x="35" y="181"/>
                  <a:pt x="41" y="182"/>
                </a:cubicBezTo>
                <a:cubicBezTo>
                  <a:pt x="61" y="185"/>
                  <a:pt x="127" y="185"/>
                  <a:pt x="127" y="185"/>
                </a:cubicBezTo>
                <a:cubicBezTo>
                  <a:pt x="127" y="185"/>
                  <a:pt x="180" y="185"/>
                  <a:pt x="215" y="182"/>
                </a:cubicBezTo>
                <a:cubicBezTo>
                  <a:pt x="220" y="182"/>
                  <a:pt x="231" y="182"/>
                  <a:pt x="240" y="171"/>
                </a:cubicBezTo>
                <a:cubicBezTo>
                  <a:pt x="248" y="163"/>
                  <a:pt x="250" y="145"/>
                  <a:pt x="250" y="145"/>
                </a:cubicBezTo>
                <a:cubicBezTo>
                  <a:pt x="250" y="145"/>
                  <a:pt x="253" y="124"/>
                  <a:pt x="253" y="102"/>
                </a:cubicBezTo>
                <a:cubicBezTo>
                  <a:pt x="253" y="82"/>
                  <a:pt x="253" y="82"/>
                  <a:pt x="253" y="82"/>
                </a:cubicBezTo>
                <a:cubicBezTo>
                  <a:pt x="253" y="61"/>
                  <a:pt x="250" y="40"/>
                  <a:pt x="250" y="40"/>
                </a:cubicBezTo>
                <a:moveTo>
                  <a:pt x="100" y="127"/>
                </a:moveTo>
                <a:cubicBezTo>
                  <a:pt x="100" y="52"/>
                  <a:pt x="100" y="52"/>
                  <a:pt x="100" y="52"/>
                </a:cubicBezTo>
                <a:cubicBezTo>
                  <a:pt x="169" y="90"/>
                  <a:pt x="169" y="90"/>
                  <a:pt x="169" y="90"/>
                </a:cubicBezTo>
                <a:lnTo>
                  <a:pt x="100" y="1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u="sng" dirty="0">
              <a:latin typeface="Proxima Nova Lt" panose="020B0604020202020204" charset="0"/>
            </a:endParaRPr>
          </a:p>
        </p:txBody>
      </p:sp>
      <p:grpSp>
        <p:nvGrpSpPr>
          <p:cNvPr id="30" name="Group 29">
            <a:extLst>
              <a:ext uri="{FF2B5EF4-FFF2-40B4-BE49-F238E27FC236}">
                <a16:creationId xmlns:a16="http://schemas.microsoft.com/office/drawing/2014/main" id="{C12F3461-A197-462C-A9D2-C616CC30C80E}"/>
              </a:ext>
            </a:extLst>
          </p:cNvPr>
          <p:cNvGrpSpPr/>
          <p:nvPr userDrawn="1"/>
        </p:nvGrpSpPr>
        <p:grpSpPr>
          <a:xfrm>
            <a:off x="8975360" y="333508"/>
            <a:ext cx="2851740" cy="306835"/>
            <a:chOff x="8975360" y="333508"/>
            <a:chExt cx="2851740" cy="306835"/>
          </a:xfrm>
        </p:grpSpPr>
        <p:pic>
          <p:nvPicPr>
            <p:cNvPr id="31" name="Picture 30">
              <a:extLst>
                <a:ext uri="{FF2B5EF4-FFF2-40B4-BE49-F238E27FC236}">
                  <a16:creationId xmlns:a16="http://schemas.microsoft.com/office/drawing/2014/main" id="{6BC686A8-92DD-4A2C-8A1E-CE6361B76531}"/>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975360" y="334096"/>
              <a:ext cx="661493" cy="306247"/>
            </a:xfrm>
            <a:prstGeom prst="rect">
              <a:avLst/>
            </a:prstGeom>
          </p:spPr>
        </p:pic>
        <p:pic>
          <p:nvPicPr>
            <p:cNvPr id="32" name="Picture 31">
              <a:extLst>
                <a:ext uri="{FF2B5EF4-FFF2-40B4-BE49-F238E27FC236}">
                  <a16:creationId xmlns:a16="http://schemas.microsoft.com/office/drawing/2014/main" id="{34CE1A61-4577-45A5-BB54-4A5F1573AD20}"/>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929850" y="333508"/>
              <a:ext cx="897250" cy="200410"/>
            </a:xfrm>
            <a:prstGeom prst="rect">
              <a:avLst/>
            </a:prstGeom>
          </p:spPr>
        </p:pic>
      </p:grpSp>
      <p:pic>
        <p:nvPicPr>
          <p:cNvPr id="33" name="Picture 32">
            <a:extLst>
              <a:ext uri="{FF2B5EF4-FFF2-40B4-BE49-F238E27FC236}">
                <a16:creationId xmlns:a16="http://schemas.microsoft.com/office/drawing/2014/main" id="{9EA797DC-6E2B-4BF1-86AE-992ABC15464E}"/>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9807819" y="367548"/>
            <a:ext cx="1035936" cy="146050"/>
          </a:xfrm>
          <a:prstGeom prst="rect">
            <a:avLst/>
          </a:prstGeom>
        </p:spPr>
      </p:pic>
      <p:sp>
        <p:nvSpPr>
          <p:cNvPr id="34" name="Rectangle 33">
            <a:extLst>
              <a:ext uri="{FF2B5EF4-FFF2-40B4-BE49-F238E27FC236}">
                <a16:creationId xmlns:a16="http://schemas.microsoft.com/office/drawing/2014/main" id="{ADFF049F-2978-416E-9B8D-9AD2FBCFFEB8}"/>
              </a:ext>
            </a:extLst>
          </p:cNvPr>
          <p:cNvSpPr/>
          <p:nvPr userDrawn="1"/>
        </p:nvSpPr>
        <p:spPr>
          <a:xfrm>
            <a:off x="8625042" y="1"/>
            <a:ext cx="3566958" cy="64535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panose="02000506030000020004" pitchFamily="50" charset="0"/>
            </a:endParaRPr>
          </a:p>
        </p:txBody>
      </p:sp>
    </p:spTree>
    <p:extLst>
      <p:ext uri="{BB962C8B-B14F-4D97-AF65-F5344CB8AC3E}">
        <p14:creationId xmlns:p14="http://schemas.microsoft.com/office/powerpoint/2010/main" val="3538155263"/>
      </p:ext>
    </p:extLst>
  </p:cSld>
  <p:clrMap bg1="lt1" tx1="dk1" bg2="lt2" tx2="dk2" accent1="accent1" accent2="accent2" accent3="accent3" accent4="accent4" accent5="accent5" accent6="accent6" hlink="hlink" folHlink="folHlink"/>
  <p:sldLayoutIdLst>
    <p:sldLayoutId id="2147483657" r:id="rId1"/>
    <p:sldLayoutId id="2147483662" r:id="rId2"/>
    <p:sldLayoutId id="2147483658" r:id="rId3"/>
    <p:sldLayoutId id="2147483659" r:id="rId4"/>
    <p:sldLayoutId id="214748366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0.png"/><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2.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9.gif"/><Relationship Id="rId5" Type="http://schemas.openxmlformats.org/officeDocument/2006/relationships/image" Target="../media/image12.png"/><Relationship Id="rId4" Type="http://schemas.openxmlformats.org/officeDocument/2006/relationships/image" Target="../media/image18.tif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20.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s://www.flukebiomedical.com/knowledge-center/training" TargetMode="Externa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4F07F46F-47EE-4D50-9643-4D75116B988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2321190"/>
            <a:ext cx="12192000" cy="3740814"/>
          </a:xfrm>
          <a:prstGeom prst="rect">
            <a:avLst/>
          </a:prstGeom>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B0C85C6-2A3E-4D57-8E85-F229F390ABBA}"/>
              </a:ext>
            </a:extLst>
          </p:cNvPr>
          <p:cNvSpPr txBox="1"/>
          <p:nvPr/>
        </p:nvSpPr>
        <p:spPr>
          <a:xfrm>
            <a:off x="1246383" y="608075"/>
            <a:ext cx="9644982" cy="1643527"/>
          </a:xfrm>
          <a:prstGeom prst="rect">
            <a:avLst/>
          </a:prstGeom>
          <a:noFill/>
        </p:spPr>
        <p:txBody>
          <a:bodyPr wrap="square" rtlCol="0" anchor="ctr">
            <a:spAutoFit/>
          </a:bodyPr>
          <a:lstStyle>
            <a:defPPr>
              <a:defRPr lang="en-US"/>
            </a:defPPr>
            <a:lvl1pPr>
              <a:lnSpc>
                <a:spcPct val="120000"/>
              </a:lnSpc>
              <a:defRPr sz="1200">
                <a:solidFill>
                  <a:schemeClr val="bg1">
                    <a:lumMod val="50000"/>
                  </a:schemeClr>
                </a:solidFill>
                <a:latin typeface="Segoe UI Light" panose="020B0502040204020203" pitchFamily="34" charset="0"/>
                <a:cs typeface="Segoe UI Light" panose="020B0502040204020203" pitchFamily="34" charset="0"/>
              </a:defRPr>
            </a:lvl1pPr>
            <a:lvl2pPr>
              <a:defRPr/>
            </a:lvl2pPr>
            <a:lvl3pPr>
              <a:defRPr/>
            </a:lvl3pPr>
            <a:lvl4pPr>
              <a:defRPr/>
            </a:lvl4pPr>
            <a:lvl5pPr>
              <a:defRPr/>
            </a:lvl5pPr>
            <a:lvl6pPr>
              <a:defRPr/>
            </a:lvl6pPr>
            <a:lvl7pPr>
              <a:defRPr/>
            </a:lvl7pPr>
            <a:lvl8pPr>
              <a:defRPr/>
            </a:lvl8pPr>
            <a:lvl9pPr>
              <a:defRPr/>
            </a:lvl9pPr>
          </a:lstStyle>
          <a:p>
            <a:pPr algn="ctr">
              <a:lnSpc>
                <a:spcPct val="90000"/>
              </a:lnSpc>
              <a:defRPr/>
            </a:pPr>
            <a:r>
              <a:rPr lang="en-US" sz="3600" b="1" dirty="0">
                <a:solidFill>
                  <a:srgbClr val="4C525A"/>
                </a:solidFill>
                <a:latin typeface="Proxima Nova A Light" panose="02000506030000020004" pitchFamily="50" charset="0"/>
              </a:rPr>
              <a:t>How Workflow Automation Supports Medical Device Quality Assurance Program Goals</a:t>
            </a:r>
          </a:p>
          <a:p>
            <a:pPr algn="ctr">
              <a:lnSpc>
                <a:spcPct val="90000"/>
              </a:lnSpc>
              <a:defRPr/>
            </a:pPr>
            <a:endParaRPr lang="en-US" sz="4000" b="1" dirty="0">
              <a:solidFill>
                <a:srgbClr val="4C525A"/>
              </a:solidFill>
              <a:latin typeface="Proxima Nova A Light" panose="02000506030000020004" pitchFamily="50" charset="0"/>
            </a:endParaRPr>
          </a:p>
        </p:txBody>
      </p:sp>
      <p:sp>
        <p:nvSpPr>
          <p:cNvPr id="20" name="TextBox 19">
            <a:extLst>
              <a:ext uri="{FF2B5EF4-FFF2-40B4-BE49-F238E27FC236}">
                <a16:creationId xmlns:a16="http://schemas.microsoft.com/office/drawing/2014/main" id="{4242261B-E3F7-4AEF-90CB-02AFB67D6CE3}"/>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©2021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7" name="TextBox 16">
            <a:extLst>
              <a:ext uri="{FF2B5EF4-FFF2-40B4-BE49-F238E27FC236}">
                <a16:creationId xmlns:a16="http://schemas.microsoft.com/office/drawing/2014/main" id="{A30A0AB8-5B31-48DA-B480-AF8F3654FCED}"/>
              </a:ext>
            </a:extLst>
          </p:cNvPr>
          <p:cNvSpPr txBox="1"/>
          <p:nvPr/>
        </p:nvSpPr>
        <p:spPr>
          <a:xfrm>
            <a:off x="1246383" y="1858601"/>
            <a:ext cx="9957417" cy="341632"/>
          </a:xfrm>
          <a:prstGeom prst="rect">
            <a:avLst/>
          </a:prstGeom>
          <a:noFill/>
        </p:spPr>
        <p:txBody>
          <a:bodyPr wrap="square" rtlCol="0" anchor="ctr">
            <a:spAutoFit/>
          </a:bodyPr>
          <a:lstStyle>
            <a:defPPr>
              <a:defRPr lang="en-US"/>
            </a:defPPr>
            <a:lvl1pPr>
              <a:lnSpc>
                <a:spcPct val="120000"/>
              </a:lnSpc>
              <a:defRPr sz="1200">
                <a:solidFill>
                  <a:schemeClr val="bg1">
                    <a:lumMod val="50000"/>
                  </a:schemeClr>
                </a:solidFill>
                <a:latin typeface="Segoe UI Light" panose="020B0502040204020203" pitchFamily="34" charset="0"/>
                <a:cs typeface="Segoe UI Light" panose="020B0502040204020203" pitchFamily="34" charset="0"/>
              </a:defRPr>
            </a:lvl1pPr>
            <a:lvl2pPr>
              <a:defRPr/>
            </a:lvl2pPr>
            <a:lvl3pPr>
              <a:defRPr/>
            </a:lvl3pPr>
            <a:lvl4pPr>
              <a:defRPr/>
            </a:lvl4pPr>
            <a:lvl5pPr>
              <a:defRPr/>
            </a:lvl5pPr>
            <a:lvl6pPr>
              <a:defRPr/>
            </a:lvl6pPr>
            <a:lvl7pPr>
              <a:defRPr/>
            </a:lvl7pPr>
            <a:lvl8pPr>
              <a:defRPr/>
            </a:lvl8pPr>
            <a:lvl9pPr>
              <a:defRPr/>
            </a:lvl9pPr>
          </a:lstStyle>
          <a:p>
            <a:pPr algn="ctr">
              <a:lnSpc>
                <a:spcPct val="90000"/>
              </a:lnSpc>
              <a:defRPr/>
            </a:pPr>
            <a:r>
              <a:rPr lang="en-US" sz="1800" b="1" dirty="0">
                <a:solidFill>
                  <a:srgbClr val="4C525A"/>
                </a:solidFill>
                <a:latin typeface="Proxima Nova A Light" panose="02000506030000020004" pitchFamily="50" charset="0"/>
              </a:rPr>
              <a:t>Presented by Terry Harris and Elliot Weldon, Fluke Biomedical</a:t>
            </a:r>
          </a:p>
        </p:txBody>
      </p:sp>
      <p:sp>
        <p:nvSpPr>
          <p:cNvPr id="7" name="Rectangle 6">
            <a:extLst>
              <a:ext uri="{FF2B5EF4-FFF2-40B4-BE49-F238E27FC236}">
                <a16:creationId xmlns:a16="http://schemas.microsoft.com/office/drawing/2014/main" id="{1ED1E032-A8EF-DC47-A24D-98C718C84B67}"/>
              </a:ext>
            </a:extLst>
          </p:cNvPr>
          <p:cNvSpPr/>
          <p:nvPr/>
        </p:nvSpPr>
        <p:spPr>
          <a:xfrm>
            <a:off x="2892139" y="6303919"/>
            <a:ext cx="6556662" cy="424732"/>
          </a:xfrm>
          <a:prstGeom prst="rect">
            <a:avLst/>
          </a:prstGeom>
          <a:noFill/>
        </p:spPr>
        <p:txBody>
          <a:bodyPr wrap="square" rtlCol="0" anchor="ctr">
            <a:spAutoFit/>
          </a:bodyPr>
          <a:lstStyle/>
          <a:p>
            <a:pPr algn="ctr">
              <a:lnSpc>
                <a:spcPct val="90000"/>
              </a:lnSpc>
            </a:pPr>
            <a:r>
              <a:rPr lang="en-US" sz="2400" b="1" dirty="0">
                <a:solidFill>
                  <a:srgbClr val="4C525A"/>
                </a:solidFill>
                <a:latin typeface="Proxima Nova A Light" panose="02000506030000020004" pitchFamily="50" charset="0"/>
                <a:cs typeface="Segoe UI Light" panose="020B0502040204020203" pitchFamily="34" charset="0"/>
              </a:rPr>
              <a:t>2021 MD Expo Las Vegas</a:t>
            </a:r>
          </a:p>
        </p:txBody>
      </p:sp>
    </p:spTree>
    <p:extLst>
      <p:ext uri="{BB962C8B-B14F-4D97-AF65-F5344CB8AC3E}">
        <p14:creationId xmlns:p14="http://schemas.microsoft.com/office/powerpoint/2010/main" val="41075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1037556" y="1145595"/>
            <a:ext cx="10116888"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a:solidFill>
                  <a:schemeClr val="tx1"/>
                </a:solidFill>
                <a:latin typeface="+mj-lt"/>
                <a:cs typeface="Arial" panose="020B0604020202020204" pitchFamily="34" charset="0"/>
              </a:rPr>
              <a:t>Today’s </a:t>
            </a:r>
            <a:r>
              <a:rPr lang="en-US" dirty="0">
                <a:solidFill>
                  <a:schemeClr val="bg2"/>
                </a:solidFill>
                <a:latin typeface="+mj-lt"/>
                <a:cs typeface="Arial" panose="020B0604020202020204" pitchFamily="34" charset="0"/>
              </a:rPr>
              <a:t>Speakers</a:t>
            </a:r>
            <a:endParaRPr lang="en-US" kern="0" dirty="0">
              <a:solidFill>
                <a:schemeClr val="bg2"/>
              </a:solidFill>
            </a:endParaRP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4" name="Rounded Rectangle 3">
            <a:extLst>
              <a:ext uri="{FF2B5EF4-FFF2-40B4-BE49-F238E27FC236}">
                <a16:creationId xmlns:a16="http://schemas.microsoft.com/office/drawing/2014/main" id="{3E061B70-8C37-8042-89AC-9060C02FB65D}"/>
              </a:ext>
            </a:extLst>
          </p:cNvPr>
          <p:cNvSpPr/>
          <p:nvPr/>
        </p:nvSpPr>
        <p:spPr>
          <a:xfrm>
            <a:off x="1668772" y="2514096"/>
            <a:ext cx="4148932" cy="2113659"/>
          </a:xfrm>
          <a:prstGeom prst="round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1493838" lvl="3" indent="-119063">
              <a:spcAft>
                <a:spcPts val="600"/>
              </a:spcAft>
            </a:pPr>
            <a:r>
              <a:rPr lang="en-US" b="1" dirty="0">
                <a:solidFill>
                  <a:schemeClr val="bg1"/>
                </a:solidFill>
                <a:latin typeface="Proxima Nova Lt" panose="020B0604020202020204" charset="0"/>
              </a:rPr>
              <a:t>Terry Harris</a:t>
            </a:r>
          </a:p>
          <a:p>
            <a:pPr marL="1493838" lvl="3" indent="-119063"/>
            <a:r>
              <a:rPr lang="en-US" sz="1600" dirty="0">
                <a:solidFill>
                  <a:schemeClr val="tx1"/>
                </a:solidFill>
                <a:latin typeface="Proxima Nova Lt" panose="020B0604020202020204" charset="0"/>
              </a:rPr>
              <a:t>Software Sales Executive</a:t>
            </a:r>
          </a:p>
          <a:p>
            <a:pPr marL="1493838" lvl="3" indent="-119063"/>
            <a:r>
              <a:rPr lang="en-US" sz="1600" dirty="0">
                <a:solidFill>
                  <a:schemeClr val="tx1"/>
                </a:solidFill>
                <a:latin typeface="Proxima Nova Lt" panose="020B0604020202020204" charset="0"/>
              </a:rPr>
              <a:t>Fluke Biomedical</a:t>
            </a:r>
          </a:p>
        </p:txBody>
      </p:sp>
      <p:sp>
        <p:nvSpPr>
          <p:cNvPr id="17" name="Rounded Rectangle 16">
            <a:extLst>
              <a:ext uri="{FF2B5EF4-FFF2-40B4-BE49-F238E27FC236}">
                <a16:creationId xmlns:a16="http://schemas.microsoft.com/office/drawing/2014/main" id="{006C2967-C4E7-2348-BA45-3AB1EF294BCC}"/>
              </a:ext>
            </a:extLst>
          </p:cNvPr>
          <p:cNvSpPr/>
          <p:nvPr/>
        </p:nvSpPr>
        <p:spPr>
          <a:xfrm>
            <a:off x="6690746" y="2515752"/>
            <a:ext cx="4148932" cy="2112003"/>
          </a:xfrm>
          <a:prstGeom prst="roundRect">
            <a:avLst/>
          </a:prstGeom>
          <a:solidFill>
            <a:schemeClr val="bg2"/>
          </a:solidFill>
          <a:ln>
            <a:noFill/>
          </a:ln>
          <a:effectLst>
            <a:outerShdw blurRad="152400" dist="317500" dir="5400000" sx="90000" sy="-19000" rotWithShape="0">
              <a:prstClr val="black">
                <a:alpha val="3000"/>
              </a:prstClr>
            </a:outerShdw>
          </a:effectLst>
        </p:spPr>
        <p:style>
          <a:lnRef idx="0">
            <a:scrgbClr r="0" g="0" b="0"/>
          </a:lnRef>
          <a:fillRef idx="0">
            <a:scrgbClr r="0" g="0" b="0"/>
          </a:fillRef>
          <a:effectRef idx="0">
            <a:scrgbClr r="0" g="0" b="0"/>
          </a:effectRef>
          <a:fontRef idx="minor">
            <a:schemeClr val="lt1"/>
          </a:fontRef>
        </p:style>
        <p:txBody>
          <a:bodyPr lIns="0" rIns="0" rtlCol="0" anchor="ctr"/>
          <a:lstStyle/>
          <a:p>
            <a:pPr lvl="3" indent="-158750">
              <a:spcAft>
                <a:spcPts val="600"/>
              </a:spcAft>
            </a:pPr>
            <a:r>
              <a:rPr lang="en-US" b="1" dirty="0">
                <a:solidFill>
                  <a:schemeClr val="bg1"/>
                </a:solidFill>
                <a:latin typeface="Proxima Nova Lt" panose="020B0604020202020204" charset="0"/>
              </a:rPr>
              <a:t>Elliot Weldon</a:t>
            </a:r>
          </a:p>
          <a:p>
            <a:pPr lvl="3" indent="-158750"/>
            <a:r>
              <a:rPr lang="en-US" sz="1600" dirty="0">
                <a:solidFill>
                  <a:schemeClr val="tx1"/>
                </a:solidFill>
                <a:latin typeface="Proxima Nova Lt" panose="020B0604020202020204" charset="0"/>
              </a:rPr>
              <a:t>Product Application Specialist</a:t>
            </a:r>
          </a:p>
          <a:p>
            <a:pPr lvl="3" indent="-158750"/>
            <a:r>
              <a:rPr lang="en-US" sz="1600" dirty="0">
                <a:solidFill>
                  <a:schemeClr val="tx1"/>
                </a:solidFill>
                <a:latin typeface="Proxima Nova Lt" panose="020B0604020202020204" charset="0"/>
              </a:rPr>
              <a:t>Fluke Biomedical</a:t>
            </a:r>
          </a:p>
        </p:txBody>
      </p:sp>
      <p:pic>
        <p:nvPicPr>
          <p:cNvPr id="10" name="Picture 9">
            <a:extLst>
              <a:ext uri="{FF2B5EF4-FFF2-40B4-BE49-F238E27FC236}">
                <a16:creationId xmlns:a16="http://schemas.microsoft.com/office/drawing/2014/main" id="{0F57BED1-EFB9-D44B-9D22-A3CE4C935BA5}"/>
              </a:ext>
            </a:extLst>
          </p:cNvPr>
          <p:cNvPicPr preferRelativeResize="0">
            <a:picLocks/>
          </p:cNvPicPr>
          <p:nvPr/>
        </p:nvPicPr>
        <p:blipFill rotWithShape="1">
          <a:blip r:embed="rId4">
            <a:extLst>
              <a:ext uri="{28A0092B-C50C-407E-A947-70E740481C1C}">
                <a14:useLocalDpi xmlns:a14="http://schemas.microsoft.com/office/drawing/2010/main" val="0"/>
              </a:ext>
            </a:extLst>
          </a:blip>
          <a:srcRect l="13807" t="20723" r="16286" b="19648"/>
          <a:stretch/>
        </p:blipFill>
        <p:spPr>
          <a:xfrm>
            <a:off x="1904312" y="3078456"/>
            <a:ext cx="1037670" cy="1069476"/>
          </a:xfrm>
          <a:prstGeom prst="ellipse">
            <a:avLst/>
          </a:prstGeom>
          <a:solidFill>
            <a:schemeClr val="bg2"/>
          </a:solidFill>
          <a:ln w="28575" cap="rnd">
            <a:solidFill>
              <a:schemeClr val="bg1"/>
            </a:solidFill>
          </a:ln>
          <a:effectLst/>
        </p:spPr>
      </p:pic>
      <p:pic>
        <p:nvPicPr>
          <p:cNvPr id="11" name="Picture 10">
            <a:extLst>
              <a:ext uri="{FF2B5EF4-FFF2-40B4-BE49-F238E27FC236}">
                <a16:creationId xmlns:a16="http://schemas.microsoft.com/office/drawing/2014/main" id="{3CDA51E5-15F3-FE45-AEA6-5C9177E33EF9}"/>
              </a:ext>
            </a:extLst>
          </p:cNvPr>
          <p:cNvPicPr preferRelativeResize="0">
            <a:picLocks/>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11000" contrast="42000"/>
                    </a14:imgEffect>
                  </a14:imgLayer>
                </a14:imgProps>
              </a:ext>
              <a:ext uri="{28A0092B-C50C-407E-A947-70E740481C1C}">
                <a14:useLocalDpi xmlns:a14="http://schemas.microsoft.com/office/drawing/2010/main" val="0"/>
              </a:ext>
            </a:extLst>
          </a:blip>
          <a:srcRect l="-5705" t="23980" r="-4986" b="24901"/>
          <a:stretch/>
        </p:blipFill>
        <p:spPr>
          <a:xfrm>
            <a:off x="6846048" y="3078456"/>
            <a:ext cx="1038995" cy="1069476"/>
          </a:xfrm>
          <a:prstGeom prst="ellipse">
            <a:avLst/>
          </a:prstGeom>
          <a:solidFill>
            <a:schemeClr val="tx1"/>
          </a:solidFill>
          <a:ln w="28575" cap="rnd">
            <a:solidFill>
              <a:schemeClr val="bg1"/>
            </a:solidFill>
          </a:ln>
          <a:effectLst/>
        </p:spPr>
      </p:pic>
    </p:spTree>
    <p:custDataLst>
      <p:tags r:id="rId1"/>
    </p:custDataLst>
    <p:extLst>
      <p:ext uri="{BB962C8B-B14F-4D97-AF65-F5344CB8AC3E}">
        <p14:creationId xmlns:p14="http://schemas.microsoft.com/office/powerpoint/2010/main" val="2565702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FD75EA-62D9-4931-912F-975F33A56230}"/>
              </a:ext>
            </a:extLst>
          </p:cNvPr>
          <p:cNvSpPr/>
          <p:nvPr/>
        </p:nvSpPr>
        <p:spPr>
          <a:xfrm>
            <a:off x="0" y="1483992"/>
            <a:ext cx="12192000" cy="1805826"/>
          </a:xfrm>
          <a:prstGeom prst="rect">
            <a:avLst/>
          </a:prstGeom>
          <a:solidFill>
            <a:srgbClr val="FBB738"/>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3" name="Content Placeholder 2"/>
          <p:cNvSpPr>
            <a:spLocks noGrp="1"/>
          </p:cNvSpPr>
          <p:nvPr>
            <p:ph idx="1"/>
          </p:nvPr>
        </p:nvSpPr>
        <p:spPr>
          <a:xfrm>
            <a:off x="935313" y="1309159"/>
            <a:ext cx="6694245" cy="1731472"/>
          </a:xfrm>
        </p:spPr>
        <p:txBody>
          <a:bodyPr>
            <a:noAutofit/>
          </a:bodyPr>
          <a:lstStyle/>
          <a:p>
            <a:pPr marL="0" indent="0" algn="ctr">
              <a:lnSpc>
                <a:spcPct val="120000"/>
              </a:lnSpc>
              <a:spcBef>
                <a:spcPts val="0"/>
              </a:spcBef>
              <a:buClr>
                <a:schemeClr val="bg2"/>
              </a:buClr>
              <a:buSzPct val="110000"/>
              <a:buNone/>
            </a:pPr>
            <a:r>
              <a:rPr lang="en-US" sz="3600" b="1" dirty="0">
                <a:solidFill>
                  <a:schemeClr val="bg1"/>
                </a:solidFill>
                <a:latin typeface="+mj-lt"/>
              </a:rPr>
              <a:t> </a:t>
            </a:r>
          </a:p>
          <a:p>
            <a:pPr marL="0" indent="0" algn="ctr">
              <a:lnSpc>
                <a:spcPct val="120000"/>
              </a:lnSpc>
              <a:spcBef>
                <a:spcPts val="0"/>
              </a:spcBef>
              <a:buClr>
                <a:schemeClr val="bg2"/>
              </a:buClr>
              <a:buSzPct val="110000"/>
              <a:buNone/>
            </a:pPr>
            <a:r>
              <a:rPr lang="en-US" sz="3600" b="1" dirty="0">
                <a:solidFill>
                  <a:schemeClr val="bg1"/>
                </a:solidFill>
                <a:latin typeface="+mj-lt"/>
              </a:rPr>
              <a:t>1 CEU credit from ACI</a:t>
            </a:r>
          </a:p>
        </p:txBody>
      </p:sp>
      <p:sp>
        <p:nvSpPr>
          <p:cNvPr id="7" name="TextBox 6">
            <a:extLst>
              <a:ext uri="{FF2B5EF4-FFF2-40B4-BE49-F238E27FC236}">
                <a16:creationId xmlns:a16="http://schemas.microsoft.com/office/drawing/2014/main" id="{58770299-E51C-4426-8B93-48224B563F6A}"/>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5" name="Picture 4" descr="A close up of a logo&#10;&#10;Description automatically generated">
            <a:extLst>
              <a:ext uri="{FF2B5EF4-FFF2-40B4-BE49-F238E27FC236}">
                <a16:creationId xmlns:a16="http://schemas.microsoft.com/office/drawing/2014/main" id="{CD20FE2C-613F-42EB-9749-98CF0299AE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9564" y="1309159"/>
            <a:ext cx="2486011" cy="2259024"/>
          </a:xfrm>
          <a:prstGeom prst="ellipse">
            <a:avLst/>
          </a:prstGeom>
          <a:solidFill>
            <a:schemeClr val="bg1"/>
          </a:solidFill>
          <a:ln>
            <a:solidFill>
              <a:schemeClr val="accent4"/>
            </a:solidFill>
          </a:ln>
          <a:effectLst>
            <a:outerShdw blurRad="50800" dist="38100" dir="5400000" algn="t" rotWithShape="0">
              <a:prstClr val="black">
                <a:alpha val="40000"/>
              </a:prstClr>
            </a:outerShdw>
          </a:effectLst>
        </p:spPr>
      </p:pic>
      <p:grpSp>
        <p:nvGrpSpPr>
          <p:cNvPr id="12" name="Group 11">
            <a:extLst>
              <a:ext uri="{FF2B5EF4-FFF2-40B4-BE49-F238E27FC236}">
                <a16:creationId xmlns:a16="http://schemas.microsoft.com/office/drawing/2014/main" id="{AC814FB6-E6C0-6145-BF9C-629783B1D410}"/>
              </a:ext>
            </a:extLst>
          </p:cNvPr>
          <p:cNvGrpSpPr/>
          <p:nvPr/>
        </p:nvGrpSpPr>
        <p:grpSpPr>
          <a:xfrm>
            <a:off x="523875" y="4087722"/>
            <a:ext cx="11144250" cy="2922237"/>
            <a:chOff x="612775" y="3094970"/>
            <a:chExt cx="11144250" cy="2922237"/>
          </a:xfrm>
        </p:grpSpPr>
        <p:sp>
          <p:nvSpPr>
            <p:cNvPr id="4" name="TextBox 3">
              <a:extLst>
                <a:ext uri="{FF2B5EF4-FFF2-40B4-BE49-F238E27FC236}">
                  <a16:creationId xmlns:a16="http://schemas.microsoft.com/office/drawing/2014/main" id="{D73E45C6-F8C2-454A-A87A-B01412B00509}"/>
                </a:ext>
              </a:extLst>
            </p:cNvPr>
            <p:cNvSpPr txBox="1"/>
            <p:nvPr/>
          </p:nvSpPr>
          <p:spPr>
            <a:xfrm>
              <a:off x="612775" y="3094970"/>
              <a:ext cx="11144250" cy="2922237"/>
            </a:xfrm>
            <a:prstGeom prst="rect">
              <a:avLst/>
            </a:prstGeom>
            <a:noFill/>
          </p:spPr>
          <p:txBody>
            <a:bodyPr wrap="none" rtlCol="0">
              <a:noAutofit/>
            </a:bodyPr>
            <a:lstStyle/>
            <a:p>
              <a:pPr algn="ctr">
                <a:spcAft>
                  <a:spcPts val="1800"/>
                </a:spcAft>
              </a:pPr>
              <a:r>
                <a:rPr lang="en-US" sz="2000" kern="1200" dirty="0">
                  <a:solidFill>
                    <a:srgbClr val="373737"/>
                  </a:solidFill>
                  <a:latin typeface="+mn-lt"/>
                  <a:ea typeface="+mn-ea"/>
                  <a:cs typeface="+mn-cs"/>
                </a:rPr>
                <a:t>More credits available at Fluke Biomedical on-demand webinars</a:t>
              </a:r>
            </a:p>
            <a:p>
              <a:pPr algn="ctr"/>
              <a:endParaRPr lang="en-US" sz="2000" b="1" dirty="0">
                <a:solidFill>
                  <a:schemeClr val="accent5"/>
                </a:solidFill>
              </a:endParaRPr>
            </a:p>
            <a:p>
              <a:pPr algn="ctr"/>
              <a:endParaRPr lang="en-US" sz="2000" b="1" dirty="0">
                <a:solidFill>
                  <a:schemeClr val="accent5"/>
                </a:solidFill>
              </a:endParaRPr>
            </a:p>
            <a:p>
              <a:pPr algn="ctr"/>
              <a:endParaRPr lang="en-US" sz="2000" b="1" dirty="0">
                <a:solidFill>
                  <a:schemeClr val="accent5"/>
                </a:solidFill>
              </a:endParaRPr>
            </a:p>
            <a:p>
              <a:pPr algn="ctr"/>
              <a:endParaRPr lang="en-US" sz="2000" b="1" dirty="0">
                <a:solidFill>
                  <a:schemeClr val="accent5"/>
                </a:solidFill>
              </a:endParaRPr>
            </a:p>
            <a:p>
              <a:pPr algn="ctr"/>
              <a:r>
                <a:rPr lang="en-US" sz="2000" b="1" dirty="0">
                  <a:solidFill>
                    <a:schemeClr val="accent5"/>
                  </a:solidFill>
                </a:rPr>
                <a:t>flukebiomedical.com       </a:t>
              </a:r>
              <a:r>
                <a:rPr lang="en-US" sz="2000" b="1" dirty="0">
                  <a:solidFill>
                    <a:schemeClr val="tx1">
                      <a:lumMod val="50000"/>
                    </a:schemeClr>
                  </a:solidFill>
                </a:rPr>
                <a:t>Knowledge Center       Webinars</a:t>
              </a:r>
              <a:r>
                <a:rPr lang="en-US" sz="2000" b="1" kern="1200" dirty="0">
                  <a:solidFill>
                    <a:schemeClr val="tx1">
                      <a:lumMod val="50000"/>
                    </a:schemeClr>
                  </a:solidFill>
                  <a:latin typeface="+mn-lt"/>
                  <a:ea typeface="+mn-ea"/>
                  <a:cs typeface="+mn-cs"/>
                </a:rPr>
                <a:t> </a:t>
              </a:r>
            </a:p>
          </p:txBody>
        </p:sp>
        <p:pic>
          <p:nvPicPr>
            <p:cNvPr id="10" name="Graphic 9" descr="Arrow Straight">
              <a:extLst>
                <a:ext uri="{FF2B5EF4-FFF2-40B4-BE49-F238E27FC236}">
                  <a16:creationId xmlns:a16="http://schemas.microsoft.com/office/drawing/2014/main" id="{3107099D-0010-9F43-A027-2A2DA99B876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a:off x="5246017" y="4893365"/>
              <a:ext cx="430257" cy="336138"/>
            </a:xfrm>
            <a:prstGeom prst="rect">
              <a:avLst/>
            </a:prstGeom>
          </p:spPr>
        </p:pic>
        <p:pic>
          <p:nvPicPr>
            <p:cNvPr id="11" name="Graphic 10" descr="Arrow Straight">
              <a:extLst>
                <a:ext uri="{FF2B5EF4-FFF2-40B4-BE49-F238E27FC236}">
                  <a16:creationId xmlns:a16="http://schemas.microsoft.com/office/drawing/2014/main" id="{79A3DFAB-6F08-A74B-A358-4BBBF6CDE6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a:off x="7924865" y="4893365"/>
              <a:ext cx="430257" cy="336138"/>
            </a:xfrm>
            <a:prstGeom prst="rect">
              <a:avLst/>
            </a:prstGeom>
          </p:spPr>
        </p:pic>
      </p:grpSp>
      <p:pic>
        <p:nvPicPr>
          <p:cNvPr id="8" name="Picture 7" descr="A close up of a sign&#10;&#10;Description automatically generated">
            <a:extLst>
              <a:ext uri="{FF2B5EF4-FFF2-40B4-BE49-F238E27FC236}">
                <a16:creationId xmlns:a16="http://schemas.microsoft.com/office/drawing/2014/main" id="{FC5AE88C-AE9F-46DB-B76D-92BF823E8B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82436" y="4639563"/>
            <a:ext cx="3627128" cy="1036322"/>
          </a:xfrm>
          <a:prstGeom prst="rect">
            <a:avLst/>
          </a:prstGeom>
          <a:ln>
            <a:noFill/>
          </a:ln>
        </p:spPr>
      </p:pic>
    </p:spTree>
    <p:custDataLst>
      <p:tags r:id="rId1"/>
    </p:custDataLst>
    <p:extLst>
      <p:ext uri="{BB962C8B-B14F-4D97-AF65-F5344CB8AC3E}">
        <p14:creationId xmlns:p14="http://schemas.microsoft.com/office/powerpoint/2010/main" val="1625293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2DD1ADCA-E824-408D-BBFF-A2A0776635E5}"/>
              </a:ext>
            </a:extLst>
          </p:cNvPr>
          <p:cNvSpPr txBox="1"/>
          <p:nvPr/>
        </p:nvSpPr>
        <p:spPr>
          <a:xfrm>
            <a:off x="982543" y="707804"/>
            <a:ext cx="10116888" cy="707886"/>
          </a:xfrm>
          <a:prstGeom prst="rect">
            <a:avLst/>
          </a:prstGeom>
          <a:noFill/>
        </p:spPr>
        <p:txBody>
          <a:bodyPr wrap="square" rtlCol="0">
            <a:spAutoFit/>
          </a:bodyPr>
          <a:lstStyle>
            <a:defPPr>
              <a:defRPr lang="en-US"/>
            </a:defPPr>
            <a:lvl1pPr>
              <a:defRPr sz="4000">
                <a:solidFill>
                  <a:srgbClr val="FFCA00"/>
                </a:solidFill>
                <a:latin typeface="Proxima Nova Lt" panose="02000506030000020004" pitchFamily="2"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dirty="0">
                <a:solidFill>
                  <a:schemeClr val="bg2"/>
                </a:solidFill>
                <a:latin typeface="+mj-lt"/>
                <a:cs typeface="Arial" panose="020B0604020202020204" pitchFamily="34" charset="0"/>
              </a:rPr>
              <a:t>What</a:t>
            </a:r>
            <a:r>
              <a:rPr kumimoji="0" lang="en-US" sz="4000" b="0" i="0" u="none" strike="noStrike" kern="0" cap="none" spc="0" normalizeH="0" baseline="0" noProof="0" dirty="0">
                <a:ln>
                  <a:noFill/>
                </a:ln>
                <a:solidFill>
                  <a:srgbClr val="FDB825"/>
                </a:solidFill>
                <a:effectLst/>
                <a:uLnTx/>
                <a:uFillTx/>
                <a:latin typeface="Proxima Nova Lt" panose="02000506030000020004" pitchFamily="2" charset="0"/>
              </a:rPr>
              <a:t> </a:t>
            </a:r>
            <a:r>
              <a:rPr kumimoji="0" lang="en-US" sz="4000" b="0" i="0" u="none" strike="noStrike" kern="0" cap="none" spc="0" normalizeH="0" baseline="0" noProof="0" dirty="0">
                <a:ln>
                  <a:noFill/>
                </a:ln>
                <a:solidFill>
                  <a:srgbClr val="4C525A"/>
                </a:solidFill>
                <a:effectLst/>
                <a:uLnTx/>
                <a:uFillTx/>
              </a:rPr>
              <a:t>We Will Cover Today</a:t>
            </a:r>
            <a:endParaRPr lang="en-US" kern="0" dirty="0">
              <a:solidFill>
                <a:srgbClr val="4C525A"/>
              </a:solidFill>
            </a:endParaRPr>
          </a:p>
        </p:txBody>
      </p:sp>
      <p:graphicFrame>
        <p:nvGraphicFramePr>
          <p:cNvPr id="2" name="Diagram 1">
            <a:extLst>
              <a:ext uri="{FF2B5EF4-FFF2-40B4-BE49-F238E27FC236}">
                <a16:creationId xmlns:a16="http://schemas.microsoft.com/office/drawing/2014/main" id="{EBB50493-9C1D-4038-95CA-7283207471A4}"/>
              </a:ext>
            </a:extLst>
          </p:cNvPr>
          <p:cNvGraphicFramePr/>
          <p:nvPr>
            <p:extLst>
              <p:ext uri="{D42A27DB-BD31-4B8C-83A1-F6EECF244321}">
                <p14:modId xmlns:p14="http://schemas.microsoft.com/office/powerpoint/2010/main" val="2992946384"/>
              </p:ext>
            </p:extLst>
          </p:nvPr>
        </p:nvGraphicFramePr>
        <p:xfrm>
          <a:off x="394987" y="1415690"/>
          <a:ext cx="4023188" cy="4976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2">
            <a:extLst>
              <a:ext uri="{FF2B5EF4-FFF2-40B4-BE49-F238E27FC236}">
                <a16:creationId xmlns:a16="http://schemas.microsoft.com/office/drawing/2014/main" id="{6FB5B265-E125-49AB-96FF-09D865794F31}"/>
              </a:ext>
            </a:extLst>
          </p:cNvPr>
          <p:cNvSpPr txBox="1">
            <a:spLocks/>
          </p:cNvSpPr>
          <p:nvPr/>
        </p:nvSpPr>
        <p:spPr>
          <a:xfrm>
            <a:off x="2905570" y="2015642"/>
            <a:ext cx="8091311" cy="39664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914400">
              <a:lnSpc>
                <a:spcPct val="229000"/>
              </a:lnSpc>
              <a:buNone/>
            </a:pPr>
            <a:r>
              <a:rPr lang="en-US" sz="3200" dirty="0">
                <a:solidFill>
                  <a:schemeClr val="bg2"/>
                </a:solidFill>
                <a:latin typeface="+mj-lt"/>
                <a:cs typeface="Arial" panose="020B0604020202020204" pitchFamily="34" charset="0"/>
              </a:rPr>
              <a:t>Pains</a:t>
            </a:r>
            <a:r>
              <a:rPr lang="en-US" sz="3200" dirty="0">
                <a:solidFill>
                  <a:schemeClr val="accent2"/>
                </a:solidFill>
                <a:latin typeface="+mj-lt"/>
                <a:cs typeface="Arial" panose="020B0604020202020204" pitchFamily="34" charset="0"/>
              </a:rPr>
              <a:t> associated with paperwork</a:t>
            </a:r>
          </a:p>
          <a:p>
            <a:pPr marL="0" indent="282575">
              <a:lnSpc>
                <a:spcPct val="229000"/>
              </a:lnSpc>
              <a:buNone/>
            </a:pPr>
            <a:r>
              <a:rPr lang="en-US" sz="3200" dirty="0">
                <a:solidFill>
                  <a:schemeClr val="accent1"/>
                </a:solidFill>
                <a:latin typeface="+mj-lt"/>
                <a:cs typeface="Arial" panose="020B0604020202020204" pitchFamily="34" charset="0"/>
              </a:rPr>
              <a:t> </a:t>
            </a:r>
            <a:r>
              <a:rPr lang="en-US" sz="3200" dirty="0">
                <a:solidFill>
                  <a:schemeClr val="accent2"/>
                </a:solidFill>
                <a:latin typeface="+mj-lt"/>
                <a:cs typeface="Arial" panose="020B0604020202020204" pitchFamily="34" charset="0"/>
              </a:rPr>
              <a:t>How to </a:t>
            </a:r>
            <a:r>
              <a:rPr lang="en-US" sz="3200" dirty="0">
                <a:solidFill>
                  <a:schemeClr val="bg2"/>
                </a:solidFill>
                <a:latin typeface="+mj-lt"/>
                <a:cs typeface="Arial" panose="020B0604020202020204" pitchFamily="34" charset="0"/>
              </a:rPr>
              <a:t>document</a:t>
            </a:r>
            <a:r>
              <a:rPr lang="en-US" sz="3200" dirty="0">
                <a:solidFill>
                  <a:schemeClr val="accent2"/>
                </a:solidFill>
                <a:latin typeface="+mj-lt"/>
                <a:cs typeface="Arial" panose="020B0604020202020204" pitchFamily="34" charset="0"/>
              </a:rPr>
              <a:t> effectively </a:t>
            </a:r>
          </a:p>
          <a:p>
            <a:pPr marL="0" indent="282575">
              <a:lnSpc>
                <a:spcPct val="229000"/>
              </a:lnSpc>
              <a:buNone/>
            </a:pPr>
            <a:r>
              <a:rPr lang="en-US" sz="3200" dirty="0">
                <a:cs typeface="Arial" panose="020B0604020202020204" pitchFamily="34" charset="0"/>
              </a:rPr>
              <a:t>	Alleviating </a:t>
            </a:r>
            <a:r>
              <a:rPr lang="en-US" sz="3200" dirty="0">
                <a:solidFill>
                  <a:schemeClr val="bg2"/>
                </a:solidFill>
                <a:cs typeface="Arial" panose="020B0604020202020204" pitchFamily="34" charset="0"/>
              </a:rPr>
              <a:t>audit</a:t>
            </a:r>
            <a:r>
              <a:rPr lang="en-US" sz="3200" dirty="0">
                <a:cs typeface="Arial" panose="020B0604020202020204" pitchFamily="34" charset="0"/>
              </a:rPr>
              <a:t> anxiety</a:t>
            </a:r>
            <a:endParaRPr lang="en-US" sz="3200" dirty="0">
              <a:solidFill>
                <a:schemeClr val="accent1"/>
              </a:solidFill>
              <a:cs typeface="Arial" panose="020B0604020202020204" pitchFamily="34" charset="0"/>
            </a:endParaRPr>
          </a:p>
          <a:p>
            <a:pPr marL="0" indent="282575">
              <a:lnSpc>
                <a:spcPct val="229000"/>
              </a:lnSpc>
              <a:buNone/>
            </a:pPr>
            <a:endParaRPr lang="en-US" sz="3200" dirty="0">
              <a:solidFill>
                <a:schemeClr val="accent1"/>
              </a:solidFill>
              <a:cs typeface="Arial" panose="020B0604020202020204" pitchFamily="34" charset="0"/>
            </a:endParaRPr>
          </a:p>
          <a:p>
            <a:pPr marL="0" indent="0">
              <a:lnSpc>
                <a:spcPct val="229000"/>
              </a:lnSpc>
              <a:buNone/>
            </a:pPr>
            <a:endParaRPr lang="en-US" dirty="0">
              <a:latin typeface="+mj-lt"/>
              <a:cs typeface="Arial" panose="020B0604020202020204" pitchFamily="34" charset="0"/>
            </a:endParaRPr>
          </a:p>
        </p:txBody>
      </p:sp>
      <p:sp>
        <p:nvSpPr>
          <p:cNvPr id="14" name="TextBox 13">
            <a:extLst>
              <a:ext uri="{FF2B5EF4-FFF2-40B4-BE49-F238E27FC236}">
                <a16:creationId xmlns:a16="http://schemas.microsoft.com/office/drawing/2014/main" id="{F08EEF5C-7132-4DF0-9CFC-024694B3E52C}"/>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Tree>
    <p:extLst>
      <p:ext uri="{BB962C8B-B14F-4D97-AF65-F5344CB8AC3E}">
        <p14:creationId xmlns:p14="http://schemas.microsoft.com/office/powerpoint/2010/main" val="3020205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1893467" y="2226899"/>
            <a:ext cx="8070530" cy="2560320"/>
          </a:xfrm>
        </p:spPr>
        <p:txBody>
          <a:bodyPr>
            <a:normAutofit/>
          </a:bodyPr>
          <a:lstStyle/>
          <a:p>
            <a:pPr marL="0" indent="0" algn="ctr">
              <a:lnSpc>
                <a:spcPct val="110000"/>
              </a:lnSpc>
              <a:spcBef>
                <a:spcPts val="0"/>
              </a:spcBef>
              <a:buNone/>
            </a:pPr>
            <a:r>
              <a:rPr lang="en-US" sz="5400" dirty="0">
                <a:ea typeface="Calibri"/>
                <a:cs typeface="Arial" panose="020B0604020202020204" pitchFamily="34" charset="0"/>
              </a:rPr>
              <a:t>Do you like doing paperwork?</a:t>
            </a:r>
          </a:p>
        </p:txBody>
      </p:sp>
      <p:sp>
        <p:nvSpPr>
          <p:cNvPr id="7" name="TextBox 6">
            <a:extLst>
              <a:ext uri="{FF2B5EF4-FFF2-40B4-BE49-F238E27FC236}">
                <a16:creationId xmlns:a16="http://schemas.microsoft.com/office/drawing/2014/main" id="{032DF04A-2758-45E2-BDF6-0F408A602BF5}"/>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Tree>
    <p:custDataLst>
      <p:tags r:id="rId1"/>
    </p:custDataLst>
    <p:extLst>
      <p:ext uri="{BB962C8B-B14F-4D97-AF65-F5344CB8AC3E}">
        <p14:creationId xmlns:p14="http://schemas.microsoft.com/office/powerpoint/2010/main" val="2351876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32DF04A-2758-45E2-BDF6-0F408A602BF5}"/>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8" name="Picture 7">
            <a:extLst>
              <a:ext uri="{FF2B5EF4-FFF2-40B4-BE49-F238E27FC236}">
                <a16:creationId xmlns:a16="http://schemas.microsoft.com/office/drawing/2014/main" id="{F6C4CDAB-5A10-A74A-8DE1-A65AD7BDEE6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347" b="96957" l="3170" r="96626">
                        <a14:foregroundMark x1="18405" y1="33063" x2="18405" y2="33063"/>
                        <a14:foregroundMark x1="23313" y1="49189" x2="23313" y2="49189"/>
                        <a14:foregroundMark x1="20552" y1="54767" x2="20552" y2="54767"/>
                        <a14:foregroundMark x1="14417" y1="55477" x2="17689" y2="45335"/>
                        <a14:foregroundMark x1="17689" y1="45335" x2="24029" y2="56897"/>
                        <a14:foregroundMark x1="24029" y1="56897" x2="18609" y2="47262"/>
                        <a14:foregroundMark x1="18609" y1="47262" x2="31084" y2="22617"/>
                        <a14:foregroundMark x1="24540" y1="19777" x2="10941" y2="40568"/>
                        <a14:foregroundMark x1="10941" y1="40568" x2="11861" y2="58621"/>
                        <a14:foregroundMark x1="11861" y1="58621" x2="16769" y2="68966"/>
                        <a14:foregroundMark x1="16769" y1="68966" x2="29550" y2="66836"/>
                        <a14:foregroundMark x1="29550" y1="66836" x2="39162" y2="62170"/>
                        <a14:foregroundMark x1="39162" y1="62170" x2="42638" y2="62069"/>
                        <a14:foregroundMark x1="24029" y1="14199" x2="15133" y2="20183"/>
                        <a14:foregroundMark x1="15133" y1="20183" x2="5317" y2="40771"/>
                        <a14:foregroundMark x1="5317" y1="40771" x2="4397" y2="51420"/>
                        <a14:foregroundMark x1="4397" y1="51420" x2="10838" y2="73834"/>
                        <a14:foregroundMark x1="10838" y1="73834" x2="21779" y2="75761"/>
                        <a14:foregroundMark x1="21779" y1="75761" x2="32209" y2="70791"/>
                        <a14:foregroundMark x1="32209" y1="70791" x2="21677" y2="73428"/>
                        <a14:foregroundMark x1="21677" y1="73428" x2="25562" y2="83266"/>
                        <a14:foregroundMark x1="25562" y1="83266" x2="34560" y2="89655"/>
                        <a14:foregroundMark x1="34560" y1="89655" x2="46830" y2="92495"/>
                        <a14:foregroundMark x1="46830" y1="92495" x2="54908" y2="92191"/>
                        <a14:foregroundMark x1="76483" y1="87018" x2="87117" y2="65923"/>
                        <a14:foregroundMark x1="87117" y1="65923" x2="85072" y2="40669"/>
                        <a14:foregroundMark x1="85072" y1="40669" x2="74029" y2="17951"/>
                        <a14:foregroundMark x1="74029" y1="17951" x2="64008" y2="10751"/>
                        <a14:foregroundMark x1="64008" y1="10751" x2="40286" y2="8621"/>
                        <a14:foregroundMark x1="40286" y1="8621" x2="29141" y2="11258"/>
                        <a14:foregroundMark x1="29141" y1="11258" x2="39673" y2="16329"/>
                        <a14:foregroundMark x1="39673" y1="16329" x2="66053" y2="23022"/>
                        <a14:foregroundMark x1="66053" y1="23022" x2="74131" y2="34584"/>
                        <a14:foregroundMark x1="74131" y1="34584" x2="70041" y2="47262"/>
                        <a14:foregroundMark x1="70041" y1="47262" x2="54397" y2="53651"/>
                        <a14:foregroundMark x1="54397" y1="53651" x2="52249" y2="66024"/>
                        <a14:foregroundMark x1="52249" y1="66024" x2="83231" y2="63590"/>
                        <a14:foregroundMark x1="83231" y1="63590" x2="84254" y2="61258"/>
                        <a14:foregroundMark x1="89468" y1="68154" x2="92127" y2="57302"/>
                        <a14:foregroundMark x1="92127" y1="57302" x2="88548" y2="34888"/>
                        <a14:foregroundMark x1="88548" y1="34888" x2="85276" y2="29006"/>
                        <a14:foregroundMark x1="92638" y1="65720" x2="94683" y2="52434"/>
                        <a14:foregroundMark x1="94683" y1="52434" x2="89775" y2="28398"/>
                        <a14:foregroundMark x1="89775" y1="28398" x2="74029" y2="12373"/>
                        <a14:foregroundMark x1="74029" y1="12373" x2="52965" y2="4868"/>
                        <a14:foregroundMark x1="52965" y1="4868" x2="31186" y2="5882"/>
                        <a14:foregroundMark x1="31186" y1="5882" x2="30879" y2="6085"/>
                        <a14:foregroundMark x1="6135" y1="31440" x2="1227" y2="41684"/>
                        <a14:foregroundMark x1="1227" y1="41684" x2="0" y2="57809"/>
                        <a14:foregroundMark x1="0" y1="57809" x2="3170" y2="67748"/>
                        <a14:foregroundMark x1="3170" y1="67748" x2="4908" y2="69574"/>
                        <a14:foregroundMark x1="39468" y1="3651" x2="50204" y2="3448"/>
                        <a14:foregroundMark x1="50204" y1="3448" x2="60225" y2="4158"/>
                        <a14:foregroundMark x1="26687" y1="38945" x2="21575" y2="50507"/>
                        <a14:foregroundMark x1="21575" y1="50507" x2="62168" y2="38945"/>
                        <a14:foregroundMark x1="62168" y1="38945" x2="54908" y2="51623"/>
                        <a14:foregroundMark x1="54908" y1="51623" x2="37935" y2="56998"/>
                        <a14:foregroundMark x1="37935" y1="56998" x2="64519" y2="45943"/>
                        <a14:foregroundMark x1="64519" y1="45943" x2="79448" y2="46045"/>
                        <a14:foregroundMark x1="79448" y1="46045" x2="60020" y2="61359"/>
                        <a14:foregroundMark x1="60020" y1="61359" x2="40798" y2="62576"/>
                        <a14:foregroundMark x1="40798" y1="62576" x2="56135" y2="56389"/>
                        <a14:foregroundMark x1="56135" y1="56389" x2="71370" y2="59838"/>
                        <a14:foregroundMark x1="71370" y1="59838" x2="55624" y2="80730"/>
                        <a14:foregroundMark x1="55624" y1="80730" x2="40184" y2="85700"/>
                        <a14:foregroundMark x1="40184" y1="85700" x2="27607" y2="81643"/>
                        <a14:foregroundMark x1="27607" y1="81643" x2="63701" y2="82556"/>
                        <a14:foregroundMark x1="63701" y1="82556" x2="60532" y2="93611"/>
                        <a14:foregroundMark x1="60532" y1="93611" x2="50204" y2="96856"/>
                        <a14:foregroundMark x1="50204" y1="96856" x2="28323" y2="92901"/>
                        <a14:foregroundMark x1="28323" y1="92901" x2="19836" y2="86207"/>
                        <a14:foregroundMark x1="19836" y1="86207" x2="12270" y2="72718"/>
                        <a14:foregroundMark x1="94376" y1="37221" x2="94683" y2="61156"/>
                        <a14:foregroundMark x1="94683" y1="61156" x2="96626" y2="48783"/>
                        <a14:foregroundMark x1="96626" y1="48783" x2="93558" y2="34584"/>
                        <a14:foregroundMark x1="28937" y1="59635" x2="17894" y2="64097"/>
                        <a14:foregroundMark x1="17894" y1="64097" x2="27812" y2="55071"/>
                        <a14:foregroundMark x1="27812" y1="55071" x2="40798" y2="65517"/>
                        <a14:foregroundMark x1="40798" y1="65517" x2="30879" y2="75963"/>
                        <a14:foregroundMark x1="30879" y1="75963" x2="15133" y2="73124"/>
                        <a14:foregroundMark x1="15133" y1="73124" x2="25971" y2="62779"/>
                        <a14:foregroundMark x1="25971" y1="62779" x2="67587" y2="70081"/>
                        <a14:foregroundMark x1="67587" y1="70081" x2="80368" y2="69574"/>
                        <a14:foregroundMark x1="80368" y1="69574" x2="70859" y2="77688"/>
                        <a14:foregroundMark x1="70859" y1="77688" x2="83436" y2="70487"/>
                        <a14:foregroundMark x1="83436" y1="70487" x2="77403" y2="81034"/>
                        <a14:foregroundMark x1="77403" y1="81034" x2="55317" y2="92901"/>
                        <a14:foregroundMark x1="55317" y1="92901" x2="43456" y2="94320"/>
                        <a14:foregroundMark x1="43456" y1="94320" x2="53783" y2="97769"/>
                        <a14:foregroundMark x1="53783" y1="97769" x2="64519" y2="96957"/>
                        <a14:foregroundMark x1="64519" y1="96957" x2="83129" y2="86714"/>
                        <a14:foregroundMark x1="83129" y1="86714" x2="84049" y2="84584"/>
                        <a14:foregroundMark x1="65133" y1="88540" x2="68609" y2="91176"/>
                        <a14:foregroundMark x1="60020" y1="88742" x2="65440" y2="93915"/>
                        <a14:foregroundMark x1="65133" y1="90669" x2="66360" y2="92191"/>
                        <a14:foregroundMark x1="64417" y1="92698" x2="64417" y2="92698"/>
                        <a14:foregroundMark x1="62986" y1="86308" x2="76074" y2="84483"/>
                        <a14:foregroundMark x1="76074" y1="84483" x2="67382" y2="85396"/>
                      </a14:backgroundRemoval>
                    </a14:imgEffect>
                  </a14:imgLayer>
                </a14:imgProps>
              </a:ext>
            </a:extLst>
          </a:blip>
          <a:stretch>
            <a:fillRect/>
          </a:stretch>
        </p:blipFill>
        <p:spPr>
          <a:xfrm>
            <a:off x="4598725" y="2655854"/>
            <a:ext cx="2994549" cy="3019045"/>
          </a:xfrm>
          <a:prstGeom prst="rect">
            <a:avLst/>
          </a:prstGeom>
        </p:spPr>
      </p:pic>
      <p:sp>
        <p:nvSpPr>
          <p:cNvPr id="12" name="Title 11">
            <a:extLst>
              <a:ext uri="{FF2B5EF4-FFF2-40B4-BE49-F238E27FC236}">
                <a16:creationId xmlns:a16="http://schemas.microsoft.com/office/drawing/2014/main" id="{8F1C21F9-F6A9-D348-A473-35C002EFBCFC}"/>
              </a:ext>
            </a:extLst>
          </p:cNvPr>
          <p:cNvSpPr>
            <a:spLocks noGrp="1"/>
          </p:cNvSpPr>
          <p:nvPr>
            <p:ph type="title"/>
          </p:nvPr>
        </p:nvSpPr>
        <p:spPr>
          <a:xfrm>
            <a:off x="1082837" y="1016191"/>
            <a:ext cx="10442590" cy="1311128"/>
          </a:xfrm>
        </p:spPr>
        <p:txBody>
          <a:bodyPr/>
          <a:lstStyle/>
          <a:p>
            <a:pPr algn="ctr"/>
            <a:r>
              <a:rPr lang="en-US" dirty="0">
                <a:solidFill>
                  <a:schemeClr val="tx1"/>
                </a:solidFill>
              </a:rPr>
              <a:t>Classic paperwork problems faced by</a:t>
            </a:r>
            <a:r>
              <a:rPr lang="en-US" dirty="0"/>
              <a:t> biomedical engineers</a:t>
            </a:r>
          </a:p>
        </p:txBody>
      </p:sp>
      <p:sp>
        <p:nvSpPr>
          <p:cNvPr id="11" name="TextBox 10">
            <a:extLst>
              <a:ext uri="{FF2B5EF4-FFF2-40B4-BE49-F238E27FC236}">
                <a16:creationId xmlns:a16="http://schemas.microsoft.com/office/drawing/2014/main" id="{853C0DE0-2300-B749-8AE3-F24D08427FB3}"/>
              </a:ext>
            </a:extLst>
          </p:cNvPr>
          <p:cNvSpPr txBox="1"/>
          <p:nvPr/>
        </p:nvSpPr>
        <p:spPr>
          <a:xfrm>
            <a:off x="9926660" y="3609238"/>
            <a:ext cx="0" cy="0"/>
          </a:xfrm>
          <a:prstGeom prst="ellipse">
            <a:avLst/>
          </a:prstGeom>
          <a:noFill/>
        </p:spPr>
        <p:txBody>
          <a:bodyPr wrap="none" rtlCol="0">
            <a:noAutofit/>
          </a:bodyPr>
          <a:lstStyle/>
          <a:p>
            <a:endParaRPr lang="en-US" sz="2000" dirty="0"/>
          </a:p>
        </p:txBody>
      </p:sp>
      <p:sp>
        <p:nvSpPr>
          <p:cNvPr id="14" name="Alternate Process 13">
            <a:extLst>
              <a:ext uri="{FF2B5EF4-FFF2-40B4-BE49-F238E27FC236}">
                <a16:creationId xmlns:a16="http://schemas.microsoft.com/office/drawing/2014/main" id="{B7517CD2-108A-F24B-80DB-9B6FB3B32450}"/>
              </a:ext>
            </a:extLst>
          </p:cNvPr>
          <p:cNvSpPr/>
          <p:nvPr/>
        </p:nvSpPr>
        <p:spPr>
          <a:xfrm>
            <a:off x="1880327" y="5235773"/>
            <a:ext cx="2414427"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indent="-444500" algn="ctr">
              <a:lnSpc>
                <a:spcPct val="120000"/>
              </a:lnSpc>
              <a:spcAft>
                <a:spcPts val="600"/>
              </a:spcAft>
              <a:buClr>
                <a:schemeClr val="bg2"/>
              </a:buClr>
              <a:buSzPct val="120000"/>
            </a:pPr>
            <a:r>
              <a:rPr lang="en-US" dirty="0">
                <a:solidFill>
                  <a:schemeClr val="tx1">
                    <a:lumMod val="50000"/>
                  </a:schemeClr>
                </a:solidFill>
              </a:rPr>
              <a:t>Misplaced records</a:t>
            </a:r>
          </a:p>
        </p:txBody>
      </p:sp>
      <p:sp>
        <p:nvSpPr>
          <p:cNvPr id="15" name="Alternate Process 14">
            <a:extLst>
              <a:ext uri="{FF2B5EF4-FFF2-40B4-BE49-F238E27FC236}">
                <a16:creationId xmlns:a16="http://schemas.microsoft.com/office/drawing/2014/main" id="{55DCA5FD-0DDE-F944-8118-9C2355EC7054}"/>
              </a:ext>
            </a:extLst>
          </p:cNvPr>
          <p:cNvSpPr/>
          <p:nvPr/>
        </p:nvSpPr>
        <p:spPr>
          <a:xfrm>
            <a:off x="7933705" y="5235773"/>
            <a:ext cx="2414427"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latin typeface="Proxima Nova Lt" panose="020B0604020202020204" charset="0"/>
              </a:rPr>
              <a:t>Attaching results to workorder</a:t>
            </a:r>
          </a:p>
        </p:txBody>
      </p:sp>
      <p:sp>
        <p:nvSpPr>
          <p:cNvPr id="19" name="Alternate Process 18">
            <a:extLst>
              <a:ext uri="{FF2B5EF4-FFF2-40B4-BE49-F238E27FC236}">
                <a16:creationId xmlns:a16="http://schemas.microsoft.com/office/drawing/2014/main" id="{01F9AB61-9D56-104E-BD5F-65FB712C379D}"/>
              </a:ext>
            </a:extLst>
          </p:cNvPr>
          <p:cNvSpPr/>
          <p:nvPr/>
        </p:nvSpPr>
        <p:spPr>
          <a:xfrm>
            <a:off x="1153071" y="4039781"/>
            <a:ext cx="2414427"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Manager directed rework</a:t>
            </a:r>
          </a:p>
        </p:txBody>
      </p:sp>
      <p:sp>
        <p:nvSpPr>
          <p:cNvPr id="20" name="TextBox 19">
            <a:extLst>
              <a:ext uri="{FF2B5EF4-FFF2-40B4-BE49-F238E27FC236}">
                <a16:creationId xmlns:a16="http://schemas.microsoft.com/office/drawing/2014/main" id="{54DC6F26-C361-C340-B4D1-391F9386BC46}"/>
              </a:ext>
            </a:extLst>
          </p:cNvPr>
          <p:cNvSpPr txBox="1"/>
          <p:nvPr/>
        </p:nvSpPr>
        <p:spPr>
          <a:xfrm>
            <a:off x="6011895" y="2837431"/>
            <a:ext cx="0" cy="0"/>
          </a:xfrm>
          <a:prstGeom prst="rect">
            <a:avLst/>
          </a:prstGeom>
          <a:noFill/>
        </p:spPr>
        <p:txBody>
          <a:bodyPr wrap="none" rtlCol="0">
            <a:noAutofit/>
          </a:bodyPr>
          <a:lstStyle/>
          <a:p>
            <a:pPr algn="l"/>
            <a:endParaRPr lang="en-US" sz="2000" kern="1200" dirty="0">
              <a:solidFill>
                <a:srgbClr val="373737"/>
              </a:solidFill>
              <a:latin typeface="+mn-lt"/>
              <a:ea typeface="+mn-ea"/>
              <a:cs typeface="+mn-cs"/>
            </a:endParaRPr>
          </a:p>
        </p:txBody>
      </p:sp>
      <p:sp>
        <p:nvSpPr>
          <p:cNvPr id="21" name="Line Callout 1 14">
            <a:extLst>
              <a:ext uri="{FF2B5EF4-FFF2-40B4-BE49-F238E27FC236}">
                <a16:creationId xmlns:a16="http://schemas.microsoft.com/office/drawing/2014/main" id="{9678D8DC-2FDB-4666-B03B-8E377BDF7542}"/>
              </a:ext>
            </a:extLst>
          </p:cNvPr>
          <p:cNvSpPr/>
          <p:nvPr/>
        </p:nvSpPr>
        <p:spPr>
          <a:xfrm>
            <a:off x="8720226" y="4039781"/>
            <a:ext cx="2414427"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latin typeface="Proxima Nova Lt" panose="020B0604020202020204" charset="0"/>
              </a:rPr>
              <a:t>Recording inputs manually</a:t>
            </a:r>
          </a:p>
        </p:txBody>
      </p:sp>
      <p:sp>
        <p:nvSpPr>
          <p:cNvPr id="23" name="Line Callout 1 18">
            <a:extLst>
              <a:ext uri="{FF2B5EF4-FFF2-40B4-BE49-F238E27FC236}">
                <a16:creationId xmlns:a16="http://schemas.microsoft.com/office/drawing/2014/main" id="{BDC8C437-E26C-4FF5-8BF2-D398E039C982}"/>
              </a:ext>
            </a:extLst>
          </p:cNvPr>
          <p:cNvSpPr/>
          <p:nvPr/>
        </p:nvSpPr>
        <p:spPr>
          <a:xfrm>
            <a:off x="1880327" y="2751964"/>
            <a:ext cx="2414427"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Too many assets, too little time</a:t>
            </a:r>
          </a:p>
        </p:txBody>
      </p:sp>
      <p:sp>
        <p:nvSpPr>
          <p:cNvPr id="24" name="Line Callout 1 18">
            <a:extLst>
              <a:ext uri="{FF2B5EF4-FFF2-40B4-BE49-F238E27FC236}">
                <a16:creationId xmlns:a16="http://schemas.microsoft.com/office/drawing/2014/main" id="{CFC2BBC9-D540-4D74-85B4-92C99CE1B478}"/>
              </a:ext>
            </a:extLst>
          </p:cNvPr>
          <p:cNvSpPr/>
          <p:nvPr/>
        </p:nvSpPr>
        <p:spPr>
          <a:xfrm>
            <a:off x="7897245" y="2751964"/>
            <a:ext cx="2667183"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Unsure how to set up test, make connections</a:t>
            </a:r>
          </a:p>
        </p:txBody>
      </p:sp>
      <p:sp>
        <p:nvSpPr>
          <p:cNvPr id="13" name="Line Callout 1 18">
            <a:extLst>
              <a:ext uri="{FF2B5EF4-FFF2-40B4-BE49-F238E27FC236}">
                <a16:creationId xmlns:a16="http://schemas.microsoft.com/office/drawing/2014/main" id="{E3573DD9-84B6-4C72-8699-CB449EEF7F37}"/>
              </a:ext>
            </a:extLst>
          </p:cNvPr>
          <p:cNvSpPr/>
          <p:nvPr/>
        </p:nvSpPr>
        <p:spPr>
          <a:xfrm>
            <a:off x="4792551" y="5875037"/>
            <a:ext cx="2667183" cy="86317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Unclear what steps are required for the test</a:t>
            </a:r>
          </a:p>
        </p:txBody>
      </p:sp>
    </p:spTree>
    <p:custDataLst>
      <p:tags r:id="rId1"/>
    </p:custDataLst>
    <p:extLst>
      <p:ext uri="{BB962C8B-B14F-4D97-AF65-F5344CB8AC3E}">
        <p14:creationId xmlns:p14="http://schemas.microsoft.com/office/powerpoint/2010/main" val="74253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1" grpId="0" animBg="1"/>
      <p:bldP spid="23" grpId="0" animBg="1"/>
      <p:bldP spid="24"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graphics, drawing&#10;&#10;Description automatically generated">
            <a:extLst>
              <a:ext uri="{FF2B5EF4-FFF2-40B4-BE49-F238E27FC236}">
                <a16:creationId xmlns:a16="http://schemas.microsoft.com/office/drawing/2014/main" id="{0C187941-D1A8-BE4A-AD53-FBE527724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6709" y="2664355"/>
            <a:ext cx="2898582" cy="2898582"/>
          </a:xfrm>
          <a:prstGeom prst="rect">
            <a:avLst/>
          </a:prstGeom>
        </p:spPr>
      </p:pic>
      <p:sp>
        <p:nvSpPr>
          <p:cNvPr id="21" name="Alternate Process 20">
            <a:extLst>
              <a:ext uri="{FF2B5EF4-FFF2-40B4-BE49-F238E27FC236}">
                <a16:creationId xmlns:a16="http://schemas.microsoft.com/office/drawing/2014/main" id="{597086EC-792E-49D6-8A90-CD52BAA6F987}"/>
              </a:ext>
            </a:extLst>
          </p:cNvPr>
          <p:cNvSpPr/>
          <p:nvPr/>
        </p:nvSpPr>
        <p:spPr>
          <a:xfrm>
            <a:off x="1192046" y="4821051"/>
            <a:ext cx="2879958" cy="784619"/>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Deadlines</a:t>
            </a:r>
          </a:p>
        </p:txBody>
      </p:sp>
      <p:sp>
        <p:nvSpPr>
          <p:cNvPr id="23" name="Alternate Process 22">
            <a:extLst>
              <a:ext uri="{FF2B5EF4-FFF2-40B4-BE49-F238E27FC236}">
                <a16:creationId xmlns:a16="http://schemas.microsoft.com/office/drawing/2014/main" id="{9638E78A-8220-4637-881D-8FE5A21F7449}"/>
              </a:ext>
            </a:extLst>
          </p:cNvPr>
          <p:cNvSpPr/>
          <p:nvPr/>
        </p:nvSpPr>
        <p:spPr>
          <a:xfrm>
            <a:off x="8038973" y="2664355"/>
            <a:ext cx="2879958" cy="824479"/>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Keeping up with regulations</a:t>
            </a:r>
          </a:p>
        </p:txBody>
      </p:sp>
      <p:sp>
        <p:nvSpPr>
          <p:cNvPr id="25" name="Alternate Process 24">
            <a:extLst>
              <a:ext uri="{FF2B5EF4-FFF2-40B4-BE49-F238E27FC236}">
                <a16:creationId xmlns:a16="http://schemas.microsoft.com/office/drawing/2014/main" id="{0D6F3E67-F50E-4125-ADC9-BB4534AC1458}"/>
              </a:ext>
            </a:extLst>
          </p:cNvPr>
          <p:cNvSpPr/>
          <p:nvPr/>
        </p:nvSpPr>
        <p:spPr>
          <a:xfrm>
            <a:off x="4764454" y="5873530"/>
            <a:ext cx="2663091" cy="625112"/>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Audit</a:t>
            </a:r>
          </a:p>
        </p:txBody>
      </p:sp>
      <p:sp>
        <p:nvSpPr>
          <p:cNvPr id="24" name="Alternate Process 23">
            <a:extLst>
              <a:ext uri="{FF2B5EF4-FFF2-40B4-BE49-F238E27FC236}">
                <a16:creationId xmlns:a16="http://schemas.microsoft.com/office/drawing/2014/main" id="{FE4A4ADD-7248-C941-B679-E0FE88AF6528}"/>
              </a:ext>
            </a:extLst>
          </p:cNvPr>
          <p:cNvSpPr/>
          <p:nvPr/>
        </p:nvSpPr>
        <p:spPr>
          <a:xfrm>
            <a:off x="666573" y="3749530"/>
            <a:ext cx="2879958" cy="784619"/>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Resistance to change</a:t>
            </a:r>
          </a:p>
        </p:txBody>
      </p:sp>
      <p:sp>
        <p:nvSpPr>
          <p:cNvPr id="26" name="Alternate Process 25">
            <a:extLst>
              <a:ext uri="{FF2B5EF4-FFF2-40B4-BE49-F238E27FC236}">
                <a16:creationId xmlns:a16="http://schemas.microsoft.com/office/drawing/2014/main" id="{2FA75E2D-FA05-0C4C-BC1F-1F3A9CFADADC}"/>
              </a:ext>
            </a:extLst>
          </p:cNvPr>
          <p:cNvSpPr/>
          <p:nvPr/>
        </p:nvSpPr>
        <p:spPr>
          <a:xfrm>
            <a:off x="1192046" y="2704215"/>
            <a:ext cx="2879958" cy="784619"/>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Not enough time</a:t>
            </a:r>
          </a:p>
        </p:txBody>
      </p:sp>
      <p:sp>
        <p:nvSpPr>
          <p:cNvPr id="29" name="Alternate Process 28">
            <a:extLst>
              <a:ext uri="{FF2B5EF4-FFF2-40B4-BE49-F238E27FC236}">
                <a16:creationId xmlns:a16="http://schemas.microsoft.com/office/drawing/2014/main" id="{905D33DB-FD7F-D642-B893-B1140CC4C9F9}"/>
              </a:ext>
            </a:extLst>
          </p:cNvPr>
          <p:cNvSpPr/>
          <p:nvPr/>
        </p:nvSpPr>
        <p:spPr>
          <a:xfrm>
            <a:off x="8119996" y="4821220"/>
            <a:ext cx="2879958" cy="824479"/>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Pressure to reduce</a:t>
            </a:r>
          </a:p>
          <a:p>
            <a:pPr algn="ctr"/>
            <a:r>
              <a:rPr lang="en-US" dirty="0">
                <a:solidFill>
                  <a:schemeClr val="tx1">
                    <a:lumMod val="50000"/>
                  </a:schemeClr>
                </a:solidFill>
              </a:rPr>
              <a:t>cost</a:t>
            </a:r>
          </a:p>
        </p:txBody>
      </p:sp>
      <p:sp>
        <p:nvSpPr>
          <p:cNvPr id="30" name="Alternate Process 29">
            <a:extLst>
              <a:ext uri="{FF2B5EF4-FFF2-40B4-BE49-F238E27FC236}">
                <a16:creationId xmlns:a16="http://schemas.microsoft.com/office/drawing/2014/main" id="{896109F2-0315-1A49-ACCF-224ECCF3424F}"/>
              </a:ext>
            </a:extLst>
          </p:cNvPr>
          <p:cNvSpPr/>
          <p:nvPr/>
        </p:nvSpPr>
        <p:spPr>
          <a:xfrm>
            <a:off x="8564446" y="3749530"/>
            <a:ext cx="2879958" cy="824479"/>
          </a:xfrm>
          <a:prstGeom prst="flowChartAlternateProcess">
            <a:avLst/>
          </a:prstGeom>
          <a:solidFill>
            <a:schemeClr val="tx1">
              <a:lumMod val="20000"/>
              <a:lumOff val="80000"/>
            </a:schemeClr>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50000"/>
                  </a:schemeClr>
                </a:solidFill>
              </a:rPr>
              <a:t>Throughput</a:t>
            </a:r>
          </a:p>
          <a:p>
            <a:pPr algn="ctr"/>
            <a:r>
              <a:rPr lang="en-US" dirty="0">
                <a:solidFill>
                  <a:schemeClr val="tx1">
                    <a:lumMod val="50000"/>
                  </a:schemeClr>
                </a:solidFill>
              </a:rPr>
              <a:t>targets </a:t>
            </a:r>
          </a:p>
        </p:txBody>
      </p:sp>
      <p:sp>
        <p:nvSpPr>
          <p:cNvPr id="31" name="TextBox 30">
            <a:extLst>
              <a:ext uri="{FF2B5EF4-FFF2-40B4-BE49-F238E27FC236}">
                <a16:creationId xmlns:a16="http://schemas.microsoft.com/office/drawing/2014/main" id="{EE046E5F-F3B8-DC46-B8B4-A40F58379D24}"/>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3" name="Title 2">
            <a:extLst>
              <a:ext uri="{FF2B5EF4-FFF2-40B4-BE49-F238E27FC236}">
                <a16:creationId xmlns:a16="http://schemas.microsoft.com/office/drawing/2014/main" id="{314447D9-E08E-4D49-AA9D-538C1ECFFD39}"/>
              </a:ext>
            </a:extLst>
          </p:cNvPr>
          <p:cNvSpPr>
            <a:spLocks noGrp="1"/>
          </p:cNvSpPr>
          <p:nvPr>
            <p:ph type="title"/>
          </p:nvPr>
        </p:nvSpPr>
        <p:spPr>
          <a:xfrm>
            <a:off x="1192046" y="961272"/>
            <a:ext cx="10116888" cy="1311128"/>
          </a:xfrm>
        </p:spPr>
        <p:txBody>
          <a:bodyPr/>
          <a:lstStyle/>
          <a:p>
            <a:pPr algn="ctr"/>
            <a:r>
              <a:rPr lang="en-US" dirty="0"/>
              <a:t>Managers </a:t>
            </a:r>
            <a:r>
              <a:rPr lang="en-US" dirty="0">
                <a:solidFill>
                  <a:schemeClr val="tx1"/>
                </a:solidFill>
              </a:rPr>
              <a:t>have their own issues with the current state of things </a:t>
            </a:r>
          </a:p>
        </p:txBody>
      </p:sp>
    </p:spTree>
    <p:custDataLst>
      <p:tags r:id="rId1"/>
    </p:custDataLst>
    <p:extLst>
      <p:ext uri="{BB962C8B-B14F-4D97-AF65-F5344CB8AC3E}">
        <p14:creationId xmlns:p14="http://schemas.microsoft.com/office/powerpoint/2010/main" val="58232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4" grpId="0" animBg="1"/>
      <p:bldP spid="26" grpId="0" animBg="1"/>
      <p:bldP spid="29"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26;p16">
            <a:extLst>
              <a:ext uri="{FF2B5EF4-FFF2-40B4-BE49-F238E27FC236}">
                <a16:creationId xmlns:a16="http://schemas.microsoft.com/office/drawing/2014/main" id="{9D4B94B5-DE9A-4AA1-9F69-0DC790F26F85}"/>
              </a:ext>
            </a:extLst>
          </p:cNvPr>
          <p:cNvSpPr/>
          <p:nvPr/>
        </p:nvSpPr>
        <p:spPr>
          <a:xfrm>
            <a:off x="1381412" y="2371908"/>
            <a:ext cx="2920710" cy="2729272"/>
          </a:xfrm>
          <a:prstGeom prst="rect">
            <a:avLst/>
          </a:prstGeom>
          <a:solidFill>
            <a:srgbClr val="FFFFFF"/>
          </a:solidFill>
          <a:ln w="1905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13" name="Google Shape;140;p16">
            <a:extLst>
              <a:ext uri="{FF2B5EF4-FFF2-40B4-BE49-F238E27FC236}">
                <a16:creationId xmlns:a16="http://schemas.microsoft.com/office/drawing/2014/main" id="{FF84D937-31C1-40DF-BB5E-1F9F7E77DC34}"/>
              </a:ext>
            </a:extLst>
          </p:cNvPr>
          <p:cNvSpPr/>
          <p:nvPr/>
        </p:nvSpPr>
        <p:spPr>
          <a:xfrm>
            <a:off x="7536661" y="5332206"/>
            <a:ext cx="2158800" cy="61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000" b="1">
                <a:solidFill>
                  <a:srgbClr val="FFFFFF"/>
                </a:solidFill>
                <a:latin typeface="Roboto"/>
                <a:ea typeface="Roboto"/>
                <a:cs typeface="Roboto"/>
                <a:sym typeface="Roboto"/>
              </a:rPr>
              <a:t>15</a:t>
            </a:r>
            <a:r>
              <a:rPr lang="en" sz="4000">
                <a:solidFill>
                  <a:srgbClr val="FFFFFF"/>
                </a:solidFill>
                <a:latin typeface="Roboto Thin"/>
                <a:ea typeface="Roboto Thin"/>
                <a:cs typeface="Roboto Thin"/>
                <a:sym typeface="Roboto Thin"/>
              </a:rPr>
              <a:t>%</a:t>
            </a:r>
            <a:endParaRPr sz="4000">
              <a:solidFill>
                <a:srgbClr val="FFFFFF"/>
              </a:solidFill>
              <a:latin typeface="Roboto Thin"/>
              <a:ea typeface="Roboto Thin"/>
              <a:cs typeface="Roboto Thin"/>
              <a:sym typeface="Roboto Thin"/>
            </a:endParaRPr>
          </a:p>
        </p:txBody>
      </p:sp>
      <p:sp>
        <p:nvSpPr>
          <p:cNvPr id="14" name="Google Shape;128;p16">
            <a:extLst>
              <a:ext uri="{FF2B5EF4-FFF2-40B4-BE49-F238E27FC236}">
                <a16:creationId xmlns:a16="http://schemas.microsoft.com/office/drawing/2014/main" id="{C399259F-F45B-46D1-B432-2E83E5C18F96}"/>
              </a:ext>
            </a:extLst>
          </p:cNvPr>
          <p:cNvSpPr/>
          <p:nvPr/>
        </p:nvSpPr>
        <p:spPr>
          <a:xfrm>
            <a:off x="4848510" y="2425828"/>
            <a:ext cx="2541243" cy="12404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dirty="0">
                <a:solidFill>
                  <a:schemeClr val="accent4">
                    <a:lumMod val="50000"/>
                  </a:schemeClr>
                </a:solidFill>
                <a:latin typeface="+mj-lt"/>
                <a:ea typeface="Roboto"/>
                <a:cs typeface="Roboto"/>
                <a:sym typeface="Roboto"/>
              </a:rPr>
              <a:t>6.5 </a:t>
            </a:r>
            <a:r>
              <a:rPr lang="en-US" sz="3600" b="1" dirty="0">
                <a:solidFill>
                  <a:schemeClr val="accent4">
                    <a:lumMod val="50000"/>
                  </a:schemeClr>
                </a:solidFill>
                <a:latin typeface="+mj-lt"/>
                <a:ea typeface="Roboto"/>
                <a:cs typeface="Roboto"/>
                <a:sym typeface="Roboto"/>
              </a:rPr>
              <a:t>hours per week</a:t>
            </a:r>
            <a:endParaRPr sz="3600" dirty="0">
              <a:solidFill>
                <a:schemeClr val="accent4">
                  <a:lumMod val="50000"/>
                </a:schemeClr>
              </a:solidFill>
              <a:latin typeface="+mj-lt"/>
              <a:ea typeface="Roboto Thin"/>
              <a:cs typeface="Roboto Thin"/>
              <a:sym typeface="Roboto Thin"/>
            </a:endParaRPr>
          </a:p>
        </p:txBody>
      </p:sp>
      <p:sp>
        <p:nvSpPr>
          <p:cNvPr id="16" name="Rectangle 15">
            <a:extLst>
              <a:ext uri="{FF2B5EF4-FFF2-40B4-BE49-F238E27FC236}">
                <a16:creationId xmlns:a16="http://schemas.microsoft.com/office/drawing/2014/main" id="{44DC5A3E-0DA8-40B0-AE9E-EF4A1B5EDDEF}"/>
              </a:ext>
            </a:extLst>
          </p:cNvPr>
          <p:cNvSpPr/>
          <p:nvPr/>
        </p:nvSpPr>
        <p:spPr>
          <a:xfrm>
            <a:off x="1498253" y="3787523"/>
            <a:ext cx="2158762" cy="923330"/>
          </a:xfrm>
          <a:prstGeom prst="rect">
            <a:avLst/>
          </a:prstGeom>
        </p:spPr>
        <p:txBody>
          <a:bodyPr wrap="square">
            <a:spAutoFit/>
          </a:bodyPr>
          <a:lstStyle/>
          <a:p>
            <a:pPr lvl="0"/>
            <a:r>
              <a:rPr lang="en-US">
                <a:solidFill>
                  <a:schemeClr val="accent4">
                    <a:lumMod val="50000"/>
                  </a:schemeClr>
                </a:solidFill>
                <a:latin typeface="+mj-lt"/>
                <a:ea typeface="Roboto Medium"/>
                <a:cs typeface="Roboto Medium"/>
                <a:sym typeface="Roboto Medium"/>
              </a:rPr>
              <a:t>Average time </a:t>
            </a:r>
            <a:r>
              <a:rPr lang="en-US" err="1">
                <a:solidFill>
                  <a:schemeClr val="accent4">
                    <a:lumMod val="50000"/>
                  </a:schemeClr>
                </a:solidFill>
                <a:latin typeface="+mj-lt"/>
                <a:ea typeface="Roboto Medium"/>
                <a:cs typeface="Roboto Medium"/>
                <a:sym typeface="Roboto Medium"/>
              </a:rPr>
              <a:t>Biomeds</a:t>
            </a:r>
            <a:r>
              <a:rPr lang="en-US">
                <a:solidFill>
                  <a:schemeClr val="accent4">
                    <a:lumMod val="50000"/>
                  </a:schemeClr>
                </a:solidFill>
                <a:latin typeface="+mj-lt"/>
                <a:ea typeface="Roboto Medium"/>
                <a:cs typeface="Roboto Medium"/>
                <a:sym typeface="Roboto Medium"/>
              </a:rPr>
              <a:t> spend on paperwork </a:t>
            </a:r>
          </a:p>
        </p:txBody>
      </p:sp>
      <p:sp>
        <p:nvSpPr>
          <p:cNvPr id="17" name="Google Shape;128;p16">
            <a:extLst>
              <a:ext uri="{FF2B5EF4-FFF2-40B4-BE49-F238E27FC236}">
                <a16:creationId xmlns:a16="http://schemas.microsoft.com/office/drawing/2014/main" id="{4F908C40-BAFC-4D48-BA65-64D898302A31}"/>
              </a:ext>
            </a:extLst>
          </p:cNvPr>
          <p:cNvSpPr/>
          <p:nvPr/>
        </p:nvSpPr>
        <p:spPr>
          <a:xfrm>
            <a:off x="1544189" y="2425828"/>
            <a:ext cx="2158761" cy="12404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600" b="1">
                <a:solidFill>
                  <a:schemeClr val="accent4">
                    <a:lumMod val="50000"/>
                  </a:schemeClr>
                </a:solidFill>
                <a:latin typeface="+mj-lt"/>
                <a:ea typeface="Roboto"/>
                <a:cs typeface="Roboto"/>
                <a:sym typeface="Roboto"/>
              </a:rPr>
              <a:t>50%</a:t>
            </a:r>
            <a:endParaRPr sz="3600">
              <a:solidFill>
                <a:schemeClr val="accent4">
                  <a:lumMod val="50000"/>
                </a:schemeClr>
              </a:solidFill>
              <a:latin typeface="+mj-lt"/>
              <a:ea typeface="Roboto Thin"/>
              <a:cs typeface="Roboto Thin"/>
              <a:sym typeface="Roboto Thin"/>
            </a:endParaRPr>
          </a:p>
        </p:txBody>
      </p:sp>
      <p:sp>
        <p:nvSpPr>
          <p:cNvPr id="18" name="Rectangle 17">
            <a:extLst>
              <a:ext uri="{FF2B5EF4-FFF2-40B4-BE49-F238E27FC236}">
                <a16:creationId xmlns:a16="http://schemas.microsoft.com/office/drawing/2014/main" id="{468E5B13-95FD-41FB-89FC-F7B730BA68D0}"/>
              </a:ext>
            </a:extLst>
          </p:cNvPr>
          <p:cNvSpPr/>
          <p:nvPr/>
        </p:nvSpPr>
        <p:spPr>
          <a:xfrm>
            <a:off x="4798364" y="3787523"/>
            <a:ext cx="2595865" cy="1200329"/>
          </a:xfrm>
          <a:prstGeom prst="rect">
            <a:avLst/>
          </a:prstGeom>
        </p:spPr>
        <p:txBody>
          <a:bodyPr wrap="square">
            <a:spAutoFit/>
          </a:bodyPr>
          <a:lstStyle/>
          <a:p>
            <a:pPr lvl="0"/>
            <a:r>
              <a:rPr lang="en-US" dirty="0">
                <a:solidFill>
                  <a:schemeClr val="accent4">
                    <a:lumMod val="50000"/>
                  </a:schemeClr>
                </a:solidFill>
                <a:latin typeface="+mj-lt"/>
                <a:ea typeface="Roboto Medium"/>
                <a:cs typeface="Roboto Medium"/>
                <a:sym typeface="Roboto Medium"/>
              </a:rPr>
              <a:t>of efficiency lost per employee due to changing tools, processes or policies</a:t>
            </a:r>
          </a:p>
        </p:txBody>
      </p:sp>
      <p:pic>
        <p:nvPicPr>
          <p:cNvPr id="19" name="Picture 18">
            <a:extLst>
              <a:ext uri="{FF2B5EF4-FFF2-40B4-BE49-F238E27FC236}">
                <a16:creationId xmlns:a16="http://schemas.microsoft.com/office/drawing/2014/main" id="{8D940904-D6B1-4393-B8AE-B2A63B93BE0F}"/>
              </a:ext>
            </a:extLst>
          </p:cNvPr>
          <p:cNvPicPr>
            <a:picLocks noChangeAspect="1"/>
          </p:cNvPicPr>
          <p:nvPr/>
        </p:nvPicPr>
        <p:blipFill rotWithShape="1">
          <a:blip r:embed="rId3"/>
          <a:srcRect l="75000" t="9335" r="8542" b="84748"/>
          <a:stretch/>
        </p:blipFill>
        <p:spPr>
          <a:xfrm>
            <a:off x="8616061" y="5276320"/>
            <a:ext cx="2006600" cy="805657"/>
          </a:xfrm>
          <a:prstGeom prst="rect">
            <a:avLst/>
          </a:prstGeom>
        </p:spPr>
      </p:pic>
      <p:pic>
        <p:nvPicPr>
          <p:cNvPr id="20" name="Picture 19">
            <a:extLst>
              <a:ext uri="{FF2B5EF4-FFF2-40B4-BE49-F238E27FC236}">
                <a16:creationId xmlns:a16="http://schemas.microsoft.com/office/drawing/2014/main" id="{E1939B70-6E03-41BD-AB3A-655B3B4B7D68}"/>
              </a:ext>
            </a:extLst>
          </p:cNvPr>
          <p:cNvPicPr>
            <a:picLocks noChangeAspect="1"/>
          </p:cNvPicPr>
          <p:nvPr/>
        </p:nvPicPr>
        <p:blipFill rotWithShape="1">
          <a:blip r:embed="rId3"/>
          <a:srcRect l="43467" t="9038" r="40075" b="85045"/>
          <a:stretch/>
        </p:blipFill>
        <p:spPr>
          <a:xfrm>
            <a:off x="5115830" y="5276320"/>
            <a:ext cx="2170229" cy="871355"/>
          </a:xfrm>
          <a:prstGeom prst="rect">
            <a:avLst/>
          </a:prstGeom>
        </p:spPr>
      </p:pic>
      <p:sp>
        <p:nvSpPr>
          <p:cNvPr id="21" name="Google Shape;126;p16">
            <a:extLst>
              <a:ext uri="{FF2B5EF4-FFF2-40B4-BE49-F238E27FC236}">
                <a16:creationId xmlns:a16="http://schemas.microsoft.com/office/drawing/2014/main" id="{25BECC7D-1D7B-4BE2-BEA6-BBCBB6950453}"/>
              </a:ext>
            </a:extLst>
          </p:cNvPr>
          <p:cNvSpPr/>
          <p:nvPr/>
        </p:nvSpPr>
        <p:spPr>
          <a:xfrm>
            <a:off x="4581099" y="2371908"/>
            <a:ext cx="2920710" cy="2729272"/>
          </a:xfrm>
          <a:prstGeom prst="rect">
            <a:avLst/>
          </a:prstGeom>
          <a:noFill/>
          <a:ln w="1905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pic>
        <p:nvPicPr>
          <p:cNvPr id="22" name="Picture 21">
            <a:extLst>
              <a:ext uri="{FF2B5EF4-FFF2-40B4-BE49-F238E27FC236}">
                <a16:creationId xmlns:a16="http://schemas.microsoft.com/office/drawing/2014/main" id="{9F9CCE4A-586D-415F-809C-81BC278BAE4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44294" y="5404585"/>
            <a:ext cx="1804205" cy="835280"/>
          </a:xfrm>
          <a:prstGeom prst="rect">
            <a:avLst/>
          </a:prstGeom>
        </p:spPr>
      </p:pic>
      <p:sp>
        <p:nvSpPr>
          <p:cNvPr id="23" name="Google Shape;134;p16">
            <a:extLst>
              <a:ext uri="{FF2B5EF4-FFF2-40B4-BE49-F238E27FC236}">
                <a16:creationId xmlns:a16="http://schemas.microsoft.com/office/drawing/2014/main" id="{2DC30C62-B55F-4C58-9C6C-E2A661DDA160}"/>
              </a:ext>
            </a:extLst>
          </p:cNvPr>
          <p:cNvSpPr/>
          <p:nvPr/>
        </p:nvSpPr>
        <p:spPr>
          <a:xfrm>
            <a:off x="8164363" y="3731646"/>
            <a:ext cx="2756829" cy="90106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accent4">
                    <a:lumMod val="50000"/>
                  </a:schemeClr>
                </a:solidFill>
                <a:latin typeface="+mj-lt"/>
                <a:ea typeface="Roboto Medium"/>
                <a:cs typeface="Roboto Medium"/>
                <a:sym typeface="Roboto Medium"/>
              </a:rPr>
              <a:t>To become proficient </a:t>
            </a:r>
          </a:p>
          <a:p>
            <a:pPr marL="0" lvl="0" indent="0" algn="l" rtl="0">
              <a:spcBef>
                <a:spcPts val="0"/>
              </a:spcBef>
              <a:spcAft>
                <a:spcPts val="0"/>
              </a:spcAft>
              <a:buNone/>
            </a:pPr>
            <a:endParaRPr lang="en-US" dirty="0">
              <a:solidFill>
                <a:schemeClr val="accent4">
                  <a:lumMod val="50000"/>
                </a:schemeClr>
              </a:solidFill>
              <a:latin typeface="+mj-lt"/>
              <a:ea typeface="Roboto Medium"/>
              <a:cs typeface="Roboto Medium"/>
              <a:sym typeface="Roboto Medium"/>
            </a:endParaRPr>
          </a:p>
          <a:p>
            <a:pPr marL="0" lvl="0" indent="0" algn="l" rtl="0">
              <a:spcBef>
                <a:spcPts val="0"/>
              </a:spcBef>
              <a:spcAft>
                <a:spcPts val="0"/>
              </a:spcAft>
              <a:buNone/>
            </a:pPr>
            <a:r>
              <a:rPr lang="en-US" sz="1400" dirty="0">
                <a:solidFill>
                  <a:schemeClr val="accent4">
                    <a:lumMod val="50000"/>
                  </a:schemeClr>
                </a:solidFill>
                <a:latin typeface="+mj-lt"/>
                <a:ea typeface="Roboto Medium"/>
                <a:cs typeface="Roboto Medium"/>
                <a:sym typeface="Roboto Medium"/>
              </a:rPr>
              <a:t>Re-train</a:t>
            </a:r>
            <a:br>
              <a:rPr lang="en-US" sz="1400" dirty="0">
                <a:solidFill>
                  <a:schemeClr val="accent4">
                    <a:lumMod val="50000"/>
                  </a:schemeClr>
                </a:solidFill>
                <a:latin typeface="+mj-lt"/>
                <a:ea typeface="Roboto Medium"/>
                <a:cs typeface="Roboto Medium"/>
                <a:sym typeface="Roboto Medium"/>
              </a:rPr>
            </a:br>
            <a:r>
              <a:rPr lang="en-US" sz="1400" dirty="0">
                <a:solidFill>
                  <a:schemeClr val="accent4">
                    <a:lumMod val="50000"/>
                  </a:schemeClr>
                </a:solidFill>
                <a:latin typeface="+mj-lt"/>
                <a:ea typeface="Roboto Medium"/>
                <a:cs typeface="Roboto Medium"/>
                <a:sym typeface="Roboto Medium"/>
              </a:rPr>
              <a:t>Support &amp; Office interruption</a:t>
            </a:r>
            <a:endParaRPr sz="1400" dirty="0">
              <a:solidFill>
                <a:schemeClr val="accent4">
                  <a:lumMod val="50000"/>
                </a:schemeClr>
              </a:solidFill>
              <a:latin typeface="+mj-lt"/>
              <a:ea typeface="Roboto Medium"/>
              <a:cs typeface="Roboto Medium"/>
              <a:sym typeface="Roboto Medium"/>
            </a:endParaRPr>
          </a:p>
        </p:txBody>
      </p:sp>
      <p:sp>
        <p:nvSpPr>
          <p:cNvPr id="24" name="Google Shape;135;p16">
            <a:extLst>
              <a:ext uri="{FF2B5EF4-FFF2-40B4-BE49-F238E27FC236}">
                <a16:creationId xmlns:a16="http://schemas.microsoft.com/office/drawing/2014/main" id="{7BDF2FE9-C109-4EB2-A388-3348058E24A6}"/>
              </a:ext>
            </a:extLst>
          </p:cNvPr>
          <p:cNvSpPr/>
          <p:nvPr/>
        </p:nvSpPr>
        <p:spPr>
          <a:xfrm>
            <a:off x="8164363" y="2418435"/>
            <a:ext cx="2158761" cy="1328094"/>
          </a:xfrm>
          <a:prstGeom prst="rect">
            <a:avLst/>
          </a:prstGeom>
          <a:noFill/>
          <a:ln>
            <a:noFill/>
          </a:ln>
        </p:spPr>
        <p:txBody>
          <a:bodyPr spcFirstLastPara="1" wrap="square" lIns="91425" tIns="91425" rIns="91425" bIns="91425" anchor="t" anchorCtr="0">
            <a:noAutofit/>
          </a:bodyPr>
          <a:lstStyle/>
          <a:p>
            <a:r>
              <a:rPr lang="en" sz="3600" b="1" dirty="0">
                <a:solidFill>
                  <a:schemeClr val="accent4">
                    <a:lumMod val="50000"/>
                  </a:schemeClr>
                </a:solidFill>
                <a:latin typeface="+mj-lt"/>
                <a:cs typeface="Roboto"/>
                <a:sym typeface="Roboto"/>
              </a:rPr>
              <a:t>8-12 </a:t>
            </a:r>
            <a:r>
              <a:rPr lang="en-US" sz="3600" b="1" dirty="0">
                <a:solidFill>
                  <a:schemeClr val="accent4">
                    <a:lumMod val="50000"/>
                  </a:schemeClr>
                </a:solidFill>
                <a:latin typeface="+mj-lt"/>
                <a:cs typeface="Roboto"/>
                <a:sym typeface="Roboto"/>
              </a:rPr>
              <a:t>months</a:t>
            </a:r>
            <a:endParaRPr sz="3600" b="1" dirty="0">
              <a:solidFill>
                <a:schemeClr val="accent4">
                  <a:lumMod val="50000"/>
                </a:schemeClr>
              </a:solidFill>
              <a:latin typeface="+mj-lt"/>
              <a:cs typeface="Roboto"/>
              <a:sym typeface="Roboto Thin"/>
            </a:endParaRPr>
          </a:p>
        </p:txBody>
      </p:sp>
      <p:sp>
        <p:nvSpPr>
          <p:cNvPr id="25" name="Google Shape;126;p16">
            <a:extLst>
              <a:ext uri="{FF2B5EF4-FFF2-40B4-BE49-F238E27FC236}">
                <a16:creationId xmlns:a16="http://schemas.microsoft.com/office/drawing/2014/main" id="{281B5CFB-38DE-459C-B1BE-8BCAE2FCB714}"/>
              </a:ext>
            </a:extLst>
          </p:cNvPr>
          <p:cNvSpPr/>
          <p:nvPr/>
        </p:nvSpPr>
        <p:spPr>
          <a:xfrm>
            <a:off x="7897339" y="2367010"/>
            <a:ext cx="2920710" cy="2729272"/>
          </a:xfrm>
          <a:prstGeom prst="rect">
            <a:avLst/>
          </a:prstGeom>
          <a:noFill/>
          <a:ln w="19050" cap="flat" cmpd="sng">
            <a:solidFill>
              <a:schemeClr val="accent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2" name="Rectangle 1">
            <a:extLst>
              <a:ext uri="{FF2B5EF4-FFF2-40B4-BE49-F238E27FC236}">
                <a16:creationId xmlns:a16="http://schemas.microsoft.com/office/drawing/2014/main" id="{CFC1E6B5-2DE4-4A77-9885-2FC7151630A5}"/>
              </a:ext>
            </a:extLst>
          </p:cNvPr>
          <p:cNvSpPr/>
          <p:nvPr/>
        </p:nvSpPr>
        <p:spPr>
          <a:xfrm>
            <a:off x="4435719" y="2160851"/>
            <a:ext cx="6588596" cy="4079014"/>
          </a:xfrm>
          <a:prstGeom prst="rect">
            <a:avLst/>
          </a:prstGeom>
          <a:noFill/>
          <a:ln w="57150">
            <a:solidFill>
              <a:srgbClr val="00A9EC"/>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26" name="Title 11">
            <a:extLst>
              <a:ext uri="{FF2B5EF4-FFF2-40B4-BE49-F238E27FC236}">
                <a16:creationId xmlns:a16="http://schemas.microsoft.com/office/drawing/2014/main" id="{39BA00B4-AF11-D048-9E20-8157DCE050AA}"/>
              </a:ext>
            </a:extLst>
          </p:cNvPr>
          <p:cNvSpPr>
            <a:spLocks noGrp="1"/>
          </p:cNvSpPr>
          <p:nvPr>
            <p:ph type="title"/>
          </p:nvPr>
        </p:nvSpPr>
        <p:spPr>
          <a:xfrm>
            <a:off x="495883" y="651132"/>
            <a:ext cx="11410121" cy="1311128"/>
          </a:xfrm>
        </p:spPr>
        <p:txBody>
          <a:bodyPr/>
          <a:lstStyle/>
          <a:p>
            <a:pPr algn="ctr"/>
            <a:r>
              <a:rPr lang="en-US" dirty="0">
                <a:solidFill>
                  <a:schemeClr val="tx1"/>
                </a:solidFill>
              </a:rPr>
              <a:t>Studies show </a:t>
            </a:r>
            <a:r>
              <a:rPr lang="en-US" dirty="0">
                <a:solidFill>
                  <a:schemeClr val="bg2"/>
                </a:solidFill>
              </a:rPr>
              <a:t>time lost </a:t>
            </a:r>
            <a:br>
              <a:rPr lang="en-US" dirty="0">
                <a:solidFill>
                  <a:schemeClr val="bg2"/>
                </a:solidFill>
              </a:rPr>
            </a:br>
            <a:r>
              <a:rPr lang="en-US" dirty="0">
                <a:solidFill>
                  <a:schemeClr val="tx1"/>
                </a:solidFill>
              </a:rPr>
              <a:t>with manual workflows</a:t>
            </a:r>
          </a:p>
        </p:txBody>
      </p:sp>
      <p:sp>
        <p:nvSpPr>
          <p:cNvPr id="3" name="TextBox 2">
            <a:extLst>
              <a:ext uri="{FF2B5EF4-FFF2-40B4-BE49-F238E27FC236}">
                <a16:creationId xmlns:a16="http://schemas.microsoft.com/office/drawing/2014/main" id="{5A2C1B1F-6BBE-FA47-A1A2-47B0B2D01A15}"/>
              </a:ext>
            </a:extLst>
          </p:cNvPr>
          <p:cNvSpPr txBox="1"/>
          <p:nvPr/>
        </p:nvSpPr>
        <p:spPr>
          <a:xfrm>
            <a:off x="11809927" y="4247229"/>
            <a:ext cx="0" cy="0"/>
          </a:xfrm>
          <a:prstGeom prst="rect">
            <a:avLst/>
          </a:prstGeom>
          <a:noFill/>
        </p:spPr>
        <p:txBody>
          <a:bodyPr wrap="none" rtlCol="0">
            <a:noAutofit/>
          </a:bodyPr>
          <a:lstStyle/>
          <a:p>
            <a:pPr algn="l"/>
            <a:endParaRPr lang="en-US" sz="2000" kern="1200" dirty="0">
              <a:solidFill>
                <a:srgbClr val="373737"/>
              </a:solidFill>
              <a:latin typeface="+mn-lt"/>
              <a:ea typeface="+mn-ea"/>
              <a:cs typeface="+mn-cs"/>
            </a:endParaRPr>
          </a:p>
        </p:txBody>
      </p:sp>
    </p:spTree>
    <p:extLst>
      <p:ext uri="{BB962C8B-B14F-4D97-AF65-F5344CB8AC3E}">
        <p14:creationId xmlns:p14="http://schemas.microsoft.com/office/powerpoint/2010/main" val="127208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23CE6D-2D76-4948-9741-4AF7671759DE}"/>
              </a:ext>
            </a:extLst>
          </p:cNvPr>
          <p:cNvSpPr/>
          <p:nvPr/>
        </p:nvSpPr>
        <p:spPr>
          <a:xfrm>
            <a:off x="5051462" y="4402537"/>
            <a:ext cx="6096000" cy="1197764"/>
          </a:xfrm>
          <a:prstGeom prst="rect">
            <a:avLst/>
          </a:prstGeom>
        </p:spPr>
        <p:txBody>
          <a:bodyPr>
            <a:spAutoFit/>
          </a:bodyPr>
          <a:lstStyle/>
          <a:p>
            <a:pPr>
              <a:lnSpc>
                <a:spcPct val="107000"/>
              </a:lnSpc>
              <a:spcAft>
                <a:spcPts val="800"/>
              </a:spcAft>
            </a:pPr>
            <a:r>
              <a:rPr lang="en-US" sz="2000" b="1" dirty="0">
                <a:ea typeface="Calibri" panose="020F0502020204030204" pitchFamily="34" charset="0"/>
                <a:cs typeface="Times New Roman" panose="02020603050405020304" pitchFamily="18" charset="0"/>
              </a:rPr>
              <a:t>Remaining pains</a:t>
            </a:r>
          </a:p>
          <a:p>
            <a:pPr marL="742950" indent="-282575">
              <a:lnSpc>
                <a:spcPct val="107000"/>
              </a:lnSpc>
              <a:spcAft>
                <a:spcPts val="800"/>
              </a:spcAft>
              <a:buFont typeface="Arial" panose="020B0604020202020204" pitchFamily="34" charset="0"/>
              <a:buChar char="•"/>
              <a:tabLst>
                <a:tab pos="730250" algn="l"/>
              </a:tabLst>
            </a:pPr>
            <a:r>
              <a:rPr lang="en-US" dirty="0">
                <a:cs typeface="Times New Roman" panose="02020603050405020304" pitchFamily="18" charset="0"/>
              </a:rPr>
              <a:t>Multiple sources of test results</a:t>
            </a:r>
          </a:p>
          <a:p>
            <a:pPr marL="742950" indent="-282575">
              <a:lnSpc>
                <a:spcPct val="107000"/>
              </a:lnSpc>
              <a:spcAft>
                <a:spcPts val="800"/>
              </a:spcAft>
              <a:buFont typeface="Arial" panose="020B0604020202020204" pitchFamily="34" charset="0"/>
              <a:buChar char="•"/>
              <a:tabLst>
                <a:tab pos="730250" algn="l"/>
              </a:tabLst>
            </a:pPr>
            <a:r>
              <a:rPr lang="en-US" dirty="0">
                <a:cs typeface="Times New Roman" panose="02020603050405020304" pitchFamily="18" charset="0"/>
              </a:rPr>
              <a:t>Test instrument setup </a:t>
            </a:r>
            <a:r>
              <a:rPr lang="en-US" dirty="0">
                <a:ea typeface="Calibri" panose="020F0502020204030204" pitchFamily="34" charset="0"/>
                <a:cs typeface="Times New Roman" panose="02020603050405020304" pitchFamily="18" charset="0"/>
              </a:rPr>
              <a:t>/ learning curve</a:t>
            </a:r>
          </a:p>
        </p:txBody>
      </p:sp>
      <p:sp>
        <p:nvSpPr>
          <p:cNvPr id="8" name="TextBox 7">
            <a:extLst>
              <a:ext uri="{FF2B5EF4-FFF2-40B4-BE49-F238E27FC236}">
                <a16:creationId xmlns:a16="http://schemas.microsoft.com/office/drawing/2014/main" id="{887A67E1-EBFE-5A44-9E9B-F2E7145A23A5}"/>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pic>
        <p:nvPicPr>
          <p:cNvPr id="12" name="Picture 11">
            <a:extLst>
              <a:ext uri="{FF2B5EF4-FFF2-40B4-BE49-F238E27FC236}">
                <a16:creationId xmlns:a16="http://schemas.microsoft.com/office/drawing/2014/main" id="{3BC4175C-69C2-6A48-AD9F-E28992299476}"/>
              </a:ext>
            </a:extLst>
          </p:cNvPr>
          <p:cNvPicPr>
            <a:picLocks noChangeAspect="1"/>
          </p:cNvPicPr>
          <p:nvPr/>
        </p:nvPicPr>
        <p:blipFill rotWithShape="1">
          <a:blip r:embed="rId4"/>
          <a:srcRect l="18803"/>
          <a:stretch/>
        </p:blipFill>
        <p:spPr>
          <a:xfrm>
            <a:off x="-1467" y="1825975"/>
            <a:ext cx="4659898" cy="4437385"/>
          </a:xfrm>
          <a:prstGeom prst="rect">
            <a:avLst/>
          </a:prstGeom>
        </p:spPr>
      </p:pic>
      <p:sp>
        <p:nvSpPr>
          <p:cNvPr id="5" name="Title 1">
            <a:extLst>
              <a:ext uri="{FF2B5EF4-FFF2-40B4-BE49-F238E27FC236}">
                <a16:creationId xmlns:a16="http://schemas.microsoft.com/office/drawing/2014/main" id="{CABF45AC-F31C-498A-9709-B6079DD72B9F}"/>
              </a:ext>
            </a:extLst>
          </p:cNvPr>
          <p:cNvSpPr>
            <a:spLocks noGrp="1"/>
          </p:cNvSpPr>
          <p:nvPr>
            <p:ph type="title"/>
          </p:nvPr>
        </p:nvSpPr>
        <p:spPr>
          <a:xfrm>
            <a:off x="1460961" y="1049607"/>
            <a:ext cx="10321097" cy="756048"/>
          </a:xfrm>
        </p:spPr>
        <p:txBody>
          <a:bodyPr>
            <a:normAutofit fontScale="90000"/>
          </a:bodyPr>
          <a:lstStyle/>
          <a:p>
            <a:pPr algn="ctr"/>
            <a:r>
              <a:rPr lang="en-US" dirty="0">
                <a:solidFill>
                  <a:schemeClr val="accent4">
                    <a:lumMod val="50000"/>
                  </a:schemeClr>
                </a:solidFill>
              </a:rPr>
              <a:t>Test tools with </a:t>
            </a:r>
            <a:r>
              <a:rPr lang="en-US" dirty="0">
                <a:solidFill>
                  <a:schemeClr val="bg2"/>
                </a:solidFill>
              </a:rPr>
              <a:t>on-board automation </a:t>
            </a:r>
            <a:br>
              <a:rPr lang="en-US" dirty="0">
                <a:solidFill>
                  <a:schemeClr val="bg2"/>
                </a:solidFill>
              </a:rPr>
            </a:br>
            <a:r>
              <a:rPr lang="en-US" dirty="0">
                <a:solidFill>
                  <a:schemeClr val="tx1"/>
                </a:solidFill>
              </a:rPr>
              <a:t>can increase workflow efficiency</a:t>
            </a:r>
          </a:p>
        </p:txBody>
      </p:sp>
      <p:sp>
        <p:nvSpPr>
          <p:cNvPr id="6" name="Rectangle 5">
            <a:extLst>
              <a:ext uri="{FF2B5EF4-FFF2-40B4-BE49-F238E27FC236}">
                <a16:creationId xmlns:a16="http://schemas.microsoft.com/office/drawing/2014/main" id="{81CE78C8-C159-475D-A69D-FA99CACD2B3D}"/>
              </a:ext>
            </a:extLst>
          </p:cNvPr>
          <p:cNvSpPr/>
          <p:nvPr/>
        </p:nvSpPr>
        <p:spPr>
          <a:xfrm>
            <a:off x="5037049" y="2535573"/>
            <a:ext cx="7095309" cy="1197764"/>
          </a:xfrm>
          <a:prstGeom prst="rect">
            <a:avLst/>
          </a:prstGeom>
        </p:spPr>
        <p:txBody>
          <a:bodyPr wrap="square">
            <a:spAutoFit/>
          </a:bodyPr>
          <a:lstStyle/>
          <a:p>
            <a:pPr marL="0" lvl="1">
              <a:lnSpc>
                <a:spcPct val="107000"/>
              </a:lnSpc>
              <a:spcAft>
                <a:spcPts val="800"/>
              </a:spcAft>
            </a:pPr>
            <a:r>
              <a:rPr lang="en-US" sz="2000" b="1" dirty="0">
                <a:ea typeface="Calibri" panose="020F0502020204030204" pitchFamily="34" charset="0"/>
                <a:cs typeface="Times New Roman" panose="02020603050405020304" pitchFamily="18" charset="0"/>
              </a:rPr>
              <a:t>On-board automation </a:t>
            </a:r>
            <a:r>
              <a:rPr lang="en-US" sz="2000" dirty="0">
                <a:ea typeface="Calibri" panose="020F0502020204030204" pitchFamily="34" charset="0"/>
                <a:cs typeface="Times New Roman" panose="02020603050405020304" pitchFamily="18" charset="0"/>
              </a:rPr>
              <a:t>and </a:t>
            </a:r>
            <a:r>
              <a:rPr lang="en-US" sz="2000" b="1" dirty="0">
                <a:ea typeface="Calibri" panose="020F0502020204030204" pitchFamily="34" charset="0"/>
                <a:cs typeface="Times New Roman" panose="02020603050405020304" pitchFamily="18" charset="0"/>
              </a:rPr>
              <a:t>autosequences</a:t>
            </a:r>
            <a:r>
              <a:rPr lang="en-US" sz="2000" dirty="0">
                <a:ea typeface="Calibri" panose="020F0502020204030204" pitchFamily="34" charset="0"/>
                <a:cs typeface="Times New Roman" panose="02020603050405020304" pitchFamily="18" charset="0"/>
              </a:rPr>
              <a:t> allow to  </a:t>
            </a:r>
          </a:p>
          <a:p>
            <a:pPr marL="742950" indent="-282575">
              <a:lnSpc>
                <a:spcPct val="107000"/>
              </a:lnSpc>
              <a:spcAft>
                <a:spcPts val="800"/>
              </a:spcAft>
              <a:buFont typeface="Arial" panose="020B0604020202020204" pitchFamily="34" charset="0"/>
              <a:buChar char="•"/>
              <a:tabLst>
                <a:tab pos="730250" algn="l"/>
              </a:tabLst>
            </a:pPr>
            <a:r>
              <a:rPr lang="en-US" dirty="0">
                <a:ea typeface="Calibri" panose="020F0502020204030204" pitchFamily="34" charset="0"/>
                <a:cs typeface="Times New Roman" panose="02020603050405020304" pitchFamily="18" charset="0"/>
              </a:rPr>
              <a:t>Run multiple test steps with the push of a button</a:t>
            </a:r>
          </a:p>
          <a:p>
            <a:pPr marL="742950" indent="-282575">
              <a:lnSpc>
                <a:spcPct val="107000"/>
              </a:lnSpc>
              <a:spcAft>
                <a:spcPts val="800"/>
              </a:spcAft>
              <a:buFont typeface="Arial" panose="020B0604020202020204" pitchFamily="34" charset="0"/>
              <a:buChar char="•"/>
              <a:tabLst>
                <a:tab pos="730250" algn="l"/>
              </a:tabLst>
            </a:pPr>
            <a:r>
              <a:rPr lang="en-US" dirty="0">
                <a:ea typeface="Calibri" panose="020F0502020204030204" pitchFamily="34" charset="0"/>
                <a:cs typeface="Times New Roman" panose="02020603050405020304" pitchFamily="18" charset="0"/>
              </a:rPr>
              <a:t>Pull test results directly off the test equipment</a:t>
            </a:r>
            <a:endParaRPr lang="en-US" sz="2400" b="1" dirty="0">
              <a:ea typeface="Calibri" panose="020F0502020204030204" pitchFamily="34" charset="0"/>
              <a:cs typeface="Times New Roman" panose="02020603050405020304" pitchFamily="18" charset="0"/>
            </a:endParaRPr>
          </a:p>
        </p:txBody>
      </p:sp>
      <p:pic>
        <p:nvPicPr>
          <p:cNvPr id="14" name="Graphic 13" descr="Checkbox Checked with solid fill">
            <a:extLst>
              <a:ext uri="{FF2B5EF4-FFF2-40B4-BE49-F238E27FC236}">
                <a16:creationId xmlns:a16="http://schemas.microsoft.com/office/drawing/2014/main" id="{165C2C48-02D3-1F48-B796-BA40B227D3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9810" y="2495025"/>
            <a:ext cx="457200" cy="457200"/>
          </a:xfrm>
          <a:prstGeom prst="rect">
            <a:avLst/>
          </a:prstGeom>
        </p:spPr>
      </p:pic>
      <p:grpSp>
        <p:nvGrpSpPr>
          <p:cNvPr id="17" name="Group 16">
            <a:extLst>
              <a:ext uri="{FF2B5EF4-FFF2-40B4-BE49-F238E27FC236}">
                <a16:creationId xmlns:a16="http://schemas.microsoft.com/office/drawing/2014/main" id="{526A835A-E71D-D546-8D89-0F567A22420A}"/>
              </a:ext>
            </a:extLst>
          </p:cNvPr>
          <p:cNvGrpSpPr/>
          <p:nvPr/>
        </p:nvGrpSpPr>
        <p:grpSpPr>
          <a:xfrm>
            <a:off x="4770263" y="4370193"/>
            <a:ext cx="296293" cy="345188"/>
            <a:chOff x="4912503" y="2956553"/>
            <a:chExt cx="296293" cy="345188"/>
          </a:xfrm>
        </p:grpSpPr>
        <p:sp>
          <p:nvSpPr>
            <p:cNvPr id="15" name="Rectangle 14">
              <a:extLst>
                <a:ext uri="{FF2B5EF4-FFF2-40B4-BE49-F238E27FC236}">
                  <a16:creationId xmlns:a16="http://schemas.microsoft.com/office/drawing/2014/main" id="{F09DBC7F-7977-B747-8F92-F4CAEFB8127B}"/>
                </a:ext>
              </a:extLst>
            </p:cNvPr>
            <p:cNvSpPr/>
            <p:nvPr/>
          </p:nvSpPr>
          <p:spPr>
            <a:xfrm>
              <a:off x="4950689" y="3073141"/>
              <a:ext cx="228600" cy="228600"/>
            </a:xfrm>
            <a:prstGeom prst="rect">
              <a:avLst/>
            </a:prstGeom>
            <a:noFill/>
            <a:ln w="28575">
              <a:solidFill>
                <a:srgbClr val="C00000"/>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16" name="TextBox 15">
              <a:extLst>
                <a:ext uri="{FF2B5EF4-FFF2-40B4-BE49-F238E27FC236}">
                  <a16:creationId xmlns:a16="http://schemas.microsoft.com/office/drawing/2014/main" id="{F0938594-C225-044E-9C17-C81256252A0C}"/>
                </a:ext>
              </a:extLst>
            </p:cNvPr>
            <p:cNvSpPr txBox="1"/>
            <p:nvPr/>
          </p:nvSpPr>
          <p:spPr>
            <a:xfrm>
              <a:off x="4912503" y="2956553"/>
              <a:ext cx="296293" cy="237836"/>
            </a:xfrm>
            <a:prstGeom prst="rect">
              <a:avLst/>
            </a:prstGeom>
            <a:noFill/>
          </p:spPr>
          <p:txBody>
            <a:bodyPr wrap="none" rtlCol="0">
              <a:noAutofit/>
            </a:bodyPr>
            <a:lstStyle/>
            <a:p>
              <a:pPr algn="l"/>
              <a:r>
                <a:rPr lang="en-US" sz="2000" kern="1200" dirty="0">
                  <a:solidFill>
                    <a:srgbClr val="C00000"/>
                  </a:solidFill>
                  <a:latin typeface="+mn-lt"/>
                  <a:ea typeface="+mn-ea"/>
                  <a:cs typeface="+mn-cs"/>
                </a:rPr>
                <a:t>x</a:t>
              </a:r>
            </a:p>
          </p:txBody>
        </p:sp>
      </p:grpSp>
    </p:spTree>
    <p:custDataLst>
      <p:tags r:id="rId1"/>
    </p:custDataLst>
    <p:extLst>
      <p:ext uri="{BB962C8B-B14F-4D97-AF65-F5344CB8AC3E}">
        <p14:creationId xmlns:p14="http://schemas.microsoft.com/office/powerpoint/2010/main" val="248737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E3D295-0FD1-405F-80AE-0FD12849282C}"/>
              </a:ext>
            </a:extLst>
          </p:cNvPr>
          <p:cNvSpPr/>
          <p:nvPr/>
        </p:nvSpPr>
        <p:spPr>
          <a:xfrm>
            <a:off x="0" y="5739528"/>
            <a:ext cx="12192000" cy="518797"/>
          </a:xfrm>
          <a:prstGeom prst="rect">
            <a:avLst/>
          </a:prstGeom>
          <a:solidFill>
            <a:srgbClr val="FBB738"/>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411663"/>
            <a:r>
              <a:rPr lang="en-US" sz="2400" dirty="0">
                <a:latin typeface="Proxima Nova Lt" panose="020B0604020202020204" charset="0"/>
              </a:rPr>
              <a:t>Documentation process needs to be improved further</a:t>
            </a:r>
          </a:p>
        </p:txBody>
      </p:sp>
      <p:sp>
        <p:nvSpPr>
          <p:cNvPr id="7" name="TextBox 6">
            <a:extLst>
              <a:ext uri="{FF2B5EF4-FFF2-40B4-BE49-F238E27FC236}">
                <a16:creationId xmlns:a16="http://schemas.microsoft.com/office/drawing/2014/main" id="{032DF04A-2758-45E2-BDF6-0F408A602BF5}"/>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2" name="Title 11">
            <a:extLst>
              <a:ext uri="{FF2B5EF4-FFF2-40B4-BE49-F238E27FC236}">
                <a16:creationId xmlns:a16="http://schemas.microsoft.com/office/drawing/2014/main" id="{8F1C21F9-F6A9-D348-A473-35C002EFBCFC}"/>
              </a:ext>
            </a:extLst>
          </p:cNvPr>
          <p:cNvSpPr>
            <a:spLocks noGrp="1"/>
          </p:cNvSpPr>
          <p:nvPr>
            <p:ph type="title"/>
          </p:nvPr>
        </p:nvSpPr>
        <p:spPr>
          <a:xfrm>
            <a:off x="1408539" y="744320"/>
            <a:ext cx="10116888" cy="1200329"/>
          </a:xfrm>
        </p:spPr>
        <p:txBody>
          <a:bodyPr/>
          <a:lstStyle/>
          <a:p>
            <a:pPr algn="ctr"/>
            <a:r>
              <a:rPr lang="en-US" sz="4000" dirty="0">
                <a:solidFill>
                  <a:schemeClr val="tx1"/>
                </a:solidFill>
              </a:rPr>
              <a:t>Remaining pains can lead to issues with the </a:t>
            </a:r>
            <a:r>
              <a:rPr lang="en-US" sz="4000" dirty="0">
                <a:solidFill>
                  <a:schemeClr val="bg2"/>
                </a:solidFill>
              </a:rPr>
              <a:t>audit process</a:t>
            </a:r>
          </a:p>
        </p:txBody>
      </p:sp>
      <p:pic>
        <p:nvPicPr>
          <p:cNvPr id="6" name="Picture 5">
            <a:extLst>
              <a:ext uri="{FF2B5EF4-FFF2-40B4-BE49-F238E27FC236}">
                <a16:creationId xmlns:a16="http://schemas.microsoft.com/office/drawing/2014/main" id="{7B24FDD2-E6E1-3046-AD18-8D0BCCE6B891}"/>
              </a:ext>
            </a:extLst>
          </p:cNvPr>
          <p:cNvPicPr>
            <a:picLocks noChangeAspect="1"/>
          </p:cNvPicPr>
          <p:nvPr/>
        </p:nvPicPr>
        <p:blipFill>
          <a:blip r:embed="rId4"/>
          <a:stretch>
            <a:fillRect/>
          </a:stretch>
        </p:blipFill>
        <p:spPr>
          <a:xfrm>
            <a:off x="941280" y="1931130"/>
            <a:ext cx="2212568" cy="2124065"/>
          </a:xfrm>
          <a:prstGeom prst="rect">
            <a:avLst/>
          </a:prstGeom>
        </p:spPr>
      </p:pic>
      <p:pic>
        <p:nvPicPr>
          <p:cNvPr id="8" name="Picture 7" descr="A picture containing graphics, drawing&#10;&#10;Description automatically generated">
            <a:extLst>
              <a:ext uri="{FF2B5EF4-FFF2-40B4-BE49-F238E27FC236}">
                <a16:creationId xmlns:a16="http://schemas.microsoft.com/office/drawing/2014/main" id="{2872A541-CE45-BB4B-B2D6-261C274B0C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46436" y="3566007"/>
            <a:ext cx="2185974" cy="2124065"/>
          </a:xfrm>
          <a:prstGeom prst="rect">
            <a:avLst/>
          </a:prstGeom>
        </p:spPr>
      </p:pic>
      <p:sp>
        <p:nvSpPr>
          <p:cNvPr id="2" name="Rectangle 1">
            <a:extLst>
              <a:ext uri="{FF2B5EF4-FFF2-40B4-BE49-F238E27FC236}">
                <a16:creationId xmlns:a16="http://schemas.microsoft.com/office/drawing/2014/main" id="{9D77E5CE-9CC0-CE48-AD8A-2FA584EDF041}"/>
              </a:ext>
            </a:extLst>
          </p:cNvPr>
          <p:cNvSpPr/>
          <p:nvPr/>
        </p:nvSpPr>
        <p:spPr>
          <a:xfrm>
            <a:off x="5284881" y="2129419"/>
            <a:ext cx="6535010" cy="3155800"/>
          </a:xfrm>
          <a:prstGeom prst="rect">
            <a:avLst/>
          </a:prstGeom>
        </p:spPr>
        <p:txBody>
          <a:bodyPr wrap="square">
            <a:spAutoFit/>
          </a:bodyPr>
          <a:lstStyle/>
          <a:p>
            <a:pPr marR="0" lvl="0">
              <a:lnSpc>
                <a:spcPct val="107000"/>
              </a:lnSpc>
              <a:spcBef>
                <a:spcPts val="0"/>
              </a:spcBef>
              <a:spcAft>
                <a:spcPts val="1200"/>
              </a:spcAft>
            </a:pPr>
            <a:r>
              <a:rPr lang="en-US" sz="2400" b="1" dirty="0">
                <a:ea typeface="Calibri" panose="020F0502020204030204" pitchFamily="34" charset="0"/>
                <a:cs typeface="Times New Roman" panose="02020603050405020304" pitchFamily="18" charset="0"/>
              </a:rPr>
              <a:t>Areas of concern for incoming auditors</a:t>
            </a:r>
            <a:endParaRPr lang="en-US" dirty="0">
              <a:ea typeface="Calibri" panose="020F0502020204030204" pitchFamily="34" charset="0"/>
              <a:cs typeface="Times New Roman" panose="02020603050405020304" pitchFamily="18" charset="0"/>
            </a:endParaRPr>
          </a:p>
          <a:p>
            <a:pPr marL="409575" marR="0" lvl="0" indent="-346075">
              <a:lnSpc>
                <a:spcPct val="107000"/>
              </a:lnSpc>
              <a:spcBef>
                <a:spcPts val="0"/>
              </a:spcBef>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Unavailability of all required paperwork</a:t>
            </a:r>
          </a:p>
          <a:p>
            <a:pPr marL="409575" lvl="2" indent="-346075">
              <a:lnSpc>
                <a:spcPct val="107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Illegible test results</a:t>
            </a:r>
          </a:p>
          <a:p>
            <a:pPr marL="409575" lvl="1" indent="-346075">
              <a:lnSpc>
                <a:spcPct val="107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Incorrect dates</a:t>
            </a:r>
          </a:p>
          <a:p>
            <a:pPr marL="409575" lvl="1" indent="-346075">
              <a:lnSpc>
                <a:spcPct val="107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Incomplete test results</a:t>
            </a:r>
          </a:p>
          <a:p>
            <a:pPr marL="409575" lvl="1" indent="-346075">
              <a:lnSpc>
                <a:spcPct val="107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Multiple test reports for one asset</a:t>
            </a:r>
          </a:p>
          <a:p>
            <a:pPr marL="401638" lvl="3" indent="-341313">
              <a:lnSpc>
                <a:spcPct val="107000"/>
              </a:lnSpc>
              <a:spcAft>
                <a:spcPts val="600"/>
              </a:spcAft>
              <a:buFont typeface="Arial" panose="020B0604020202020204" pitchFamily="34" charset="0"/>
              <a:buChar char="•"/>
            </a:pPr>
            <a:r>
              <a:rPr lang="en-US" b="1" dirty="0">
                <a:ea typeface="Calibri" panose="020F0502020204030204" pitchFamily="34" charset="0"/>
                <a:cs typeface="Times New Roman" panose="02020603050405020304" pitchFamily="18" charset="0"/>
              </a:rPr>
              <a:t>No standard process</a:t>
            </a:r>
          </a:p>
          <a:p>
            <a:pPr marL="401638" lvl="3" indent="-341313">
              <a:lnSpc>
                <a:spcPct val="107000"/>
              </a:lnSpc>
              <a:spcAft>
                <a:spcPts val="600"/>
              </a:spcAft>
              <a:buFont typeface="Arial" panose="020B0604020202020204" pitchFamily="34" charset="0"/>
              <a:buChar char="•"/>
            </a:pPr>
            <a:r>
              <a:rPr lang="en-US" b="1" dirty="0">
                <a:ea typeface="Calibri" panose="020F0502020204030204" pitchFamily="34" charset="0"/>
                <a:cs typeface="Times New Roman" panose="02020603050405020304" pitchFamily="18" charset="0"/>
              </a:rPr>
              <a:t>Patient risk</a:t>
            </a:r>
          </a:p>
        </p:txBody>
      </p:sp>
      <p:pic>
        <p:nvPicPr>
          <p:cNvPr id="5" name="Picture 4" descr="A picture containing food, drawing&#10;&#10;Description automatically generated">
            <a:extLst>
              <a:ext uri="{FF2B5EF4-FFF2-40B4-BE49-F238E27FC236}">
                <a16:creationId xmlns:a16="http://schemas.microsoft.com/office/drawing/2014/main" id="{8D9479F4-B542-5D40-80EC-D37EC221A0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912" y="2121840"/>
            <a:ext cx="4018302" cy="2410981"/>
          </a:xfrm>
          <a:prstGeom prst="rect">
            <a:avLst/>
          </a:prstGeom>
        </p:spPr>
      </p:pic>
    </p:spTree>
    <p:custDataLst>
      <p:tags r:id="rId1"/>
    </p:custDataLst>
    <p:extLst>
      <p:ext uri="{BB962C8B-B14F-4D97-AF65-F5344CB8AC3E}">
        <p14:creationId xmlns:p14="http://schemas.microsoft.com/office/powerpoint/2010/main" val="387261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000"/>
                            </p:stCondLst>
                            <p:childTnLst>
                              <p:par>
                                <p:cTn id="14" presetID="10" presetClass="entr" presetSubtype="0" fill="hold" grpId="0" nodeType="after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368A65E-BD2E-5940-A24F-4548B83F7F09}"/>
              </a:ext>
            </a:extLst>
          </p:cNvPr>
          <p:cNvSpPr/>
          <p:nvPr/>
        </p:nvSpPr>
        <p:spPr>
          <a:xfrm>
            <a:off x="0" y="5440229"/>
            <a:ext cx="12192000" cy="520996"/>
          </a:xfrm>
          <a:prstGeom prst="rect">
            <a:avLst/>
          </a:prstGeom>
          <a:solidFill>
            <a:srgbClr val="FBB738"/>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1" indent="4238625">
              <a:lnSpc>
                <a:spcPct val="120000"/>
              </a:lnSpc>
              <a:spcBef>
                <a:spcPts val="0"/>
              </a:spcBef>
              <a:spcAft>
                <a:spcPts val="800"/>
              </a:spcAft>
            </a:pPr>
            <a:r>
              <a:rPr lang="en-US" sz="2000" dirty="0">
                <a:ea typeface="Calibri" panose="020F0502020204030204" pitchFamily="34" charset="0"/>
                <a:cs typeface="Times New Roman" panose="02020603050405020304" pitchFamily="18" charset="0"/>
              </a:rPr>
              <a:t>Decrease risk. Drive standardization. </a:t>
            </a:r>
            <a:r>
              <a:rPr lang="en-US" sz="2000" b="1" dirty="0">
                <a:ea typeface="Calibri" panose="020F0502020204030204" pitchFamily="34" charset="0"/>
                <a:cs typeface="Times New Roman" panose="02020603050405020304" pitchFamily="18" charset="0"/>
              </a:rPr>
              <a:t>Document electronically</a:t>
            </a:r>
          </a:p>
        </p:txBody>
      </p:sp>
      <p:sp>
        <p:nvSpPr>
          <p:cNvPr id="7" name="TextBox 6">
            <a:extLst>
              <a:ext uri="{FF2B5EF4-FFF2-40B4-BE49-F238E27FC236}">
                <a16:creationId xmlns:a16="http://schemas.microsoft.com/office/drawing/2014/main" id="{032DF04A-2758-45E2-BDF6-0F408A602BF5}"/>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2" name="Title 11">
            <a:extLst>
              <a:ext uri="{FF2B5EF4-FFF2-40B4-BE49-F238E27FC236}">
                <a16:creationId xmlns:a16="http://schemas.microsoft.com/office/drawing/2014/main" id="{8F1C21F9-F6A9-D348-A473-35C002EFBCFC}"/>
              </a:ext>
            </a:extLst>
          </p:cNvPr>
          <p:cNvSpPr>
            <a:spLocks noGrp="1"/>
          </p:cNvSpPr>
          <p:nvPr>
            <p:ph type="title"/>
          </p:nvPr>
        </p:nvSpPr>
        <p:spPr>
          <a:xfrm>
            <a:off x="548640" y="877362"/>
            <a:ext cx="11460480" cy="1200329"/>
          </a:xfrm>
          <a:noFill/>
        </p:spPr>
        <p:txBody>
          <a:bodyPr wrap="square" rtlCol="0" anchor="ctr">
            <a:spAutoFit/>
          </a:bodyPr>
          <a:lstStyle/>
          <a:p>
            <a:pPr algn="ctr"/>
            <a:r>
              <a:rPr lang="en-US" sz="4000" dirty="0">
                <a:solidFill>
                  <a:schemeClr val="tx1"/>
                </a:solidFill>
              </a:rPr>
              <a:t>Achieve enhanced productivity and reporting with </a:t>
            </a:r>
            <a:r>
              <a:rPr lang="en-US" sz="4000" dirty="0">
                <a:solidFill>
                  <a:schemeClr val="bg2"/>
                </a:solidFill>
              </a:rPr>
              <a:t>test automation software</a:t>
            </a:r>
          </a:p>
        </p:txBody>
      </p:sp>
      <p:pic>
        <p:nvPicPr>
          <p:cNvPr id="8" name="Picture 7" descr="A picture containing graphics, drawing&#10;&#10;Description automatically generated">
            <a:extLst>
              <a:ext uri="{FF2B5EF4-FFF2-40B4-BE49-F238E27FC236}">
                <a16:creationId xmlns:a16="http://schemas.microsoft.com/office/drawing/2014/main" id="{2872A541-CE45-BB4B-B2D6-261C274B0C6A}"/>
              </a:ext>
            </a:extLst>
          </p:cNvPr>
          <p:cNvPicPr>
            <a:picLocks noChangeAspect="1"/>
          </p:cNvPicPr>
          <p:nvPr/>
        </p:nvPicPr>
        <p:blipFill rotWithShape="1">
          <a:blip r:embed="rId4">
            <a:extLst>
              <a:ext uri="{28A0092B-C50C-407E-A947-70E740481C1C}">
                <a14:useLocalDpi xmlns:a14="http://schemas.microsoft.com/office/drawing/2010/main" val="0"/>
              </a:ext>
            </a:extLst>
          </a:blip>
          <a:srcRect l="13512" b="16148"/>
          <a:stretch/>
        </p:blipFill>
        <p:spPr>
          <a:xfrm>
            <a:off x="1" y="3429000"/>
            <a:ext cx="3639864" cy="3429000"/>
          </a:xfrm>
          <a:prstGeom prst="rect">
            <a:avLst/>
          </a:prstGeom>
        </p:spPr>
      </p:pic>
      <p:grpSp>
        <p:nvGrpSpPr>
          <p:cNvPr id="5" name="Group 4">
            <a:extLst>
              <a:ext uri="{FF2B5EF4-FFF2-40B4-BE49-F238E27FC236}">
                <a16:creationId xmlns:a16="http://schemas.microsoft.com/office/drawing/2014/main" id="{FDCFA32C-F9D2-5A41-8C58-761E9FBA6426}"/>
              </a:ext>
            </a:extLst>
          </p:cNvPr>
          <p:cNvGrpSpPr/>
          <p:nvPr/>
        </p:nvGrpSpPr>
        <p:grpSpPr>
          <a:xfrm rot="19273563">
            <a:off x="2580300" y="2050019"/>
            <a:ext cx="2119127" cy="2757960"/>
            <a:chOff x="4429320" y="772365"/>
            <a:chExt cx="3336968" cy="2738643"/>
          </a:xfrm>
        </p:grpSpPr>
        <p:sp>
          <p:nvSpPr>
            <p:cNvPr id="4" name="Cloud Callout 3">
              <a:extLst>
                <a:ext uri="{FF2B5EF4-FFF2-40B4-BE49-F238E27FC236}">
                  <a16:creationId xmlns:a16="http://schemas.microsoft.com/office/drawing/2014/main" id="{7C795E91-A7C6-4945-B8B2-592CFE48C667}"/>
                </a:ext>
              </a:extLst>
            </p:cNvPr>
            <p:cNvSpPr/>
            <p:nvPr/>
          </p:nvSpPr>
          <p:spPr>
            <a:xfrm rot="3315620">
              <a:off x="4728482" y="473203"/>
              <a:ext cx="2738643" cy="3336968"/>
            </a:xfrm>
            <a:prstGeom prst="cloudCallout">
              <a:avLst>
                <a:gd name="adj1" fmla="val -46174"/>
                <a:gd name="adj2" fmla="val 77928"/>
              </a:avLst>
            </a:prstGeom>
            <a:solidFill>
              <a:schemeClr val="bg1"/>
            </a:solidFill>
            <a:ln>
              <a:solidFill>
                <a:schemeClr val="tx1"/>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9" name="Picture 8">
              <a:extLst>
                <a:ext uri="{FF2B5EF4-FFF2-40B4-BE49-F238E27FC236}">
                  <a16:creationId xmlns:a16="http://schemas.microsoft.com/office/drawing/2014/main" id="{418049DF-906E-8F48-9F54-AF52F7B40390}"/>
                </a:ext>
              </a:extLst>
            </p:cNvPr>
            <p:cNvPicPr>
              <a:picLocks noChangeAspect="1"/>
            </p:cNvPicPr>
            <p:nvPr/>
          </p:nvPicPr>
          <p:blipFill>
            <a:blip r:embed="rId5"/>
            <a:stretch>
              <a:fillRect/>
            </a:stretch>
          </p:blipFill>
          <p:spPr>
            <a:xfrm rot="2326437">
              <a:off x="4794112" y="1476134"/>
              <a:ext cx="2826398" cy="1257301"/>
            </a:xfrm>
            <a:prstGeom prst="rect">
              <a:avLst/>
            </a:prstGeom>
          </p:spPr>
        </p:pic>
      </p:grpSp>
      <p:sp>
        <p:nvSpPr>
          <p:cNvPr id="10" name="Rectangle 9">
            <a:extLst>
              <a:ext uri="{FF2B5EF4-FFF2-40B4-BE49-F238E27FC236}">
                <a16:creationId xmlns:a16="http://schemas.microsoft.com/office/drawing/2014/main" id="{CA79697D-FE89-4920-99DA-6BA3DFF365B9}"/>
              </a:ext>
            </a:extLst>
          </p:cNvPr>
          <p:cNvSpPr/>
          <p:nvPr/>
        </p:nvSpPr>
        <p:spPr>
          <a:xfrm>
            <a:off x="5124379" y="2430496"/>
            <a:ext cx="7414915" cy="3591689"/>
          </a:xfrm>
          <a:prstGeom prst="rect">
            <a:avLst/>
          </a:prstGeom>
        </p:spPr>
        <p:txBody>
          <a:bodyPr wrap="square">
            <a:spAutoFit/>
          </a:bodyPr>
          <a:lstStyle/>
          <a:p>
            <a:pPr marL="63500" lvl="2">
              <a:lnSpc>
                <a:spcPct val="120000"/>
              </a:lnSpc>
              <a:spcAft>
                <a:spcPts val="600"/>
              </a:spcAft>
            </a:pPr>
            <a:r>
              <a:rPr lang="en-US" b="1" dirty="0">
                <a:ea typeface="Calibri" panose="020F0502020204030204" pitchFamily="34" charset="0"/>
                <a:cs typeface="Times New Roman" panose="02020603050405020304" pitchFamily="18" charset="0"/>
              </a:rPr>
              <a:t>Fluke Biomedical OneQA allows you to do more with less</a:t>
            </a:r>
            <a:endParaRPr lang="en-US" dirty="0">
              <a:ea typeface="Calibri" panose="020F0502020204030204" pitchFamily="34" charset="0"/>
              <a:cs typeface="Times New Roman" panose="02020603050405020304" pitchFamily="18" charset="0"/>
            </a:endParaRPr>
          </a:p>
          <a:p>
            <a:pPr marL="346075" lvl="2" indent="-282575">
              <a:lnSpc>
                <a:spcPct val="120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Build a customized test procedure and lock it</a:t>
            </a:r>
          </a:p>
          <a:p>
            <a:pPr marL="346075" lvl="2" indent="-282575">
              <a:lnSpc>
                <a:spcPct val="120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Insert visual guidance for test setup</a:t>
            </a:r>
          </a:p>
          <a:p>
            <a:pPr marL="346075" lvl="2" indent="-282575">
              <a:lnSpc>
                <a:spcPct val="120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Create one test report per asset</a:t>
            </a:r>
          </a:p>
          <a:p>
            <a:pPr marL="346075" lvl="2" indent="-282575">
              <a:lnSpc>
                <a:spcPct val="120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Automatically populate test results </a:t>
            </a:r>
          </a:p>
          <a:p>
            <a:pPr marL="63500" lvl="2">
              <a:lnSpc>
                <a:spcPct val="120000"/>
              </a:lnSpc>
              <a:spcAft>
                <a:spcPts val="600"/>
              </a:spcAft>
            </a:pPr>
            <a:r>
              <a:rPr lang="en-US" i="1" dirty="0">
                <a:ea typeface="Calibri" panose="020F0502020204030204" pitchFamily="34" charset="0"/>
                <a:cs typeface="Times New Roman" panose="02020603050405020304" pitchFamily="18" charset="0"/>
              </a:rPr>
              <a:t>(ESA61x, ESA620, Impulse 6000D/7000DP, VT650/900A)</a:t>
            </a:r>
          </a:p>
          <a:p>
            <a:pPr marL="346075" lvl="2" indent="-282575">
              <a:lnSpc>
                <a:spcPct val="120000"/>
              </a:lnSpc>
              <a:spcAft>
                <a:spcPts val="600"/>
              </a:spcAft>
              <a:buFont typeface="Arial" panose="020B0604020202020204" pitchFamily="34" charset="0"/>
              <a:buChar char="•"/>
            </a:pPr>
            <a:r>
              <a:rPr lang="en-US" dirty="0">
                <a:ea typeface="Calibri" panose="020F0502020204030204" pitchFamily="34" charset="0"/>
                <a:cs typeface="Times New Roman" panose="02020603050405020304" pitchFamily="18" charset="0"/>
              </a:rPr>
              <a:t>Complete workorders and upload reports to CMMS</a:t>
            </a:r>
          </a:p>
          <a:p>
            <a:pPr marL="346075" lvl="2" indent="-282575">
              <a:lnSpc>
                <a:spcPct val="120000"/>
              </a:lnSpc>
              <a:buFont typeface="Arial" panose="020B0604020202020204" pitchFamily="34" charset="0"/>
              <a:buChar char="•"/>
            </a:pPr>
            <a:endParaRPr lang="en-US" dirty="0">
              <a:ea typeface="Calibri" panose="020F0502020204030204" pitchFamily="34" charset="0"/>
              <a:cs typeface="Times New Roman" panose="02020603050405020304" pitchFamily="18" charset="0"/>
            </a:endParaRPr>
          </a:p>
          <a:p>
            <a:pPr marL="1200150" lvl="2" indent="-285750">
              <a:lnSpc>
                <a:spcPct val="120000"/>
              </a:lnSpc>
              <a:buFont typeface="Arial" panose="020B0604020202020204" pitchFamily="34" charset="0"/>
              <a:buChar char="•"/>
            </a:pPr>
            <a:endParaRPr lang="en-US" dirty="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97245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D0C3-FC6D-CE45-B851-5D2B7325792A}"/>
              </a:ext>
            </a:extLst>
          </p:cNvPr>
          <p:cNvSpPr>
            <a:spLocks noGrp="1"/>
          </p:cNvSpPr>
          <p:nvPr>
            <p:ph type="title"/>
          </p:nvPr>
        </p:nvSpPr>
        <p:spPr>
          <a:xfrm>
            <a:off x="1037306" y="757304"/>
            <a:ext cx="10116888" cy="1311128"/>
          </a:xfrm>
        </p:spPr>
        <p:txBody>
          <a:bodyPr/>
          <a:lstStyle/>
          <a:p>
            <a:pPr algn="ctr"/>
            <a:r>
              <a:rPr lang="en-US" dirty="0"/>
              <a:t>Fluke Biomedical OneQA </a:t>
            </a:r>
            <a:br>
              <a:rPr lang="en-US" dirty="0"/>
            </a:br>
            <a:r>
              <a:rPr lang="en-US" dirty="0">
                <a:solidFill>
                  <a:schemeClr val="tx1"/>
                </a:solidFill>
              </a:rPr>
              <a:t>Workflow Automation Software</a:t>
            </a:r>
          </a:p>
        </p:txBody>
      </p:sp>
      <p:sp>
        <p:nvSpPr>
          <p:cNvPr id="3" name="Text Placeholder 2">
            <a:extLst>
              <a:ext uri="{FF2B5EF4-FFF2-40B4-BE49-F238E27FC236}">
                <a16:creationId xmlns:a16="http://schemas.microsoft.com/office/drawing/2014/main" id="{E2427000-921D-174F-AE12-12C8AE37077B}"/>
              </a:ext>
            </a:extLst>
          </p:cNvPr>
          <p:cNvSpPr>
            <a:spLocks noGrp="1"/>
          </p:cNvSpPr>
          <p:nvPr>
            <p:ph type="body" sz="quarter" idx="10"/>
          </p:nvPr>
        </p:nvSpPr>
        <p:spPr>
          <a:xfrm>
            <a:off x="3719546" y="2226666"/>
            <a:ext cx="10687334" cy="3377328"/>
          </a:xfrm>
        </p:spPr>
        <p:txBody>
          <a:bodyPr/>
          <a:lstStyle/>
          <a:p>
            <a:pPr marL="285750" indent="-285750" algn="l">
              <a:lnSpc>
                <a:spcPct val="120000"/>
              </a:lnSpc>
              <a:spcBef>
                <a:spcPts val="0"/>
              </a:spcBef>
              <a:buFont typeface="Arial" panose="020B0604020202020204" pitchFamily="34" charset="0"/>
              <a:buChar char="•"/>
            </a:pPr>
            <a:r>
              <a:rPr lang="en-US" sz="1800" b="1" dirty="0">
                <a:latin typeface="+mn-lt"/>
              </a:rPr>
              <a:t>Saving you time and money</a:t>
            </a:r>
          </a:p>
          <a:p>
            <a:pPr marL="285750" indent="-285750" algn="l">
              <a:lnSpc>
                <a:spcPct val="120000"/>
              </a:lnSpc>
              <a:spcBef>
                <a:spcPts val="0"/>
              </a:spcBef>
              <a:buFont typeface="Arial" panose="020B0604020202020204" pitchFamily="34" charset="0"/>
              <a:buChar char="•"/>
            </a:pPr>
            <a:r>
              <a:rPr lang="en-US" sz="1800" u="sng" dirty="0">
                <a:latin typeface="+mn-lt"/>
              </a:rPr>
              <a:t>Standardizing</a:t>
            </a:r>
            <a:r>
              <a:rPr lang="en-US" sz="1800" dirty="0">
                <a:latin typeface="+mn-lt"/>
              </a:rPr>
              <a:t> testing </a:t>
            </a:r>
          </a:p>
          <a:p>
            <a:pPr marL="285750" indent="-285750" algn="l">
              <a:lnSpc>
                <a:spcPct val="120000"/>
              </a:lnSpc>
              <a:spcBef>
                <a:spcPts val="0"/>
              </a:spcBef>
              <a:buFont typeface="Arial" panose="020B0604020202020204" pitchFamily="34" charset="0"/>
              <a:buChar char="•"/>
            </a:pPr>
            <a:r>
              <a:rPr lang="en-US" sz="1800" dirty="0">
                <a:latin typeface="+mn-lt"/>
              </a:rPr>
              <a:t>Promoting </a:t>
            </a:r>
            <a:r>
              <a:rPr lang="en-US" sz="1800" u="sng" dirty="0">
                <a:latin typeface="+mn-lt"/>
              </a:rPr>
              <a:t>Regulatory Compliance</a:t>
            </a:r>
            <a:r>
              <a:rPr lang="en-US" sz="1800" dirty="0">
                <a:latin typeface="+mn-lt"/>
              </a:rPr>
              <a:t> (instant retrieval for a JCAHO drop-in)</a:t>
            </a:r>
          </a:p>
          <a:p>
            <a:pPr marL="285750" indent="-285750" algn="l">
              <a:lnSpc>
                <a:spcPct val="120000"/>
              </a:lnSpc>
              <a:spcBef>
                <a:spcPts val="0"/>
              </a:spcBef>
              <a:buFont typeface="Arial" panose="020B0604020202020204" pitchFamily="34" charset="0"/>
              <a:buChar char="•"/>
            </a:pPr>
            <a:r>
              <a:rPr lang="en-US" sz="1800" dirty="0">
                <a:latin typeface="+mn-lt"/>
              </a:rPr>
              <a:t>Increasing </a:t>
            </a:r>
            <a:r>
              <a:rPr lang="en-US" sz="1800" u="sng" dirty="0">
                <a:latin typeface="+mn-lt"/>
              </a:rPr>
              <a:t>accuracy</a:t>
            </a:r>
            <a:r>
              <a:rPr lang="en-US" sz="1800" dirty="0">
                <a:latin typeface="+mn-lt"/>
              </a:rPr>
              <a:t> &amp; efficiency; decreasing errors &amp; missteps </a:t>
            </a:r>
          </a:p>
          <a:p>
            <a:pPr marL="285750" indent="-285750" algn="l">
              <a:lnSpc>
                <a:spcPct val="120000"/>
              </a:lnSpc>
              <a:spcBef>
                <a:spcPts val="0"/>
              </a:spcBef>
              <a:buFont typeface="Arial" panose="020B0604020202020204" pitchFamily="34" charset="0"/>
              <a:buChar char="•"/>
            </a:pPr>
            <a:r>
              <a:rPr lang="en-US" sz="1800" dirty="0">
                <a:latin typeface="+mn-lt"/>
              </a:rPr>
              <a:t>Importing OEM service manual excerpts directly into procedure </a:t>
            </a:r>
          </a:p>
          <a:p>
            <a:pPr marL="285750" indent="-285750" algn="l">
              <a:lnSpc>
                <a:spcPct val="120000"/>
              </a:lnSpc>
              <a:spcBef>
                <a:spcPts val="0"/>
              </a:spcBef>
              <a:buFont typeface="Arial" panose="020B0604020202020204" pitchFamily="34" charset="0"/>
              <a:buChar char="•"/>
            </a:pPr>
            <a:r>
              <a:rPr lang="en-US" sz="1800" dirty="0">
                <a:latin typeface="+mn-lt"/>
              </a:rPr>
              <a:t>Embedding device picture &amp; notes with asset location </a:t>
            </a:r>
          </a:p>
          <a:p>
            <a:pPr marL="285750" indent="-285750" algn="l">
              <a:lnSpc>
                <a:spcPct val="120000"/>
              </a:lnSpc>
              <a:spcBef>
                <a:spcPts val="0"/>
              </a:spcBef>
              <a:buFont typeface="Arial" panose="020B0604020202020204" pitchFamily="34" charset="0"/>
              <a:buChar char="•"/>
            </a:pPr>
            <a:r>
              <a:rPr lang="en-US" sz="1800" dirty="0">
                <a:latin typeface="+mn-lt"/>
              </a:rPr>
              <a:t>Adding a biomed </a:t>
            </a:r>
            <a:r>
              <a:rPr lang="en-US" sz="1800" u="sng" dirty="0">
                <a:latin typeface="+mn-lt"/>
              </a:rPr>
              <a:t>onboarding</a:t>
            </a:r>
            <a:r>
              <a:rPr lang="en-US" sz="1800" dirty="0">
                <a:latin typeface="+mn-lt"/>
              </a:rPr>
              <a:t> tool for training new hires</a:t>
            </a:r>
          </a:p>
          <a:p>
            <a:pPr marL="285750" indent="-285750" algn="l">
              <a:lnSpc>
                <a:spcPct val="120000"/>
              </a:lnSpc>
              <a:spcBef>
                <a:spcPts val="0"/>
              </a:spcBef>
              <a:buFont typeface="Arial" panose="020B0604020202020204" pitchFamily="34" charset="0"/>
              <a:buChar char="•"/>
            </a:pPr>
            <a:r>
              <a:rPr lang="en-US" sz="1800" dirty="0">
                <a:latin typeface="+mn-lt"/>
              </a:rPr>
              <a:t>Giving manager </a:t>
            </a:r>
            <a:r>
              <a:rPr lang="en-US" sz="1800" u="sng" dirty="0">
                <a:latin typeface="+mn-lt"/>
              </a:rPr>
              <a:t>administrative control</a:t>
            </a:r>
            <a:r>
              <a:rPr lang="en-US" sz="1800" dirty="0">
                <a:latin typeface="+mn-lt"/>
              </a:rPr>
              <a:t> of procedure content</a:t>
            </a:r>
          </a:p>
          <a:p>
            <a:pPr marL="285750" indent="-285750" algn="l">
              <a:lnSpc>
                <a:spcPct val="120000"/>
              </a:lnSpc>
              <a:spcBef>
                <a:spcPts val="0"/>
              </a:spcBef>
              <a:buFont typeface="Arial" panose="020B0604020202020204" pitchFamily="34" charset="0"/>
              <a:buChar char="•"/>
            </a:pPr>
            <a:r>
              <a:rPr lang="en-US" sz="1800" dirty="0">
                <a:latin typeface="+mn-lt"/>
              </a:rPr>
              <a:t>Creating a seamless CMMS integration with an open API for easy interface </a:t>
            </a:r>
          </a:p>
          <a:p>
            <a:pPr algn="l"/>
            <a:endParaRPr lang="en-US" dirty="0"/>
          </a:p>
        </p:txBody>
      </p:sp>
      <p:sp>
        <p:nvSpPr>
          <p:cNvPr id="5" name="Rectangle 4">
            <a:extLst>
              <a:ext uri="{FF2B5EF4-FFF2-40B4-BE49-F238E27FC236}">
                <a16:creationId xmlns:a16="http://schemas.microsoft.com/office/drawing/2014/main" id="{B68B08C2-1AA9-2740-AD39-B18F9F47F7DF}"/>
              </a:ext>
            </a:extLst>
          </p:cNvPr>
          <p:cNvSpPr/>
          <p:nvPr/>
        </p:nvSpPr>
        <p:spPr>
          <a:xfrm>
            <a:off x="0" y="5445760"/>
            <a:ext cx="12192000" cy="812565"/>
          </a:xfrm>
          <a:prstGeom prst="rect">
            <a:avLst/>
          </a:prstGeom>
          <a:solidFill>
            <a:srgbClr val="FBB738"/>
          </a:solidFill>
          <a:ln>
            <a:noFill/>
          </a:ln>
          <a:effectLst>
            <a:outerShdw blurRad="1143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0" rIns="914400" rtlCol="0" anchor="ctr"/>
          <a:lstStyle/>
          <a:p>
            <a:pPr algn="ctr"/>
            <a:r>
              <a:rPr lang="en-US" sz="2000" dirty="0"/>
              <a:t>OneQA software can be your </a:t>
            </a:r>
            <a:r>
              <a:rPr lang="en-US" sz="2000" b="1" dirty="0"/>
              <a:t>complete</a:t>
            </a:r>
            <a:r>
              <a:rPr lang="en-US" sz="2000" dirty="0"/>
              <a:t> procedure library for ALL biomedical devices.  </a:t>
            </a:r>
          </a:p>
          <a:p>
            <a:pPr algn="ctr"/>
            <a:r>
              <a:rPr lang="en-US" sz="2000" dirty="0"/>
              <a:t>It fully automates PMs performed with Fluke testing equipment. </a:t>
            </a:r>
          </a:p>
        </p:txBody>
      </p:sp>
      <p:pic>
        <p:nvPicPr>
          <p:cNvPr id="6" name="Picture 5">
            <a:extLst>
              <a:ext uri="{FF2B5EF4-FFF2-40B4-BE49-F238E27FC236}">
                <a16:creationId xmlns:a16="http://schemas.microsoft.com/office/drawing/2014/main" id="{47D1C1EC-D296-EE44-AEE9-32B6D50BC8AA}"/>
              </a:ext>
            </a:extLst>
          </p:cNvPr>
          <p:cNvPicPr>
            <a:picLocks noChangeAspect="1"/>
          </p:cNvPicPr>
          <p:nvPr/>
        </p:nvPicPr>
        <p:blipFill>
          <a:blip r:embed="rId2"/>
          <a:stretch>
            <a:fillRect/>
          </a:stretch>
        </p:blipFill>
        <p:spPr>
          <a:xfrm>
            <a:off x="245952" y="2454685"/>
            <a:ext cx="3473594" cy="2450374"/>
          </a:xfrm>
          <a:prstGeom prst="rect">
            <a:avLst/>
          </a:prstGeom>
        </p:spPr>
      </p:pic>
    </p:spTree>
    <p:extLst>
      <p:ext uri="{BB962C8B-B14F-4D97-AF65-F5344CB8AC3E}">
        <p14:creationId xmlns:p14="http://schemas.microsoft.com/office/powerpoint/2010/main" val="367413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6CA3D94-0089-0F46-AB94-5B4088252ED9}"/>
              </a:ext>
            </a:extLst>
          </p:cNvPr>
          <p:cNvGrpSpPr/>
          <p:nvPr/>
        </p:nvGrpSpPr>
        <p:grpSpPr>
          <a:xfrm>
            <a:off x="0" y="-1041"/>
            <a:ext cx="12192000" cy="6859041"/>
            <a:chOff x="0" y="-1041"/>
            <a:chExt cx="12192000" cy="6859041"/>
          </a:xfrm>
        </p:grpSpPr>
        <p:grpSp>
          <p:nvGrpSpPr>
            <p:cNvPr id="11" name="Group 10">
              <a:extLst>
                <a:ext uri="{FF2B5EF4-FFF2-40B4-BE49-F238E27FC236}">
                  <a16:creationId xmlns:a16="http://schemas.microsoft.com/office/drawing/2014/main" id="{AFD4E6AC-6660-5641-95C9-B1CCBF0AFF3F}"/>
                </a:ext>
              </a:extLst>
            </p:cNvPr>
            <p:cNvGrpSpPr/>
            <p:nvPr/>
          </p:nvGrpSpPr>
          <p:grpSpPr>
            <a:xfrm>
              <a:off x="0" y="-1041"/>
              <a:ext cx="12192000" cy="6859041"/>
              <a:chOff x="0" y="-1041"/>
              <a:chExt cx="12192000" cy="6859041"/>
            </a:xfrm>
          </p:grpSpPr>
          <p:sp>
            <p:nvSpPr>
              <p:cNvPr id="8" name="Rectangle 7">
                <a:extLst>
                  <a:ext uri="{FF2B5EF4-FFF2-40B4-BE49-F238E27FC236}">
                    <a16:creationId xmlns:a16="http://schemas.microsoft.com/office/drawing/2014/main" id="{C05092BE-EA5C-4746-A9B0-BC3BD5CA2BBF}"/>
                  </a:ext>
                </a:extLst>
              </p:cNvPr>
              <p:cNvSpPr/>
              <p:nvPr/>
            </p:nvSpPr>
            <p:spPr>
              <a:xfrm>
                <a:off x="5140960" y="-1041"/>
                <a:ext cx="7051040" cy="6858000"/>
              </a:xfrm>
              <a:prstGeom prst="rect">
                <a:avLst/>
              </a:prstGeom>
              <a:solidFill>
                <a:srgbClr val="E4EDBC"/>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sp>
            <p:nvSpPr>
              <p:cNvPr id="7" name="Rectangle 6">
                <a:extLst>
                  <a:ext uri="{FF2B5EF4-FFF2-40B4-BE49-F238E27FC236}">
                    <a16:creationId xmlns:a16="http://schemas.microsoft.com/office/drawing/2014/main" id="{70316889-A041-9F45-B768-FE9B2FEF8F44}"/>
                  </a:ext>
                </a:extLst>
              </p:cNvPr>
              <p:cNvSpPr/>
              <p:nvPr/>
            </p:nvSpPr>
            <p:spPr>
              <a:xfrm>
                <a:off x="0" y="0"/>
                <a:ext cx="10871708" cy="6858000"/>
              </a:xfrm>
              <a:prstGeom prst="rect">
                <a:avLst/>
              </a:prstGeom>
              <a:solidFill>
                <a:srgbClr val="C1E5E3"/>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4" name="Picture 3">
                <a:extLst>
                  <a:ext uri="{FF2B5EF4-FFF2-40B4-BE49-F238E27FC236}">
                    <a16:creationId xmlns:a16="http://schemas.microsoft.com/office/drawing/2014/main" id="{AEEC508D-BEE5-334C-A57A-3D93ECB8C03F}"/>
                  </a:ext>
                </a:extLst>
              </p:cNvPr>
              <p:cNvPicPr>
                <a:picLocks noChangeAspect="1"/>
              </p:cNvPicPr>
              <p:nvPr/>
            </p:nvPicPr>
            <p:blipFill>
              <a:blip r:embed="rId2"/>
              <a:stretch>
                <a:fillRect/>
              </a:stretch>
            </p:blipFill>
            <p:spPr>
              <a:xfrm>
                <a:off x="1320292" y="1041"/>
                <a:ext cx="10038588" cy="6856959"/>
              </a:xfrm>
              <a:prstGeom prst="rect">
                <a:avLst/>
              </a:prstGeom>
            </p:spPr>
          </p:pic>
          <p:sp>
            <p:nvSpPr>
              <p:cNvPr id="9" name="Rounded Rectangle 8">
                <a:extLst>
                  <a:ext uri="{FF2B5EF4-FFF2-40B4-BE49-F238E27FC236}">
                    <a16:creationId xmlns:a16="http://schemas.microsoft.com/office/drawing/2014/main" id="{62065643-FE92-B243-8397-08E666C574DD}"/>
                  </a:ext>
                </a:extLst>
              </p:cNvPr>
              <p:cNvSpPr/>
              <p:nvPr/>
            </p:nvSpPr>
            <p:spPr>
              <a:xfrm>
                <a:off x="7041134" y="142239"/>
                <a:ext cx="4490720" cy="711200"/>
              </a:xfrm>
              <a:prstGeom prst="roundRect">
                <a:avLst/>
              </a:prstGeom>
              <a:solidFill>
                <a:schemeClr val="bg1"/>
              </a:solidFill>
              <a:ln>
                <a:solidFill>
                  <a:schemeClr val="tx2"/>
                </a:solid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10" name="Picture 9">
                <a:extLst>
                  <a:ext uri="{FF2B5EF4-FFF2-40B4-BE49-F238E27FC236}">
                    <a16:creationId xmlns:a16="http://schemas.microsoft.com/office/drawing/2014/main" id="{3EB75155-CA70-E14B-95D5-07E13E588C92}"/>
                  </a:ext>
                </a:extLst>
              </p:cNvPr>
              <p:cNvPicPr>
                <a:picLocks noChangeAspect="1"/>
              </p:cNvPicPr>
              <p:nvPr/>
            </p:nvPicPr>
            <p:blipFill>
              <a:blip r:embed="rId3"/>
              <a:stretch>
                <a:fillRect/>
              </a:stretch>
            </p:blipFill>
            <p:spPr>
              <a:xfrm>
                <a:off x="7708900" y="220238"/>
                <a:ext cx="3622040" cy="555203"/>
              </a:xfrm>
              <a:prstGeom prst="rect">
                <a:avLst/>
              </a:prstGeom>
            </p:spPr>
          </p:pic>
        </p:grpSp>
        <p:sp>
          <p:nvSpPr>
            <p:cNvPr id="12" name="TextBox 11">
              <a:extLst>
                <a:ext uri="{FF2B5EF4-FFF2-40B4-BE49-F238E27FC236}">
                  <a16:creationId xmlns:a16="http://schemas.microsoft.com/office/drawing/2014/main" id="{4F7DB09E-1E01-C94E-9750-2CE744D9F7A4}"/>
                </a:ext>
              </a:extLst>
            </p:cNvPr>
            <p:cNvSpPr txBox="1"/>
            <p:nvPr/>
          </p:nvSpPr>
          <p:spPr>
            <a:xfrm>
              <a:off x="4450080" y="6338800"/>
              <a:ext cx="1767840" cy="314960"/>
            </a:xfrm>
            <a:prstGeom prst="rect">
              <a:avLst/>
            </a:prstGeom>
            <a:noFill/>
            <a:effectLst/>
          </p:spPr>
          <p:txBody>
            <a:bodyPr wrap="none" rtlCol="0">
              <a:noAutofit/>
            </a:bodyPr>
            <a:lstStyle/>
            <a:p>
              <a:pPr algn="l"/>
              <a:r>
                <a:rPr lang="en-US" sz="1500" b="1" kern="1200" dirty="0">
                  <a:solidFill>
                    <a:schemeClr val="tx1">
                      <a:lumMod val="50000"/>
                    </a:schemeClr>
                  </a:solidFill>
                  <a:latin typeface="Bangla Sangam MN" panose="02000000000000000000" pitchFamily="2" charset="0"/>
                  <a:cs typeface="Bangla Sangam MN" panose="02000000000000000000" pitchFamily="2" charset="0"/>
                </a:rPr>
                <a:t>VT 650 / 900A</a:t>
              </a:r>
            </a:p>
          </p:txBody>
        </p:sp>
      </p:grpSp>
    </p:spTree>
    <p:extLst>
      <p:ext uri="{BB962C8B-B14F-4D97-AF65-F5344CB8AC3E}">
        <p14:creationId xmlns:p14="http://schemas.microsoft.com/office/powerpoint/2010/main" val="168322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8">
            <a:extLst>
              <a:ext uri="{FF2B5EF4-FFF2-40B4-BE49-F238E27FC236}">
                <a16:creationId xmlns:a16="http://schemas.microsoft.com/office/drawing/2014/main" id="{2447473D-123A-4903-8F8D-CBDAFA2B48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288"/>
          <a:stretch/>
        </p:blipFill>
        <p:spPr>
          <a:xfrm>
            <a:off x="0" y="689528"/>
            <a:ext cx="12192000" cy="2553553"/>
          </a:xfrm>
          <a:custGeom>
            <a:avLst/>
            <a:gdLst>
              <a:gd name="connsiteX0" fmla="*/ 0 w 12192000"/>
              <a:gd name="connsiteY0" fmla="*/ 0 h 4365523"/>
              <a:gd name="connsiteX1" fmla="*/ 12192000 w 12192000"/>
              <a:gd name="connsiteY1" fmla="*/ 0 h 4365523"/>
              <a:gd name="connsiteX2" fmla="*/ 12192000 w 12192000"/>
              <a:gd name="connsiteY2" fmla="*/ 4365523 h 4365523"/>
              <a:gd name="connsiteX3" fmla="*/ 0 w 12192000"/>
              <a:gd name="connsiteY3" fmla="*/ 4365523 h 4365523"/>
            </a:gdLst>
            <a:ahLst/>
            <a:cxnLst>
              <a:cxn ang="0">
                <a:pos x="connsiteX0" y="connsiteY0"/>
              </a:cxn>
              <a:cxn ang="0">
                <a:pos x="connsiteX1" y="connsiteY1"/>
              </a:cxn>
              <a:cxn ang="0">
                <a:pos x="connsiteX2" y="connsiteY2"/>
              </a:cxn>
              <a:cxn ang="0">
                <a:pos x="connsiteX3" y="connsiteY3"/>
              </a:cxn>
            </a:cxnLst>
            <a:rect l="l" t="t" r="r" b="b"/>
            <a:pathLst>
              <a:path w="12192000" h="4365523">
                <a:moveTo>
                  <a:pt x="0" y="0"/>
                </a:moveTo>
                <a:lnTo>
                  <a:pt x="12192000" y="0"/>
                </a:lnTo>
                <a:lnTo>
                  <a:pt x="12192000" y="4365523"/>
                </a:lnTo>
                <a:lnTo>
                  <a:pt x="0" y="4365523"/>
                </a:lnTo>
                <a:close/>
              </a:path>
            </a:pathLst>
          </a:custGeom>
        </p:spPr>
      </p:pic>
      <p:grpSp>
        <p:nvGrpSpPr>
          <p:cNvPr id="18" name="Group 17">
            <a:extLst>
              <a:ext uri="{FF2B5EF4-FFF2-40B4-BE49-F238E27FC236}">
                <a16:creationId xmlns:a16="http://schemas.microsoft.com/office/drawing/2014/main" id="{93A411EA-E475-4A2D-B086-58EA50D44765}"/>
              </a:ext>
            </a:extLst>
          </p:cNvPr>
          <p:cNvGrpSpPr/>
          <p:nvPr/>
        </p:nvGrpSpPr>
        <p:grpSpPr>
          <a:xfrm>
            <a:off x="2564175" y="4299094"/>
            <a:ext cx="2415325" cy="1978703"/>
            <a:chOff x="628764" y="3114286"/>
            <a:chExt cx="2887748" cy="2271170"/>
          </a:xfrm>
        </p:grpSpPr>
        <p:pic>
          <p:nvPicPr>
            <p:cNvPr id="19" name="Picture 18">
              <a:extLst>
                <a:ext uri="{FF2B5EF4-FFF2-40B4-BE49-F238E27FC236}">
                  <a16:creationId xmlns:a16="http://schemas.microsoft.com/office/drawing/2014/main" id="{C37F0C89-61E2-4CA6-8D37-FD045D3456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759" y="3114286"/>
              <a:ext cx="2703761" cy="1946713"/>
            </a:xfrm>
            <a:prstGeom prst="rect">
              <a:avLst/>
            </a:prstGeom>
          </p:spPr>
        </p:pic>
        <p:sp>
          <p:nvSpPr>
            <p:cNvPr id="20" name="TextBox 19">
              <a:extLst>
                <a:ext uri="{FF2B5EF4-FFF2-40B4-BE49-F238E27FC236}">
                  <a16:creationId xmlns:a16="http://schemas.microsoft.com/office/drawing/2014/main" id="{BD11029F-1627-4289-AA94-50AF79059975}"/>
                </a:ext>
              </a:extLst>
            </p:cNvPr>
            <p:cNvSpPr txBox="1"/>
            <p:nvPr/>
          </p:nvSpPr>
          <p:spPr>
            <a:xfrm>
              <a:off x="628764" y="4954569"/>
              <a:ext cx="2887748" cy="430887"/>
            </a:xfrm>
            <a:prstGeom prst="rect">
              <a:avLst/>
            </a:prstGeom>
            <a:noFill/>
          </p:spPr>
          <p:txBody>
            <a:bodyPr wrap="square" rtlCol="0">
              <a:spAutoFit/>
            </a:bodyPr>
            <a:lstStyle/>
            <a:p>
              <a:pPr algn="ctr"/>
              <a:r>
                <a:rPr lang="en-US" sz="1100" i="1" dirty="0">
                  <a:solidFill>
                    <a:schemeClr val="tx2"/>
                  </a:solidFill>
                  <a:latin typeface="+mj-lt"/>
                </a:rPr>
                <a:t>Advantage Training: a courtesy service from Fluke Biomedical</a:t>
              </a:r>
            </a:p>
          </p:txBody>
        </p:sp>
      </p:grpSp>
      <p:sp>
        <p:nvSpPr>
          <p:cNvPr id="21" name="TextBox 20">
            <a:extLst>
              <a:ext uri="{FF2B5EF4-FFF2-40B4-BE49-F238E27FC236}">
                <a16:creationId xmlns:a16="http://schemas.microsoft.com/office/drawing/2014/main" id="{C7C8E130-6955-43FE-AD5D-1EA58C48ED99}"/>
              </a:ext>
            </a:extLst>
          </p:cNvPr>
          <p:cNvSpPr txBox="1"/>
          <p:nvPr/>
        </p:nvSpPr>
        <p:spPr>
          <a:xfrm>
            <a:off x="4979501" y="4374459"/>
            <a:ext cx="5085711" cy="369332"/>
          </a:xfrm>
          <a:prstGeom prst="rect">
            <a:avLst/>
          </a:prstGeom>
          <a:noFill/>
        </p:spPr>
        <p:txBody>
          <a:bodyPr wrap="square" rtlCol="0">
            <a:spAutoFit/>
          </a:bodyPr>
          <a:lstStyle/>
          <a:p>
            <a:r>
              <a:rPr lang="en-US" b="1" dirty="0">
                <a:latin typeface="+mj-lt"/>
                <a:cs typeface="Arial"/>
              </a:rPr>
              <a:t>Fluke Biomedical Advantage Training Center</a:t>
            </a:r>
          </a:p>
        </p:txBody>
      </p:sp>
      <p:sp>
        <p:nvSpPr>
          <p:cNvPr id="22" name="TextBox 21">
            <a:extLst>
              <a:ext uri="{FF2B5EF4-FFF2-40B4-BE49-F238E27FC236}">
                <a16:creationId xmlns:a16="http://schemas.microsoft.com/office/drawing/2014/main" id="{8F556E6D-4C9D-4112-9DF0-EE57E7474735}"/>
              </a:ext>
            </a:extLst>
          </p:cNvPr>
          <p:cNvSpPr txBox="1"/>
          <p:nvPr/>
        </p:nvSpPr>
        <p:spPr>
          <a:xfrm>
            <a:off x="4979501" y="4966049"/>
            <a:ext cx="3113302" cy="1401346"/>
          </a:xfrm>
          <a:prstGeom prst="rect">
            <a:avLst/>
          </a:prstGeom>
          <a:noFill/>
          <a:ln>
            <a:noFill/>
          </a:ln>
        </p:spPr>
        <p:txBody>
          <a:bodyPr wrap="square" rtlCol="0">
            <a:spAutoFit/>
          </a:bodyPr>
          <a:lstStyle/>
          <a:p>
            <a:pPr marL="403225" lvl="1" indent="-285750">
              <a:lnSpc>
                <a:spcPct val="120000"/>
              </a:lnSpc>
              <a:buClr>
                <a:srgbClr val="4F81BD"/>
              </a:buClr>
              <a:buFont typeface="Arial" panose="020B0604020202020204" pitchFamily="34" charset="0"/>
              <a:buChar char="•"/>
            </a:pPr>
            <a:r>
              <a:rPr lang="en-US" sz="1200" dirty="0">
                <a:latin typeface="+mj-lt"/>
                <a:cs typeface="Arial"/>
              </a:rPr>
              <a:t>Self-paced </a:t>
            </a:r>
            <a:r>
              <a:rPr lang="en-US" sz="1200" b="1" dirty="0">
                <a:latin typeface="+mj-lt"/>
                <a:cs typeface="Arial"/>
              </a:rPr>
              <a:t>free</a:t>
            </a:r>
            <a:r>
              <a:rPr lang="en-US" sz="1200" dirty="0">
                <a:latin typeface="+mj-lt"/>
                <a:cs typeface="Arial"/>
              </a:rPr>
              <a:t> training</a:t>
            </a:r>
          </a:p>
          <a:p>
            <a:pPr marL="403225" lvl="1" indent="-285750">
              <a:lnSpc>
                <a:spcPct val="120000"/>
              </a:lnSpc>
              <a:buClr>
                <a:srgbClr val="4F81BD"/>
              </a:buClr>
              <a:buFont typeface="Arial" panose="020B0604020202020204" pitchFamily="34" charset="0"/>
              <a:buChar char="•"/>
            </a:pPr>
            <a:r>
              <a:rPr lang="en-US" sz="1200" dirty="0">
                <a:latin typeface="+mj-lt"/>
                <a:cs typeface="Arial"/>
              </a:rPr>
              <a:t>Quizzes</a:t>
            </a:r>
          </a:p>
          <a:p>
            <a:pPr marL="403225" lvl="1" indent="-285750">
              <a:lnSpc>
                <a:spcPct val="120000"/>
              </a:lnSpc>
              <a:buClr>
                <a:srgbClr val="4F81BD"/>
              </a:buClr>
              <a:buFont typeface="Arial" panose="020B0604020202020204" pitchFamily="34" charset="0"/>
              <a:buChar char="•"/>
            </a:pPr>
            <a:r>
              <a:rPr lang="en-US" sz="1200" dirty="0">
                <a:latin typeface="+mj-lt"/>
                <a:cs typeface="Arial"/>
              </a:rPr>
              <a:t>White papers</a:t>
            </a:r>
          </a:p>
          <a:p>
            <a:pPr marL="403225" lvl="1" indent="-285750">
              <a:lnSpc>
                <a:spcPct val="120000"/>
              </a:lnSpc>
              <a:buClr>
                <a:srgbClr val="4F81BD"/>
              </a:buClr>
              <a:buFont typeface="Arial" panose="020B0604020202020204" pitchFamily="34" charset="0"/>
              <a:buChar char="•"/>
            </a:pPr>
            <a:r>
              <a:rPr lang="en-US" sz="1200" dirty="0">
                <a:latin typeface="+mj-lt"/>
                <a:cs typeface="Arial"/>
              </a:rPr>
              <a:t>Application notes</a:t>
            </a:r>
          </a:p>
          <a:p>
            <a:pPr marL="403225" lvl="1" indent="-285750">
              <a:lnSpc>
                <a:spcPct val="120000"/>
              </a:lnSpc>
              <a:buClr>
                <a:srgbClr val="4F81BD"/>
              </a:buClr>
              <a:buFont typeface="Arial" panose="020B0604020202020204" pitchFamily="34" charset="0"/>
              <a:buChar char="•"/>
            </a:pPr>
            <a:r>
              <a:rPr lang="en-US" sz="1200" dirty="0">
                <a:latin typeface="+mj-lt"/>
                <a:cs typeface="Arial"/>
              </a:rPr>
              <a:t>Videos</a:t>
            </a:r>
          </a:p>
          <a:p>
            <a:pPr marL="403225" lvl="1" indent="-285750">
              <a:lnSpc>
                <a:spcPct val="120000"/>
              </a:lnSpc>
              <a:buClr>
                <a:srgbClr val="4F81BD"/>
              </a:buClr>
              <a:buFont typeface="Arial" panose="020B0604020202020204" pitchFamily="34" charset="0"/>
              <a:buChar char="•"/>
            </a:pPr>
            <a:r>
              <a:rPr lang="en-US" sz="1200" dirty="0">
                <a:latin typeface="+mj-lt"/>
                <a:cs typeface="Arial"/>
              </a:rPr>
              <a:t>ROI calculator</a:t>
            </a:r>
          </a:p>
        </p:txBody>
      </p:sp>
      <p:sp>
        <p:nvSpPr>
          <p:cNvPr id="23" name="Rectangle 22">
            <a:extLst>
              <a:ext uri="{FF2B5EF4-FFF2-40B4-BE49-F238E27FC236}">
                <a16:creationId xmlns:a16="http://schemas.microsoft.com/office/drawing/2014/main" id="{7B7FF7A3-D392-4C19-9D0B-932A809C16CE}"/>
              </a:ext>
            </a:extLst>
          </p:cNvPr>
          <p:cNvSpPr/>
          <p:nvPr/>
        </p:nvSpPr>
        <p:spPr>
          <a:xfrm>
            <a:off x="4979501" y="4712344"/>
            <a:ext cx="4929478" cy="276999"/>
          </a:xfrm>
          <a:prstGeom prst="rect">
            <a:avLst/>
          </a:prstGeom>
        </p:spPr>
        <p:txBody>
          <a:bodyPr wrap="square">
            <a:spAutoFit/>
          </a:bodyPr>
          <a:lstStyle/>
          <a:p>
            <a:r>
              <a:rPr lang="en-US" sz="1200" dirty="0">
                <a:latin typeface="+mj-lt"/>
                <a:hlinkClick r:id="rId5"/>
              </a:rPr>
              <a:t>https://www.flukebiomedical.com/knowledge-center/training</a:t>
            </a:r>
            <a:endParaRPr lang="en-US" sz="1200" dirty="0">
              <a:latin typeface="+mj-lt"/>
            </a:endParaRPr>
          </a:p>
        </p:txBody>
      </p:sp>
      <p:sp>
        <p:nvSpPr>
          <p:cNvPr id="26" name="TextBox 25">
            <a:extLst>
              <a:ext uri="{FF2B5EF4-FFF2-40B4-BE49-F238E27FC236}">
                <a16:creationId xmlns:a16="http://schemas.microsoft.com/office/drawing/2014/main" id="{A31AE33A-B406-4DE7-906A-E40908FE70E2}"/>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1" name="TextBox 10">
            <a:extLst>
              <a:ext uri="{FF2B5EF4-FFF2-40B4-BE49-F238E27FC236}">
                <a16:creationId xmlns:a16="http://schemas.microsoft.com/office/drawing/2014/main" id="{44BEDEEF-E093-4AC1-93C4-2C416663A8D4}"/>
              </a:ext>
            </a:extLst>
          </p:cNvPr>
          <p:cNvSpPr txBox="1"/>
          <p:nvPr/>
        </p:nvSpPr>
        <p:spPr>
          <a:xfrm>
            <a:off x="772389" y="3315417"/>
            <a:ext cx="10647222" cy="923330"/>
          </a:xfrm>
          <a:prstGeom prst="rect">
            <a:avLst/>
          </a:prstGeom>
          <a:noFill/>
        </p:spPr>
        <p:txBody>
          <a:bodyPr wrap="square" rtlCol="0">
            <a:spAutoFit/>
          </a:bodyPr>
          <a:lstStyle>
            <a:defPPr>
              <a:defRPr lang="en-US"/>
            </a:defPPr>
            <a:lvl1pPr algn="ctr">
              <a:defRPr sz="9600" b="1">
                <a:solidFill>
                  <a:srgbClr val="FFCA00"/>
                </a:solidFill>
                <a:effectLst>
                  <a:outerShdw blurRad="190500" sx="95000" sy="95000" algn="ctr" rotWithShape="0">
                    <a:prstClr val="black">
                      <a:alpha val="15000"/>
                    </a:prstClr>
                  </a:outerShdw>
                </a:effectLst>
                <a:latin typeface="Proxima Nova Lt" panose="02000506030000020004" pitchFamily="2" charset="0"/>
                <a:ea typeface="Proxima Nova Lt" panose="02000000000000000000" pitchFamily="2"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i="0" u="none" strike="noStrike" kern="0" cap="none" spc="0" normalizeH="0" baseline="0" noProof="0" dirty="0">
                <a:ln>
                  <a:noFill/>
                </a:ln>
                <a:solidFill>
                  <a:schemeClr val="bg2"/>
                </a:solidFill>
                <a:effectLst/>
                <a:uLnTx/>
                <a:uFillTx/>
                <a:latin typeface="Proxima Nova Lt" panose="02000506030000020004" pitchFamily="2" charset="0"/>
              </a:rPr>
              <a:t>Q&amp;A Time</a:t>
            </a:r>
          </a:p>
        </p:txBody>
      </p:sp>
    </p:spTree>
    <p:extLst>
      <p:ext uri="{BB962C8B-B14F-4D97-AF65-F5344CB8AC3E}">
        <p14:creationId xmlns:p14="http://schemas.microsoft.com/office/powerpoint/2010/main" val="2947450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D3E2C4-5054-440F-A1DD-0351E78A33EF}"/>
              </a:ext>
            </a:extLst>
          </p:cNvPr>
          <p:cNvSpPr/>
          <p:nvPr/>
        </p:nvSpPr>
        <p:spPr>
          <a:xfrm>
            <a:off x="3194137" y="5050112"/>
            <a:ext cx="5611660" cy="450937"/>
          </a:xfrm>
          <a:prstGeom prst="rect">
            <a:avLst/>
          </a:prstGeom>
          <a:solidFill>
            <a:srgbClr val="00A9EC"/>
          </a:solidFill>
          <a:ln>
            <a:noFill/>
          </a:ln>
          <a:effectLst>
            <a:outerShdw blurRad="508000" dist="317500" dir="5400000" sx="90000" sy="9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roxima Nova Lt" panose="020B0604020202020204" charset="0"/>
            </a:endParaRPr>
          </a:p>
        </p:txBody>
      </p:sp>
      <p:pic>
        <p:nvPicPr>
          <p:cNvPr id="34" name="Picture Placeholder 8">
            <a:extLst>
              <a:ext uri="{FF2B5EF4-FFF2-40B4-BE49-F238E27FC236}">
                <a16:creationId xmlns:a16="http://schemas.microsoft.com/office/drawing/2014/main" id="{2447473D-123A-4903-8F8D-CBDAFA2B48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288"/>
          <a:stretch/>
        </p:blipFill>
        <p:spPr>
          <a:xfrm>
            <a:off x="0" y="689528"/>
            <a:ext cx="12192000" cy="2553553"/>
          </a:xfrm>
          <a:custGeom>
            <a:avLst/>
            <a:gdLst>
              <a:gd name="connsiteX0" fmla="*/ 0 w 12192000"/>
              <a:gd name="connsiteY0" fmla="*/ 0 h 4365523"/>
              <a:gd name="connsiteX1" fmla="*/ 12192000 w 12192000"/>
              <a:gd name="connsiteY1" fmla="*/ 0 h 4365523"/>
              <a:gd name="connsiteX2" fmla="*/ 12192000 w 12192000"/>
              <a:gd name="connsiteY2" fmla="*/ 4365523 h 4365523"/>
              <a:gd name="connsiteX3" fmla="*/ 0 w 12192000"/>
              <a:gd name="connsiteY3" fmla="*/ 4365523 h 4365523"/>
            </a:gdLst>
            <a:ahLst/>
            <a:cxnLst>
              <a:cxn ang="0">
                <a:pos x="connsiteX0" y="connsiteY0"/>
              </a:cxn>
              <a:cxn ang="0">
                <a:pos x="connsiteX1" y="connsiteY1"/>
              </a:cxn>
              <a:cxn ang="0">
                <a:pos x="connsiteX2" y="connsiteY2"/>
              </a:cxn>
              <a:cxn ang="0">
                <a:pos x="connsiteX3" y="connsiteY3"/>
              </a:cxn>
            </a:cxnLst>
            <a:rect l="l" t="t" r="r" b="b"/>
            <a:pathLst>
              <a:path w="12192000" h="4365523">
                <a:moveTo>
                  <a:pt x="0" y="0"/>
                </a:moveTo>
                <a:lnTo>
                  <a:pt x="12192000" y="0"/>
                </a:lnTo>
                <a:lnTo>
                  <a:pt x="12192000" y="4365523"/>
                </a:lnTo>
                <a:lnTo>
                  <a:pt x="0" y="4365523"/>
                </a:lnTo>
                <a:close/>
              </a:path>
            </a:pathLst>
          </a:custGeom>
        </p:spPr>
      </p:pic>
      <p:sp>
        <p:nvSpPr>
          <p:cNvPr id="35" name="TextBox 34">
            <a:extLst>
              <a:ext uri="{FF2B5EF4-FFF2-40B4-BE49-F238E27FC236}">
                <a16:creationId xmlns:a16="http://schemas.microsoft.com/office/drawing/2014/main" id="{83D2C01C-1FCC-460D-8D6B-38EE425D4E36}"/>
              </a:ext>
            </a:extLst>
          </p:cNvPr>
          <p:cNvSpPr txBox="1"/>
          <p:nvPr/>
        </p:nvSpPr>
        <p:spPr>
          <a:xfrm>
            <a:off x="772389" y="3539328"/>
            <a:ext cx="10647222" cy="923330"/>
          </a:xfrm>
          <a:prstGeom prst="rect">
            <a:avLst/>
          </a:prstGeom>
          <a:noFill/>
        </p:spPr>
        <p:txBody>
          <a:bodyPr wrap="square" rtlCol="0">
            <a:spAutoFit/>
          </a:bodyPr>
          <a:lstStyle>
            <a:defPPr>
              <a:defRPr lang="en-US"/>
            </a:defPPr>
            <a:lvl1pPr algn="ctr">
              <a:defRPr sz="9600" b="1">
                <a:solidFill>
                  <a:srgbClr val="FFCA00"/>
                </a:solidFill>
                <a:effectLst>
                  <a:outerShdw blurRad="190500" sx="95000" sy="95000" algn="ctr" rotWithShape="0">
                    <a:prstClr val="black">
                      <a:alpha val="15000"/>
                    </a:prstClr>
                  </a:outerShdw>
                </a:effectLst>
                <a:latin typeface="Proxima Nova Lt" panose="02000506030000020004" pitchFamily="2" charset="0"/>
                <a:ea typeface="Proxima Nova Lt" panose="02000000000000000000" pitchFamily="2"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i="0" u="none" strike="noStrike" kern="0" cap="none" spc="0" normalizeH="0" baseline="0" noProof="0" dirty="0">
                <a:ln>
                  <a:noFill/>
                </a:ln>
                <a:solidFill>
                  <a:schemeClr val="bg2"/>
                </a:solidFill>
                <a:effectLst/>
                <a:uLnTx/>
                <a:uFillTx/>
                <a:latin typeface="Proxima Nova Lt" panose="02000506030000020004" pitchFamily="2" charset="0"/>
              </a:rPr>
              <a:t>Thank You!</a:t>
            </a:r>
          </a:p>
        </p:txBody>
      </p:sp>
      <p:sp>
        <p:nvSpPr>
          <p:cNvPr id="26" name="TextBox 25">
            <a:extLst>
              <a:ext uri="{FF2B5EF4-FFF2-40B4-BE49-F238E27FC236}">
                <a16:creationId xmlns:a16="http://schemas.microsoft.com/office/drawing/2014/main" id="{A31AE33A-B406-4DE7-906A-E40908FE70E2}"/>
              </a:ext>
            </a:extLst>
          </p:cNvPr>
          <p:cNvSpPr txBox="1"/>
          <p:nvPr/>
        </p:nvSpPr>
        <p:spPr>
          <a:xfrm>
            <a:off x="8241702" y="6443095"/>
            <a:ext cx="3283725" cy="200055"/>
          </a:xfrm>
          <a:prstGeom prst="rect">
            <a:avLst/>
          </a:prstGeom>
          <a:solidFill>
            <a:schemeClr val="bg1"/>
          </a:solidFill>
        </p:spPr>
        <p:txBody>
          <a:bodyPr wrap="square" rtlCol="0" anchor="ctr">
            <a:spAutoFit/>
          </a:bodyPr>
          <a:lstStyle/>
          <a:p>
            <a:pPr algn="r"/>
            <a:r>
              <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©2020 Fluke </a:t>
            </a:r>
            <a:r>
              <a:rPr lang="en-US" sz="700" kern="700" dirty="0">
                <a:solidFill>
                  <a:srgbClr val="B2B3B6"/>
                </a:solidFill>
                <a:latin typeface="Proxima Nova Lt" panose="020B0604020202020204" charset="0"/>
                <a:ea typeface="Proxima Nova Lt" panose="020B0306030504020204" pitchFamily="34" charset="0"/>
                <a:cs typeface="Proxima Nova Lt" panose="020B0306030504020204" pitchFamily="34" charset="0"/>
              </a:rPr>
              <a:t>Corporation </a:t>
            </a:r>
            <a:endParaRPr lang="en-US" sz="700" kern="700" spc="0" baseline="0" dirty="0">
              <a:solidFill>
                <a:srgbClr val="B2B3B6"/>
              </a:solidFill>
              <a:latin typeface="Proxima Nova Lt" panose="020B0604020202020204" charset="0"/>
              <a:ea typeface="Proxima Nova Lt" panose="020B0306030504020204" pitchFamily="34" charset="0"/>
              <a:cs typeface="Proxima Nova Lt" panose="020B0306030504020204" pitchFamily="34" charset="0"/>
            </a:endParaRPr>
          </a:p>
        </p:txBody>
      </p:sp>
      <p:sp>
        <p:nvSpPr>
          <p:cNvPr id="11" name="TextBox 10">
            <a:extLst>
              <a:ext uri="{FF2B5EF4-FFF2-40B4-BE49-F238E27FC236}">
                <a16:creationId xmlns:a16="http://schemas.microsoft.com/office/drawing/2014/main" id="{B2AA6F06-5B07-423F-B133-EEBAEFBF35FC}"/>
              </a:ext>
            </a:extLst>
          </p:cNvPr>
          <p:cNvSpPr txBox="1"/>
          <p:nvPr/>
        </p:nvSpPr>
        <p:spPr>
          <a:xfrm>
            <a:off x="772389" y="4560114"/>
            <a:ext cx="10647222" cy="1380827"/>
          </a:xfrm>
          <a:prstGeom prst="rect">
            <a:avLst/>
          </a:prstGeom>
          <a:noFill/>
        </p:spPr>
        <p:txBody>
          <a:bodyPr wrap="square" rtlCol="0">
            <a:spAutoFit/>
          </a:bodyPr>
          <a:lstStyle>
            <a:defPPr>
              <a:defRPr lang="en-US"/>
            </a:defPPr>
            <a:lvl1pPr algn="ctr">
              <a:defRPr sz="9600" b="1">
                <a:solidFill>
                  <a:srgbClr val="FFCA00"/>
                </a:solidFill>
                <a:effectLst>
                  <a:outerShdw blurRad="190500" sx="95000" sy="95000" algn="ctr" rotWithShape="0">
                    <a:prstClr val="black">
                      <a:alpha val="15000"/>
                    </a:prstClr>
                  </a:outerShdw>
                </a:effectLst>
                <a:latin typeface="Proxima Nova Lt" panose="02000506030000020004" pitchFamily="2" charset="0"/>
                <a:ea typeface="Proxima Nova Lt" panose="02000000000000000000" pitchFamily="2" charset="0"/>
              </a:defRPr>
            </a:lvl1p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Proxima Nova Lt" panose="02000506030000020004" pitchFamily="2" charset="0"/>
              </a:rPr>
              <a:t>Please, visit us at</a:t>
            </a:r>
          </a:p>
          <a:p>
            <a:pPr marL="0" marR="0" lvl="0" indent="0" algn="ctr" defTabSz="914400" eaLnBrk="1" fontAlgn="auto" latinLnBrk="0" hangingPunct="1">
              <a:lnSpc>
                <a:spcPct val="120000"/>
              </a:lnSpc>
              <a:spcBef>
                <a:spcPts val="0"/>
              </a:spcBef>
              <a:spcAft>
                <a:spcPts val="0"/>
              </a:spcAft>
              <a:buClrTx/>
              <a:buSzTx/>
              <a:buFontTx/>
              <a:buNone/>
              <a:tabLst/>
              <a:defRPr/>
            </a:pPr>
            <a:r>
              <a:rPr lang="en-US" sz="2400" kern="0" dirty="0">
                <a:solidFill>
                  <a:schemeClr val="bg1"/>
                </a:solidFill>
                <a:effectLst/>
              </a:rPr>
              <a:t>Flukebiomedical.com/</a:t>
            </a:r>
            <a:r>
              <a:rPr lang="en-US" sz="2400" kern="0" dirty="0" err="1">
                <a:solidFill>
                  <a:schemeClr val="bg1"/>
                </a:solidFill>
                <a:effectLst/>
              </a:rPr>
              <a:t>OneQA</a:t>
            </a:r>
            <a:endParaRPr lang="en-US" sz="2400" kern="0" dirty="0">
              <a:solidFill>
                <a:schemeClr val="bg1"/>
              </a:solidFill>
              <a:effectLst/>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tx1"/>
                </a:solidFill>
                <a:effectLst/>
                <a:uLnTx/>
                <a:uFillTx/>
                <a:latin typeface="Proxima Nova Lt" panose="02000506030000020004" pitchFamily="2" charset="0"/>
              </a:rPr>
              <a:t>for more information</a:t>
            </a:r>
          </a:p>
        </p:txBody>
      </p:sp>
    </p:spTree>
    <p:extLst>
      <p:ext uri="{BB962C8B-B14F-4D97-AF65-F5344CB8AC3E}">
        <p14:creationId xmlns:p14="http://schemas.microsoft.com/office/powerpoint/2010/main" val="8174783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HS Standard">
  <a:themeElements>
    <a:clrScheme name="FHS PPT">
      <a:dk1>
        <a:srgbClr val="4C525A"/>
      </a:dk1>
      <a:lt1>
        <a:srgbClr val="FFFFFF"/>
      </a:lt1>
      <a:dk2>
        <a:srgbClr val="333333"/>
      </a:dk2>
      <a:lt2>
        <a:srgbClr val="FBB738"/>
      </a:lt2>
      <a:accent1>
        <a:srgbClr val="FBB738"/>
      </a:accent1>
      <a:accent2>
        <a:srgbClr val="4C525A"/>
      </a:accent2>
      <a:accent3>
        <a:srgbClr val="6F7271"/>
      </a:accent3>
      <a:accent4>
        <a:srgbClr val="B2B3B6"/>
      </a:accent4>
      <a:accent5>
        <a:srgbClr val="0064B1"/>
      </a:accent5>
      <a:accent6>
        <a:srgbClr val="66CCE6"/>
      </a:accent6>
      <a:hlink>
        <a:srgbClr val="0563C1"/>
      </a:hlink>
      <a:folHlink>
        <a:srgbClr val="954F72"/>
      </a:folHlink>
    </a:clrScheme>
    <a:fontScheme name="FHS">
      <a:majorFont>
        <a:latin typeface="Proxima Nova Lt"/>
        <a:ea typeface=""/>
        <a:cs typeface=""/>
      </a:majorFont>
      <a:minorFont>
        <a:latin typeface="Proxima Nova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BB738"/>
        </a:solidFill>
        <a:ln>
          <a:noFill/>
        </a:ln>
        <a:effectLst>
          <a:outerShdw blurRad="508000" dist="317500" dir="5400000" sx="90000" sy="90000" algn="t" rotWithShape="0">
            <a:prstClr val="black">
              <a:alpha val="20000"/>
            </a:prstClr>
          </a:outerShdw>
        </a:effectLst>
      </a:spPr>
      <a:bodyPr rtlCol="0" anchor="ctr"/>
      <a:lstStyle>
        <a:defPPr algn="ctr">
          <a:defRPr dirty="0">
            <a:latin typeface="Proxima Nova Lt" panose="020B060402020202020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sz="2000" kern="1200" dirty="0" smtClean="0">
            <a:solidFill>
              <a:srgbClr val="373737"/>
            </a:solidFill>
            <a:latin typeface="+mn-lt"/>
            <a:ea typeface="+mn-ea"/>
            <a:cs typeface="+mn-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roxima Nova Lt"/>
        <a:font script="Bugi" typeface="Leelawadee UI"/>
        <a:font script="Bopo" typeface="Microsoft JhengHei"/>
        <a:font script="Java" typeface="Javanese Text"/>
        <a:font script="Lisu" typeface="Proxima Nova Lt"/>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Proxima Nova Lt"/>
        <a:font script="Hebr" typeface="Proxima Nova L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roxima Nova Lt"/>
        <a:font script="Uigh" typeface="Microsoft Uighur"/>
        <a:font script="Geor" typeface="Sylfaen"/>
        <a:font script="Armn" typeface="Proxima Nova Lt"/>
        <a:font script="Bugi" typeface="Leelawadee UI"/>
        <a:font script="Bopo" typeface="Microsoft JhengHei"/>
        <a:font script="Java" typeface="Javanese Text"/>
        <a:font script="Lisu" typeface="Proxima Nova Lt"/>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980071E27D1A4F9BC379C22CCA1C23" ma:contentTypeVersion="13" ma:contentTypeDescription="Create a new document." ma:contentTypeScope="" ma:versionID="6552ab1b8283d6cfc3390a95952b7b01">
  <xsd:schema xmlns:xsd="http://www.w3.org/2001/XMLSchema" xmlns:xs="http://www.w3.org/2001/XMLSchema" xmlns:p="http://schemas.microsoft.com/office/2006/metadata/properties" xmlns:ns3="b65fec52-25e9-418c-8927-01f956522ed7" xmlns:ns4="bb25dda6-3093-4d0a-8af0-b43d72e0e37b" targetNamespace="http://schemas.microsoft.com/office/2006/metadata/properties" ma:root="true" ma:fieldsID="a6a4036dc2dde4cf17aa6323f417fd60" ns3:_="" ns4:_="">
    <xsd:import namespace="b65fec52-25e9-418c-8927-01f956522ed7"/>
    <xsd:import namespace="bb25dda6-3093-4d0a-8af0-b43d72e0e37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5fec52-25e9-418c-8927-01f956522ed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25dda6-3093-4d0a-8af0-b43d72e0e37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62E0ED-204B-40AC-BDE7-49F85A28A0F4}">
  <ds:schemaRefs>
    <ds:schemaRef ds:uri="b65fec52-25e9-418c-8927-01f956522ed7"/>
    <ds:schemaRef ds:uri="http://purl.org/dc/dcmitype/"/>
    <ds:schemaRef ds:uri="http://purl.org/dc/elements/1.1/"/>
    <ds:schemaRef ds:uri="http://purl.org/dc/terms/"/>
    <ds:schemaRef ds:uri="http://schemas.microsoft.com/office/2006/documentManagement/types"/>
    <ds:schemaRef ds:uri="http://www.w3.org/XML/1998/namespace"/>
    <ds:schemaRef ds:uri="http://schemas.microsoft.com/office/2006/metadata/properties"/>
    <ds:schemaRef ds:uri="bb25dda6-3093-4d0a-8af0-b43d72e0e37b"/>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D6CE6235-4236-418D-9969-64E8CE3733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5fec52-25e9-418c-8927-01f956522ed7"/>
    <ds:schemaRef ds:uri="bb25dda6-3093-4d0a-8af0-b43d72e0e3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964B1B-B6F7-428C-9AC9-422C9DFF80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16070</TotalTime>
  <Words>1040</Words>
  <Application>Microsoft Office PowerPoint</Application>
  <PresentationFormat>Widescreen</PresentationFormat>
  <Paragraphs>168</Paragraphs>
  <Slides>15</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Proxima Nova Semibold</vt:lpstr>
      <vt:lpstr>Calibri</vt:lpstr>
      <vt:lpstr>Proxima Nova A Light</vt:lpstr>
      <vt:lpstr>Arial</vt:lpstr>
      <vt:lpstr>Roboto Thin</vt:lpstr>
      <vt:lpstr>Roboto</vt:lpstr>
      <vt:lpstr>Proxima Nova</vt:lpstr>
      <vt:lpstr>Bangla Sangam MN</vt:lpstr>
      <vt:lpstr>Proxima Nova Lt</vt:lpstr>
      <vt:lpstr>FHS Standard</vt:lpstr>
      <vt:lpstr>PowerPoint Presentation</vt:lpstr>
      <vt:lpstr>PowerPoint Presentation</vt:lpstr>
      <vt:lpstr>PowerPoint Presentation</vt:lpstr>
      <vt:lpstr>PowerPoint Presentation</vt:lpstr>
      <vt:lpstr>PowerPoint Presentation</vt:lpstr>
      <vt:lpstr>Classic paperwork problems faced by biomedical engineers</vt:lpstr>
      <vt:lpstr>Managers have their own issues with the current state of things </vt:lpstr>
      <vt:lpstr>Studies show time lost  with manual workflows</vt:lpstr>
      <vt:lpstr>Test tools with on-board automation  can increase workflow efficiency</vt:lpstr>
      <vt:lpstr>Remaining pains can lead to issues with the audit process</vt:lpstr>
      <vt:lpstr>Achieve enhanced productivity and reporting with test automation software</vt:lpstr>
      <vt:lpstr>Fluke Biomedical OneQA  Workflow Automation Software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Egga Setiawan</dc:creator>
  <cp:lastModifiedBy>Harris, Terry L</cp:lastModifiedBy>
  <cp:revision>456</cp:revision>
  <dcterms:created xsi:type="dcterms:W3CDTF">2019-04-05T01:36:01Z</dcterms:created>
  <dcterms:modified xsi:type="dcterms:W3CDTF">2021-10-22T13:15:34Z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0x0101008B980071E27D1A4F9BC379C22CCA1C23</vt:lpwstr>
  </property>
  <property fmtid="{D5CDD505-2E9C-101B-9397-08002B2CF9AE}" pid="3" name="ArticulateGUID">
    <vt:lpwstr>791B93FF-D912-4462-961F-E1FEF3094417</vt:lpwstr>
  </property>
  <property fmtid="{D5CDD505-2E9C-101B-9397-08002B2CF9AE}" pid="4" name="ArticulatePath">
    <vt:lpwstr>Documentation Webinar_v3</vt:lpwstr>
  </property>
</Properties>
</file>