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80" r:id="rId3"/>
    <p:sldId id="279" r:id="rId4"/>
    <p:sldId id="281" r:id="rId5"/>
    <p:sldId id="257" r:id="rId6"/>
    <p:sldId id="258" r:id="rId7"/>
    <p:sldId id="259" r:id="rId8"/>
    <p:sldId id="260" r:id="rId9"/>
    <p:sldId id="261" r:id="rId10"/>
    <p:sldId id="267" r:id="rId11"/>
    <p:sldId id="262" r:id="rId12"/>
    <p:sldId id="263" r:id="rId13"/>
    <p:sldId id="270" r:id="rId14"/>
    <p:sldId id="269" r:id="rId15"/>
    <p:sldId id="265" r:id="rId16"/>
    <p:sldId id="264" r:id="rId17"/>
    <p:sldId id="271" r:id="rId18"/>
    <p:sldId id="272" r:id="rId19"/>
    <p:sldId id="275" r:id="rId20"/>
    <p:sldId id="273" r:id="rId21"/>
    <p:sldId id="274" r:id="rId22"/>
    <p:sldId id="276" r:id="rId23"/>
    <p:sldId id="277" r:id="rId24"/>
    <p:sldId id="278" r:id="rId25"/>
    <p:sldId id="28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119" d="100"/>
          <a:sy n="119" d="100"/>
        </p:scale>
        <p:origin x="102" y="4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C036FE-6A7B-4325-9F17-9EE784854F4B}" type="datetimeFigureOut">
              <a:rPr lang="en-US" smtClean="0"/>
              <a:t>10/18/2021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87D7C0-50CB-4376-B254-6503BBDBB5D8}" type="slidenum">
              <a:rPr lang="en-US" smtClean="0"/>
              <a:t>‹#›</a:t>
            </a:fld>
            <a:endParaRPr lang="en-US"/>
          </a:p>
        </p:txBody>
      </p:sp>
    </p:spTree>
    <p:extLst>
      <p:ext uri="{BB962C8B-B14F-4D97-AF65-F5344CB8AC3E}">
        <p14:creationId xmlns:p14="http://schemas.microsoft.com/office/powerpoint/2010/main" val="21983482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pPr defTabSz="510903">
              <a:defRPr/>
            </a:pPr>
            <a:endParaRPr lang="en-US" dirty="0"/>
          </a:p>
        </p:txBody>
      </p:sp>
      <p:sp>
        <p:nvSpPr>
          <p:cNvPr id="4" name="Slide Number Placeholder 3"/>
          <p:cNvSpPr>
            <a:spLocks noGrp="1"/>
          </p:cNvSpPr>
          <p:nvPr>
            <p:ph type="sldNum" sz="quarter" idx="10"/>
          </p:nvPr>
        </p:nvSpPr>
        <p:spPr/>
        <p:txBody>
          <a:bodyPr/>
          <a:lstStyle/>
          <a:p>
            <a:fld id="{DC445720-5C0C-494B-9E0B-39FCF1CE2708}" type="slidenum">
              <a:rPr lang="en-US" smtClean="0"/>
              <a:pPr/>
              <a:t>3</a:t>
            </a:fld>
            <a:endParaRPr lang="en-US" dirty="0"/>
          </a:p>
        </p:txBody>
      </p:sp>
    </p:spTree>
    <p:extLst>
      <p:ext uri="{BB962C8B-B14F-4D97-AF65-F5344CB8AC3E}">
        <p14:creationId xmlns:p14="http://schemas.microsoft.com/office/powerpoint/2010/main" val="30522513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780EFA11-A1D5-411A-BAF1-D5D453C4091A}" type="datetimeFigureOut">
              <a:rPr lang="en-US" smtClean="0"/>
              <a:t>10/18/2021</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C3238FCF-CB15-4DDB-B865-90D2383BADAB}" type="slidenum">
              <a:rPr lang="en-US" smtClean="0"/>
              <a:t>‹#›</a:t>
            </a:fld>
            <a:endParaRPr lang="en-US"/>
          </a:p>
        </p:txBody>
      </p:sp>
    </p:spTree>
    <p:extLst>
      <p:ext uri="{BB962C8B-B14F-4D97-AF65-F5344CB8AC3E}">
        <p14:creationId xmlns:p14="http://schemas.microsoft.com/office/powerpoint/2010/main" val="4910974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0EFA11-A1D5-411A-BAF1-D5D453C4091A}"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238FCF-CB15-4DDB-B865-90D2383BADAB}" type="slidenum">
              <a:rPr lang="en-US" smtClean="0"/>
              <a:t>‹#›</a:t>
            </a:fld>
            <a:endParaRPr lang="en-US"/>
          </a:p>
        </p:txBody>
      </p:sp>
    </p:spTree>
    <p:extLst>
      <p:ext uri="{BB962C8B-B14F-4D97-AF65-F5344CB8AC3E}">
        <p14:creationId xmlns:p14="http://schemas.microsoft.com/office/powerpoint/2010/main" val="1763300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0EFA11-A1D5-411A-BAF1-D5D453C4091A}"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238FCF-CB15-4DDB-B865-90D2383BADAB}" type="slidenum">
              <a:rPr lang="en-US" smtClean="0"/>
              <a:t>‹#›</a:t>
            </a:fld>
            <a:endParaRPr lang="en-US"/>
          </a:p>
        </p:txBody>
      </p:sp>
    </p:spTree>
    <p:extLst>
      <p:ext uri="{BB962C8B-B14F-4D97-AF65-F5344CB8AC3E}">
        <p14:creationId xmlns:p14="http://schemas.microsoft.com/office/powerpoint/2010/main" val="2708405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80EFA11-A1D5-411A-BAF1-D5D453C4091A}" type="datetimeFigureOut">
              <a:rPr lang="en-US" smtClean="0"/>
              <a:t>10/18/2021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238FCF-CB15-4DDB-B865-90D2383BADAB}" type="slidenum">
              <a:rPr lang="en-US" smtClean="0"/>
              <a:t>‹#›</a:t>
            </a:fld>
            <a:endParaRPr lang="en-US"/>
          </a:p>
        </p:txBody>
      </p:sp>
    </p:spTree>
    <p:extLst>
      <p:ext uri="{BB962C8B-B14F-4D97-AF65-F5344CB8AC3E}">
        <p14:creationId xmlns:p14="http://schemas.microsoft.com/office/powerpoint/2010/main" val="1484721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80EFA11-A1D5-411A-BAF1-D5D453C4091A}" type="datetimeFigureOut">
              <a:rPr lang="en-US" smtClean="0"/>
              <a:t>10/18/2021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238FCF-CB15-4DDB-B865-90D2383BADAB}" type="slidenum">
              <a:rPr lang="en-US" smtClean="0"/>
              <a:t>‹#›</a:t>
            </a:fld>
            <a:endParaRPr lang="en-US"/>
          </a:p>
        </p:txBody>
      </p:sp>
    </p:spTree>
    <p:extLst>
      <p:ext uri="{BB962C8B-B14F-4D97-AF65-F5344CB8AC3E}">
        <p14:creationId xmlns:p14="http://schemas.microsoft.com/office/powerpoint/2010/main" val="26213808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80EFA11-A1D5-411A-BAF1-D5D453C4091A}" type="datetimeFigureOut">
              <a:rPr lang="en-US" smtClean="0"/>
              <a:t>10/18/2021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238FCF-CB15-4DDB-B865-90D2383BADAB}" type="slidenum">
              <a:rPr lang="en-US" smtClean="0"/>
              <a:t>‹#›</a:t>
            </a:fld>
            <a:endParaRPr lang="en-US"/>
          </a:p>
        </p:txBody>
      </p:sp>
    </p:spTree>
    <p:extLst>
      <p:ext uri="{BB962C8B-B14F-4D97-AF65-F5344CB8AC3E}">
        <p14:creationId xmlns:p14="http://schemas.microsoft.com/office/powerpoint/2010/main" val="705441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0EFA11-A1D5-411A-BAF1-D5D453C4091A}" type="datetimeFigureOut">
              <a:rPr lang="en-US" smtClean="0"/>
              <a:t>10/18/2021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238FCF-CB15-4DDB-B865-90D2383BADAB}" type="slidenum">
              <a:rPr lang="en-US" smtClean="0"/>
              <a:t>‹#›</a:t>
            </a:fld>
            <a:endParaRPr lang="en-US"/>
          </a:p>
        </p:txBody>
      </p:sp>
    </p:spTree>
    <p:extLst>
      <p:ext uri="{BB962C8B-B14F-4D97-AF65-F5344CB8AC3E}">
        <p14:creationId xmlns:p14="http://schemas.microsoft.com/office/powerpoint/2010/main" val="1402533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0EFA11-A1D5-411A-BAF1-D5D453C4091A}" type="datetimeFigureOut">
              <a:rPr lang="en-US" smtClean="0"/>
              <a:t>10/18/2021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238FCF-CB15-4DDB-B865-90D2383BADAB}" type="slidenum">
              <a:rPr lang="en-US" smtClean="0"/>
              <a:t>‹#›</a:t>
            </a:fld>
            <a:endParaRPr lang="en-US"/>
          </a:p>
        </p:txBody>
      </p:sp>
    </p:spTree>
    <p:extLst>
      <p:ext uri="{BB962C8B-B14F-4D97-AF65-F5344CB8AC3E}">
        <p14:creationId xmlns:p14="http://schemas.microsoft.com/office/powerpoint/2010/main" val="4185693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0EFA11-A1D5-411A-BAF1-D5D453C4091A}" type="datetimeFigureOut">
              <a:rPr lang="en-US" smtClean="0"/>
              <a:t>10/18/2021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238FCF-CB15-4DDB-B865-90D2383BADAB}" type="slidenum">
              <a:rPr lang="en-US" smtClean="0"/>
              <a:t>‹#›</a:t>
            </a:fld>
            <a:endParaRPr lang="en-US"/>
          </a:p>
        </p:txBody>
      </p:sp>
    </p:spTree>
    <p:extLst>
      <p:ext uri="{BB962C8B-B14F-4D97-AF65-F5344CB8AC3E}">
        <p14:creationId xmlns:p14="http://schemas.microsoft.com/office/powerpoint/2010/main" val="1269809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0EFA11-A1D5-411A-BAF1-D5D453C4091A}" type="datetimeFigureOut">
              <a:rPr lang="en-US" smtClean="0"/>
              <a:t>10/18/2021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238FCF-CB15-4DDB-B865-90D2383BADAB}" type="slidenum">
              <a:rPr lang="en-US" smtClean="0"/>
              <a:t>‹#›</a:t>
            </a:fld>
            <a:endParaRPr lang="en-US"/>
          </a:p>
        </p:txBody>
      </p:sp>
    </p:spTree>
    <p:extLst>
      <p:ext uri="{BB962C8B-B14F-4D97-AF65-F5344CB8AC3E}">
        <p14:creationId xmlns:p14="http://schemas.microsoft.com/office/powerpoint/2010/main" val="1217460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0EFA11-A1D5-411A-BAF1-D5D453C4091A}" type="datetimeFigureOut">
              <a:rPr lang="en-US" smtClean="0"/>
              <a:t>10/18/2021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238FCF-CB15-4DDB-B865-90D2383BADAB}" type="slidenum">
              <a:rPr lang="en-US" smtClean="0"/>
              <a:t>‹#›</a:t>
            </a:fld>
            <a:endParaRPr lang="en-US"/>
          </a:p>
        </p:txBody>
      </p:sp>
    </p:spTree>
    <p:extLst>
      <p:ext uri="{BB962C8B-B14F-4D97-AF65-F5344CB8AC3E}">
        <p14:creationId xmlns:p14="http://schemas.microsoft.com/office/powerpoint/2010/main" val="1573093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0EFA11-A1D5-411A-BAF1-D5D453C4091A}" type="datetimeFigureOut">
              <a:rPr lang="en-US" smtClean="0"/>
              <a:t>10/18/2021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238FCF-CB15-4DDB-B865-90D2383BADAB}"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8745895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0EFA11-A1D5-411A-BAF1-D5D453C4091A}" type="datetimeFigureOut">
              <a:rPr lang="en-US" smtClean="0"/>
              <a:t>10/18/2021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238FCF-CB15-4DDB-B865-90D2383BADAB}" type="slidenum">
              <a:rPr lang="en-US" smtClean="0"/>
              <a:t>‹#›</a:t>
            </a:fld>
            <a:endParaRPr lang="en-US"/>
          </a:p>
        </p:txBody>
      </p:sp>
    </p:spTree>
    <p:extLst>
      <p:ext uri="{BB962C8B-B14F-4D97-AF65-F5344CB8AC3E}">
        <p14:creationId xmlns:p14="http://schemas.microsoft.com/office/powerpoint/2010/main" val="2516372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780EFA11-A1D5-411A-BAF1-D5D453C4091A}" type="datetimeFigureOut">
              <a:rPr lang="en-US" smtClean="0"/>
              <a:t>10/18/2021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238FCF-CB15-4DDB-B865-90D2383BADAB}" type="slidenum">
              <a:rPr lang="en-US" smtClean="0"/>
              <a:t>‹#›</a:t>
            </a:fld>
            <a:endParaRPr lang="en-US"/>
          </a:p>
        </p:txBody>
      </p:sp>
    </p:spTree>
    <p:extLst>
      <p:ext uri="{BB962C8B-B14F-4D97-AF65-F5344CB8AC3E}">
        <p14:creationId xmlns:p14="http://schemas.microsoft.com/office/powerpoint/2010/main" val="23910178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780EFA11-A1D5-411A-BAF1-D5D453C4091A}" type="datetimeFigureOut">
              <a:rPr lang="en-US" smtClean="0"/>
              <a:t>10/18/2021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238FCF-CB15-4DDB-B865-90D2383BADAB}" type="slidenum">
              <a:rPr lang="en-US" smtClean="0"/>
              <a:t>‹#›</a:t>
            </a:fld>
            <a:endParaRPr lang="en-US"/>
          </a:p>
        </p:txBody>
      </p:sp>
    </p:spTree>
    <p:extLst>
      <p:ext uri="{BB962C8B-B14F-4D97-AF65-F5344CB8AC3E}">
        <p14:creationId xmlns:p14="http://schemas.microsoft.com/office/powerpoint/2010/main" val="31722322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0EFA11-A1D5-411A-BAF1-D5D453C4091A}"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238FCF-CB15-4DDB-B865-90D2383BADAB}" type="slidenum">
              <a:rPr lang="en-US" smtClean="0"/>
              <a:t>‹#›</a:t>
            </a:fld>
            <a:endParaRPr lang="en-US"/>
          </a:p>
        </p:txBody>
      </p:sp>
    </p:spTree>
    <p:extLst>
      <p:ext uri="{BB962C8B-B14F-4D97-AF65-F5344CB8AC3E}">
        <p14:creationId xmlns:p14="http://schemas.microsoft.com/office/powerpoint/2010/main" val="9606672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0EFA11-A1D5-411A-BAF1-D5D453C4091A}"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238FCF-CB15-4DDB-B865-90D2383BADAB}" type="slidenum">
              <a:rPr lang="en-US" smtClean="0"/>
              <a:t>‹#›</a:t>
            </a:fld>
            <a:endParaRPr lang="en-US"/>
          </a:p>
        </p:txBody>
      </p:sp>
    </p:spTree>
    <p:extLst>
      <p:ext uri="{BB962C8B-B14F-4D97-AF65-F5344CB8AC3E}">
        <p14:creationId xmlns:p14="http://schemas.microsoft.com/office/powerpoint/2010/main" val="540670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80EFA11-A1D5-411A-BAF1-D5D453C4091A}" type="datetimeFigureOut">
              <a:rPr lang="en-US" smtClean="0"/>
              <a:t>10/18/2021</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3238FCF-CB15-4DDB-B865-90D2383BADAB}" type="slidenum">
              <a:rPr lang="en-US" smtClean="0"/>
              <a:t>‹#›</a:t>
            </a:fld>
            <a:endParaRPr lang="en-US"/>
          </a:p>
        </p:txBody>
      </p:sp>
    </p:spTree>
    <p:extLst>
      <p:ext uri="{BB962C8B-B14F-4D97-AF65-F5344CB8AC3E}">
        <p14:creationId xmlns:p14="http://schemas.microsoft.com/office/powerpoint/2010/main" val="411125991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57325" y="542924"/>
            <a:ext cx="9144000" cy="1508297"/>
          </a:xfrm>
        </p:spPr>
        <p:txBody>
          <a:bodyPr>
            <a:normAutofit/>
          </a:bodyPr>
          <a:lstStyle/>
          <a:p>
            <a:pPr algn="ctr"/>
            <a:r>
              <a:rPr lang="en-US" dirty="0" smtClean="0"/>
              <a:t>Alternative Equipment Management</a:t>
            </a:r>
            <a:endParaRPr lang="en-US" dirty="0"/>
          </a:p>
        </p:txBody>
      </p:sp>
      <p:sp>
        <p:nvSpPr>
          <p:cNvPr id="3" name="Subtitle 2"/>
          <p:cNvSpPr>
            <a:spLocks noGrp="1"/>
          </p:cNvSpPr>
          <p:nvPr>
            <p:ph type="subTitle" idx="1"/>
          </p:nvPr>
        </p:nvSpPr>
        <p:spPr>
          <a:xfrm>
            <a:off x="1457325" y="2734962"/>
            <a:ext cx="9144000" cy="3246737"/>
          </a:xfrm>
        </p:spPr>
        <p:txBody>
          <a:bodyPr>
            <a:normAutofit fontScale="92500" lnSpcReduction="10000"/>
          </a:bodyPr>
          <a:lstStyle/>
          <a:p>
            <a:pPr algn="ctr"/>
            <a:endParaRPr lang="en-US" dirty="0" smtClean="0">
              <a:solidFill>
                <a:schemeClr val="tx1"/>
              </a:solidFill>
            </a:endParaRPr>
          </a:p>
          <a:p>
            <a:pPr algn="ctr"/>
            <a:r>
              <a:rPr lang="en-US" dirty="0" smtClean="0">
                <a:solidFill>
                  <a:schemeClr val="tx1"/>
                </a:solidFill>
              </a:rPr>
              <a:t>Nader </a:t>
            </a:r>
            <a:r>
              <a:rPr lang="en-US" dirty="0" smtClean="0">
                <a:solidFill>
                  <a:schemeClr val="tx1"/>
                </a:solidFill>
              </a:rPr>
              <a:t>Hammoud</a:t>
            </a:r>
          </a:p>
          <a:p>
            <a:pPr algn="ctr"/>
            <a:endParaRPr lang="en-US" sz="1600" dirty="0" smtClean="0">
              <a:solidFill>
                <a:schemeClr val="tx1"/>
              </a:solidFill>
            </a:endParaRPr>
          </a:p>
          <a:p>
            <a:pPr algn="ctr"/>
            <a:endParaRPr lang="en-US" sz="1600" dirty="0" smtClean="0">
              <a:solidFill>
                <a:schemeClr val="tx1"/>
              </a:solidFill>
            </a:endParaRPr>
          </a:p>
          <a:p>
            <a:pPr algn="ctr"/>
            <a:endParaRPr lang="en-US" sz="1600" dirty="0">
              <a:solidFill>
                <a:schemeClr val="tx1"/>
              </a:solidFill>
            </a:endParaRPr>
          </a:p>
          <a:p>
            <a:pPr algn="ctr"/>
            <a:endParaRPr lang="en-US" sz="1600" dirty="0" smtClean="0">
              <a:solidFill>
                <a:schemeClr val="tx1"/>
              </a:solidFill>
            </a:endParaRPr>
          </a:p>
          <a:p>
            <a:pPr algn="ctr"/>
            <a:r>
              <a:rPr lang="en-US" sz="1600" dirty="0" smtClean="0">
                <a:solidFill>
                  <a:schemeClr val="tx1"/>
                </a:solidFill>
              </a:rPr>
              <a:t>Disclaimer</a:t>
            </a:r>
          </a:p>
          <a:p>
            <a:pPr algn="ctr"/>
            <a:r>
              <a:rPr lang="en-US" sz="1600" dirty="0" smtClean="0">
                <a:solidFill>
                  <a:schemeClr val="tx1"/>
                </a:solidFill>
              </a:rPr>
              <a:t>Matt </a:t>
            </a:r>
            <a:r>
              <a:rPr lang="en-US" sz="1600" dirty="0" err="1" smtClean="0">
                <a:solidFill>
                  <a:schemeClr val="tx1"/>
                </a:solidFill>
              </a:rPr>
              <a:t>Baretich</a:t>
            </a:r>
            <a:r>
              <a:rPr lang="en-US" sz="1600" dirty="0" smtClean="0">
                <a:solidFill>
                  <a:schemeClr val="tx1"/>
                </a:solidFill>
              </a:rPr>
              <a:t> and Frank Painter educational workshop referenced.</a:t>
            </a:r>
          </a:p>
          <a:p>
            <a:pPr algn="ctr"/>
            <a:endParaRPr lang="en-US" dirty="0">
              <a:solidFill>
                <a:schemeClr val="tx1"/>
              </a:solidFill>
            </a:endParaRPr>
          </a:p>
        </p:txBody>
      </p:sp>
    </p:spTree>
    <p:extLst>
      <p:ext uri="{BB962C8B-B14F-4D97-AF65-F5344CB8AC3E}">
        <p14:creationId xmlns:p14="http://schemas.microsoft.com/office/powerpoint/2010/main" val="24095650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Logistics and Disclaimer</a:t>
            </a:r>
            <a:endParaRPr lang="en-US" dirty="0"/>
          </a:p>
        </p:txBody>
      </p:sp>
      <p:sp>
        <p:nvSpPr>
          <p:cNvPr id="3" name="Content Placeholder 2"/>
          <p:cNvSpPr>
            <a:spLocks noGrp="1"/>
          </p:cNvSpPr>
          <p:nvPr>
            <p:ph idx="1"/>
          </p:nvPr>
        </p:nvSpPr>
        <p:spPr/>
        <p:txBody>
          <a:bodyPr>
            <a:normAutofit lnSpcReduction="10000"/>
          </a:bodyPr>
          <a:lstStyle/>
          <a:p>
            <a:r>
              <a:rPr lang="en-US" dirty="0" smtClean="0"/>
              <a:t>My opinion </a:t>
            </a:r>
            <a:r>
              <a:rPr lang="en-US" b="1" u="sng" dirty="0" smtClean="0"/>
              <a:t>Does Not </a:t>
            </a:r>
            <a:r>
              <a:rPr lang="en-US" dirty="0" smtClean="0"/>
              <a:t>represent my employer.</a:t>
            </a:r>
          </a:p>
          <a:p>
            <a:r>
              <a:rPr lang="en-US" dirty="0" smtClean="0"/>
              <a:t>Don’t turn off your phone.</a:t>
            </a:r>
          </a:p>
          <a:p>
            <a:r>
              <a:rPr lang="en-US" dirty="0" smtClean="0"/>
              <a:t>Interrupt me as much as needed.</a:t>
            </a:r>
          </a:p>
          <a:p>
            <a:r>
              <a:rPr lang="en-US" dirty="0" smtClean="0"/>
              <a:t>You might be given an exam at the end of the session.</a:t>
            </a:r>
          </a:p>
          <a:p>
            <a:pPr lvl="1"/>
            <a:r>
              <a:rPr lang="en-US" dirty="0" smtClean="0"/>
              <a:t>If you fail, you are buying drinks for all in attendance.</a:t>
            </a:r>
          </a:p>
          <a:p>
            <a:r>
              <a:rPr lang="en-US" dirty="0" smtClean="0"/>
              <a:t>If you get bored during the session, feel free to take a nap or play games on your phone (</a:t>
            </a:r>
            <a:r>
              <a:rPr lang="en-US" altLang="en-US" dirty="0" smtClean="0">
                <a:sym typeface="Wingdings" panose="05000000000000000000" pitchFamily="2" charset="2"/>
              </a:rPr>
              <a:t>🔇)</a:t>
            </a:r>
            <a:endParaRPr lang="en-US" altLang="en-US" dirty="0"/>
          </a:p>
          <a:p>
            <a:endParaRPr lang="en-US" dirty="0"/>
          </a:p>
        </p:txBody>
      </p:sp>
      <p:sp>
        <p:nvSpPr>
          <p:cNvPr id="4" name="Slide Number Placeholder 3"/>
          <p:cNvSpPr>
            <a:spLocks noGrp="1"/>
          </p:cNvSpPr>
          <p:nvPr>
            <p:ph type="sldNum" sz="quarter" idx="12"/>
          </p:nvPr>
        </p:nvSpPr>
        <p:spPr/>
        <p:txBody>
          <a:bodyPr/>
          <a:lstStyle/>
          <a:p>
            <a:fld id="{5387AD75-2DD2-423E-8C56-4CFAF557B47A}" type="slidenum">
              <a:rPr lang="en-US" smtClean="0"/>
              <a:t>2</a:t>
            </a:fld>
            <a:endParaRPr lang="en-US" dirty="0"/>
          </a:p>
        </p:txBody>
      </p:sp>
      <p:pic>
        <p:nvPicPr>
          <p:cNvPr id="5" name="Picture 4"/>
          <p:cNvPicPr>
            <a:picLocks noChangeAspect="1"/>
          </p:cNvPicPr>
          <p:nvPr/>
        </p:nvPicPr>
        <p:blipFill>
          <a:blip r:embed="rId2"/>
          <a:stretch>
            <a:fillRect/>
          </a:stretch>
        </p:blipFill>
        <p:spPr>
          <a:xfrm>
            <a:off x="8779932" y="408856"/>
            <a:ext cx="2615490" cy="3497116"/>
          </a:xfrm>
          <a:prstGeom prst="rect">
            <a:avLst/>
          </a:prstGeom>
        </p:spPr>
      </p:pic>
    </p:spTree>
    <p:extLst>
      <p:ext uri="{BB962C8B-B14F-4D97-AF65-F5344CB8AC3E}">
        <p14:creationId xmlns:p14="http://schemas.microsoft.com/office/powerpoint/2010/main" val="33606585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xmlns="" id="{258F23C2-1800-4E89-8991-46C49A417FD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72828" y="832671"/>
            <a:ext cx="3385255" cy="4739357"/>
          </a:xfrm>
          <a:prstGeom prst="rect">
            <a:avLst/>
          </a:prstGeom>
        </p:spPr>
      </p:pic>
      <p:sp>
        <p:nvSpPr>
          <p:cNvPr id="11" name="Title 10">
            <a:extLst>
              <a:ext uri="{FF2B5EF4-FFF2-40B4-BE49-F238E27FC236}">
                <a16:creationId xmlns:a16="http://schemas.microsoft.com/office/drawing/2014/main" xmlns="" id="{57655E7D-AF6C-4BB4-8D9C-56AB6BBFDEEA}"/>
              </a:ext>
            </a:extLst>
          </p:cNvPr>
          <p:cNvSpPr>
            <a:spLocks noGrp="1"/>
          </p:cNvSpPr>
          <p:nvPr>
            <p:ph type="title"/>
          </p:nvPr>
        </p:nvSpPr>
        <p:spPr>
          <a:xfrm>
            <a:off x="140411" y="-100209"/>
            <a:ext cx="7017555" cy="844060"/>
          </a:xfrm>
        </p:spPr>
        <p:txBody>
          <a:bodyPr vert="horz" lIns="91440" tIns="45720" rIns="91440" bIns="45720" rtlCol="0" anchor="b">
            <a:normAutofit/>
          </a:bodyPr>
          <a:lstStyle/>
          <a:p>
            <a:r>
              <a:rPr lang="en-US" sz="4000" b="1" kern="1200" dirty="0">
                <a:solidFill>
                  <a:schemeClr val="tx1"/>
                </a:solidFill>
                <a:latin typeface="+mj-lt"/>
                <a:ea typeface="+mj-ea"/>
                <a:cs typeface="+mj-cs"/>
              </a:rPr>
              <a:t>About the speaker</a:t>
            </a:r>
          </a:p>
        </p:txBody>
      </p:sp>
      <p:sp>
        <p:nvSpPr>
          <p:cNvPr id="8" name="TextBox 7">
            <a:extLst>
              <a:ext uri="{FF2B5EF4-FFF2-40B4-BE49-F238E27FC236}">
                <a16:creationId xmlns:a16="http://schemas.microsoft.com/office/drawing/2014/main" xmlns="" id="{B4E93BAB-AFD7-4D38-B177-F146C60EB02A}"/>
              </a:ext>
            </a:extLst>
          </p:cNvPr>
          <p:cNvSpPr txBox="1"/>
          <p:nvPr/>
        </p:nvSpPr>
        <p:spPr>
          <a:xfrm>
            <a:off x="140411" y="5660848"/>
            <a:ext cx="4189233" cy="400110"/>
          </a:xfrm>
          <a:prstGeom prst="rect">
            <a:avLst/>
          </a:prstGeom>
          <a:noFill/>
        </p:spPr>
        <p:txBody>
          <a:bodyPr wrap="square" rtlCol="0">
            <a:spAutoFit/>
          </a:bodyPr>
          <a:lstStyle/>
          <a:p>
            <a:pPr lvl="0">
              <a:spcAft>
                <a:spcPts val="600"/>
              </a:spcAft>
            </a:pPr>
            <a:r>
              <a:rPr lang="en-US" sz="2000" b="1" dirty="0"/>
              <a:t>Nader Hammoud, BE, MBA, CHTM </a:t>
            </a:r>
          </a:p>
        </p:txBody>
      </p:sp>
      <p:pic>
        <p:nvPicPr>
          <p:cNvPr id="84668" name="Picture 700">
            <a:extLst>
              <a:ext uri="{FF2B5EF4-FFF2-40B4-BE49-F238E27FC236}">
                <a16:creationId xmlns:a16="http://schemas.microsoft.com/office/drawing/2014/main" xmlns="" id="{B20F9BB4-3E09-4F28-A9D3-097AED7294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a:extLst>
              <a:ext uri="{FF2B5EF4-FFF2-40B4-BE49-F238E27FC236}">
                <a16:creationId xmlns:a16="http://schemas.microsoft.com/office/drawing/2014/main" xmlns="" id="{9558DACE-2035-4A33-AA05-833BAC756CB5}"/>
              </a:ext>
            </a:extLst>
          </p:cNvPr>
          <p:cNvSpPr txBox="1"/>
          <p:nvPr/>
        </p:nvSpPr>
        <p:spPr>
          <a:xfrm>
            <a:off x="4329644" y="1152541"/>
            <a:ext cx="7489528" cy="4703852"/>
          </a:xfrm>
          <a:prstGeom prst="rect">
            <a:avLst/>
          </a:prstGeom>
          <a:noFill/>
        </p:spPr>
        <p:txBody>
          <a:bodyPr wrap="square">
            <a:spAutoFit/>
          </a:bodyPr>
          <a:lstStyle/>
          <a:p>
            <a:pPr>
              <a:lnSpc>
                <a:spcPct val="150000"/>
              </a:lnSpc>
            </a:pPr>
            <a:r>
              <a:rPr lang="en-US" sz="2000" b="1" dirty="0">
                <a:latin typeface="Arial" panose="020B0604020202020204" pitchFamily="34" charset="0"/>
                <a:cs typeface="Arial" panose="020B0604020202020204" pitchFamily="34" charset="0"/>
              </a:rPr>
              <a:t>Nader Hammoud is currently the Biomedical Engineering Manager, at John Muir Health.</a:t>
            </a:r>
          </a:p>
          <a:p>
            <a:pPr>
              <a:lnSpc>
                <a:spcPct val="150000"/>
              </a:lnSpc>
            </a:pPr>
            <a:r>
              <a:rPr lang="en-US" b="1" dirty="0">
                <a:solidFill>
                  <a:srgbClr val="FF0000"/>
                </a:solidFill>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US" b="0" i="0" dirty="0">
                <a:effectLst/>
                <a:latin typeface="Arial" panose="020B0604020202020204" pitchFamily="34" charset="0"/>
                <a:cs typeface="Arial" panose="020B0604020202020204" pitchFamily="34" charset="0"/>
              </a:rPr>
              <a:t>Biomedical Engineer with 3 degrees in Biomedical Engineering and an MBA</a:t>
            </a:r>
          </a:p>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International Experience</a:t>
            </a:r>
          </a:p>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Active member of the HTM community</a:t>
            </a:r>
          </a:p>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Member of the Technology Management Council at AAMI</a:t>
            </a:r>
          </a:p>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Member of Education Committee with ACCE</a:t>
            </a:r>
          </a:p>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California HTM of the year for 2018</a:t>
            </a:r>
          </a:p>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Recognized by ECRI and FDA for efforts in the domain.</a:t>
            </a:r>
          </a:p>
        </p:txBody>
      </p:sp>
      <p:pic>
        <p:nvPicPr>
          <p:cNvPr id="13" name="Picture 2" descr="John Muir Health Introducing New Look">
            <a:extLst>
              <a:ext uri="{FF2B5EF4-FFF2-40B4-BE49-F238E27FC236}">
                <a16:creationId xmlns:a16="http://schemas.microsoft.com/office/drawing/2014/main" xmlns="" id="{592ED7E1-6592-4CC8-B208-1DBC3152E643}"/>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1313" b="25407"/>
          <a:stretch/>
        </p:blipFill>
        <p:spPr bwMode="auto">
          <a:xfrm>
            <a:off x="1120713" y="6060958"/>
            <a:ext cx="1889484" cy="67112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387AD75-2DD2-423E-8C56-4CFAF557B47A}" type="slidenum">
              <a:rPr lang="en-US" smtClean="0"/>
              <a:t>3</a:t>
            </a:fld>
            <a:endParaRPr lang="en-US" dirty="0"/>
          </a:p>
        </p:txBody>
      </p:sp>
    </p:spTree>
    <p:extLst>
      <p:ext uri="{BB962C8B-B14F-4D97-AF65-F5344CB8AC3E}">
        <p14:creationId xmlns:p14="http://schemas.microsoft.com/office/powerpoint/2010/main" val="3974055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Takeaway</a:t>
            </a:r>
            <a:endParaRPr lang="en-US" dirty="0"/>
          </a:p>
        </p:txBody>
      </p:sp>
      <p:sp>
        <p:nvSpPr>
          <p:cNvPr id="3" name="Content Placeholder 2"/>
          <p:cNvSpPr>
            <a:spLocks noGrp="1"/>
          </p:cNvSpPr>
          <p:nvPr>
            <p:ph idx="1"/>
          </p:nvPr>
        </p:nvSpPr>
        <p:spPr/>
        <p:txBody>
          <a:bodyPr/>
          <a:lstStyle/>
          <a:p>
            <a:r>
              <a:rPr lang="en-US" dirty="0" smtClean="0"/>
              <a:t>AEM definitions.</a:t>
            </a:r>
          </a:p>
          <a:p>
            <a:r>
              <a:rPr lang="en-US" dirty="0" smtClean="0"/>
              <a:t>Where to start?</a:t>
            </a:r>
          </a:p>
          <a:p>
            <a:r>
              <a:rPr lang="en-US" dirty="0" smtClean="0"/>
              <a:t>Process for doing AEM.</a:t>
            </a:r>
          </a:p>
          <a:p>
            <a:r>
              <a:rPr lang="en-US" dirty="0" smtClean="0"/>
              <a:t>Practical Tips (best practice?)</a:t>
            </a:r>
          </a:p>
          <a:p>
            <a:r>
              <a:rPr lang="en-US" dirty="0" smtClean="0"/>
              <a:t>Electrical Safety – Title 22 (CA Specific)</a:t>
            </a:r>
            <a:endParaRPr lang="en-US" dirty="0"/>
          </a:p>
        </p:txBody>
      </p:sp>
    </p:spTree>
    <p:extLst>
      <p:ext uri="{BB962C8B-B14F-4D97-AF65-F5344CB8AC3E}">
        <p14:creationId xmlns:p14="http://schemas.microsoft.com/office/powerpoint/2010/main" val="461089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AEM?</a:t>
            </a:r>
            <a:endParaRPr lang="en-US" dirty="0"/>
          </a:p>
        </p:txBody>
      </p:sp>
      <p:sp>
        <p:nvSpPr>
          <p:cNvPr id="3" name="Content Placeholder 2"/>
          <p:cNvSpPr>
            <a:spLocks noGrp="1"/>
          </p:cNvSpPr>
          <p:nvPr>
            <p:ph idx="1"/>
          </p:nvPr>
        </p:nvSpPr>
        <p:spPr/>
        <p:txBody>
          <a:bodyPr/>
          <a:lstStyle/>
          <a:p>
            <a:r>
              <a:rPr lang="en-US" dirty="0" smtClean="0"/>
              <a:t>CMS</a:t>
            </a:r>
            <a:r>
              <a:rPr lang="en-US" dirty="0"/>
              <a:t>: Alternate Equipment </a:t>
            </a:r>
            <a:r>
              <a:rPr lang="en-US" dirty="0" smtClean="0"/>
              <a:t>Management</a:t>
            </a:r>
          </a:p>
          <a:p>
            <a:pPr marL="0" indent="0">
              <a:buNone/>
            </a:pPr>
            <a:endParaRPr lang="en-US" dirty="0"/>
          </a:p>
          <a:p>
            <a:r>
              <a:rPr lang="en-US" dirty="0" smtClean="0"/>
              <a:t>TJC</a:t>
            </a:r>
            <a:r>
              <a:rPr lang="en-US" dirty="0"/>
              <a:t>: Alternative Equipment Maintenance</a:t>
            </a:r>
          </a:p>
        </p:txBody>
      </p:sp>
    </p:spTree>
    <p:extLst>
      <p:ext uri="{BB962C8B-B14F-4D97-AF65-F5344CB8AC3E}">
        <p14:creationId xmlns:p14="http://schemas.microsoft.com/office/powerpoint/2010/main" val="4143508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a:t>
            </a:r>
            <a:endParaRPr lang="en-US" dirty="0"/>
          </a:p>
        </p:txBody>
      </p:sp>
      <p:sp>
        <p:nvSpPr>
          <p:cNvPr id="3" name="Content Placeholder 2"/>
          <p:cNvSpPr>
            <a:spLocks noGrp="1"/>
          </p:cNvSpPr>
          <p:nvPr>
            <p:ph idx="1"/>
          </p:nvPr>
        </p:nvSpPr>
        <p:spPr/>
        <p:txBody>
          <a:bodyPr/>
          <a:lstStyle/>
          <a:p>
            <a:r>
              <a:rPr lang="en-US" dirty="0" smtClean="0"/>
              <a:t>Reduce Cost!</a:t>
            </a:r>
          </a:p>
          <a:p>
            <a:pPr lvl="1"/>
            <a:r>
              <a:rPr lang="en-US" dirty="0" smtClean="0"/>
              <a:t>Equipment Safety.</a:t>
            </a:r>
          </a:p>
          <a:p>
            <a:pPr lvl="1"/>
            <a:r>
              <a:rPr lang="en-US" dirty="0" smtClean="0"/>
              <a:t>Compliance.</a:t>
            </a:r>
            <a:endParaRPr lang="en-US" dirty="0"/>
          </a:p>
        </p:txBody>
      </p:sp>
    </p:spTree>
    <p:extLst>
      <p:ext uri="{BB962C8B-B14F-4D97-AF65-F5344CB8AC3E}">
        <p14:creationId xmlns:p14="http://schemas.microsoft.com/office/powerpoint/2010/main" val="21867240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TJC EPs</a:t>
            </a:r>
            <a:endParaRPr lang="en-US" dirty="0"/>
          </a:p>
        </p:txBody>
      </p:sp>
      <p:sp>
        <p:nvSpPr>
          <p:cNvPr id="3" name="Content Placeholder 2"/>
          <p:cNvSpPr>
            <a:spLocks noGrp="1"/>
          </p:cNvSpPr>
          <p:nvPr>
            <p:ph idx="1"/>
          </p:nvPr>
        </p:nvSpPr>
        <p:spPr>
          <a:xfrm>
            <a:off x="1141412" y="2249487"/>
            <a:ext cx="9905999" cy="1865313"/>
          </a:xfrm>
        </p:spPr>
        <p:txBody>
          <a:bodyPr>
            <a:normAutofit/>
          </a:bodyPr>
          <a:lstStyle/>
          <a:p>
            <a:r>
              <a:rPr lang="en-US" dirty="0" smtClean="0"/>
              <a:t>EC.02.04.01.04: Identify activity and frequency.</a:t>
            </a:r>
          </a:p>
          <a:p>
            <a:pPr lvl="1"/>
            <a:r>
              <a:rPr lang="en-US" dirty="0" smtClean="0"/>
              <a:t>Note 1: Must not reduce Safety. (ANSI/AAMI EQ56:2013)</a:t>
            </a:r>
          </a:p>
          <a:p>
            <a:pPr lvl="1"/>
            <a:r>
              <a:rPr lang="en-US" dirty="0" smtClean="0"/>
              <a:t>Note 2: if OEM -&gt; 100%</a:t>
            </a:r>
          </a:p>
          <a:p>
            <a:pPr lvl="1"/>
            <a:r>
              <a:rPr lang="en-US" dirty="0" smtClean="0"/>
              <a:t>Note 3: Non-high Risk and High Risk AEM -&gt; 100%</a:t>
            </a:r>
          </a:p>
        </p:txBody>
      </p:sp>
      <p:graphicFrame>
        <p:nvGraphicFramePr>
          <p:cNvPr id="4" name="Table 3"/>
          <p:cNvGraphicFramePr>
            <a:graphicFrameLocks noGrp="1"/>
          </p:cNvGraphicFramePr>
          <p:nvPr>
            <p:extLst>
              <p:ext uri="{D42A27DB-BD31-4B8C-83A1-F6EECF244321}">
                <p14:modId xmlns:p14="http://schemas.microsoft.com/office/powerpoint/2010/main" val="3304623608"/>
              </p:ext>
            </p:extLst>
          </p:nvPr>
        </p:nvGraphicFramePr>
        <p:xfrm>
          <a:off x="7259052" y="471646"/>
          <a:ext cx="3943684" cy="1112520"/>
        </p:xfrm>
        <a:graphic>
          <a:graphicData uri="http://schemas.openxmlformats.org/drawingml/2006/table">
            <a:tbl>
              <a:tblPr firstRow="1" bandRow="1">
                <a:tableStyleId>{5C22544A-7EE6-4342-B048-85BDC9FD1C3A}</a:tableStyleId>
              </a:tblPr>
              <a:tblGrid>
                <a:gridCol w="1852476"/>
                <a:gridCol w="1108731"/>
                <a:gridCol w="982477"/>
              </a:tblGrid>
              <a:tr h="370840">
                <a:tc>
                  <a:txBody>
                    <a:bodyPr/>
                    <a:lstStyle/>
                    <a:p>
                      <a:endParaRPr lang="en-US" dirty="0"/>
                    </a:p>
                  </a:txBody>
                  <a:tcPr/>
                </a:tc>
                <a:tc>
                  <a:txBody>
                    <a:bodyPr/>
                    <a:lstStyle/>
                    <a:p>
                      <a:r>
                        <a:rPr lang="en-US" dirty="0" smtClean="0"/>
                        <a:t>OEM</a:t>
                      </a:r>
                      <a:endParaRPr lang="en-US" dirty="0"/>
                    </a:p>
                  </a:txBody>
                  <a:tcPr/>
                </a:tc>
                <a:tc>
                  <a:txBody>
                    <a:bodyPr/>
                    <a:lstStyle/>
                    <a:p>
                      <a:r>
                        <a:rPr lang="en-US" dirty="0" smtClean="0"/>
                        <a:t>AEM</a:t>
                      </a:r>
                      <a:endParaRPr lang="en-US" dirty="0"/>
                    </a:p>
                  </a:txBody>
                  <a:tcPr/>
                </a:tc>
              </a:tr>
              <a:tr h="370840">
                <a:tc>
                  <a:txBody>
                    <a:bodyPr/>
                    <a:lstStyle/>
                    <a:p>
                      <a:r>
                        <a:rPr lang="en-US" dirty="0" smtClean="0"/>
                        <a:t>High Risk</a:t>
                      </a:r>
                      <a:endParaRPr lang="en-US" dirty="0"/>
                    </a:p>
                  </a:txBody>
                  <a:tcPr/>
                </a:tc>
                <a:tc>
                  <a:txBody>
                    <a:bodyPr/>
                    <a:lstStyle/>
                    <a:p>
                      <a:r>
                        <a:rPr lang="en-US" dirty="0" smtClean="0"/>
                        <a:t>100%</a:t>
                      </a:r>
                      <a:endParaRPr lang="en-US" dirty="0"/>
                    </a:p>
                  </a:txBody>
                  <a:tcPr/>
                </a:tc>
                <a:tc>
                  <a:txBody>
                    <a:bodyPr/>
                    <a:lstStyle/>
                    <a:p>
                      <a:r>
                        <a:rPr lang="en-US" dirty="0" smtClean="0"/>
                        <a:t>100%</a:t>
                      </a:r>
                      <a:endParaRPr lang="en-US" dirty="0"/>
                    </a:p>
                  </a:txBody>
                  <a:tcPr/>
                </a:tc>
              </a:tr>
              <a:tr h="370840">
                <a:tc>
                  <a:txBody>
                    <a:bodyPr/>
                    <a:lstStyle/>
                    <a:p>
                      <a:r>
                        <a:rPr lang="en-US" dirty="0" smtClean="0"/>
                        <a:t>Non-High Risk</a:t>
                      </a:r>
                      <a:endParaRPr lang="en-US" dirty="0"/>
                    </a:p>
                  </a:txBody>
                  <a:tcPr/>
                </a:tc>
                <a:tc>
                  <a:txBody>
                    <a:bodyPr/>
                    <a:lstStyle/>
                    <a:p>
                      <a:r>
                        <a:rPr lang="en-US" dirty="0" smtClean="0"/>
                        <a:t>100%</a:t>
                      </a:r>
                      <a:endParaRPr lang="en-US" dirty="0"/>
                    </a:p>
                  </a:txBody>
                  <a:tcPr/>
                </a:tc>
                <a:tc>
                  <a:txBody>
                    <a:bodyPr/>
                    <a:lstStyle/>
                    <a:p>
                      <a:r>
                        <a:rPr lang="en-US" dirty="0" smtClean="0"/>
                        <a:t>100%</a:t>
                      </a:r>
                      <a:endParaRPr lang="en-US" dirty="0"/>
                    </a:p>
                  </a:txBody>
                  <a:tcPr/>
                </a:tc>
              </a:tr>
            </a:tbl>
          </a:graphicData>
        </a:graphic>
      </p:graphicFrame>
      <p:sp>
        <p:nvSpPr>
          <p:cNvPr id="5" name="Rectangle 4"/>
          <p:cNvSpPr/>
          <p:nvPr/>
        </p:nvSpPr>
        <p:spPr>
          <a:xfrm>
            <a:off x="1141412" y="4267199"/>
            <a:ext cx="10061324" cy="1477328"/>
          </a:xfrm>
          <a:prstGeom prst="rect">
            <a:avLst/>
          </a:prstGeom>
        </p:spPr>
        <p:txBody>
          <a:bodyPr wrap="square">
            <a:spAutoFit/>
          </a:bodyPr>
          <a:lstStyle/>
          <a:p>
            <a:r>
              <a:rPr lang="en-US" sz="2400" dirty="0" smtClean="0"/>
              <a:t>*100</a:t>
            </a:r>
            <a:r>
              <a:rPr lang="en-US" sz="2400" dirty="0"/>
              <a:t>%:</a:t>
            </a:r>
          </a:p>
          <a:p>
            <a:pPr lvl="1"/>
            <a:r>
              <a:rPr lang="en-US" sz="2400" dirty="0"/>
              <a:t>Only Medical Equipment</a:t>
            </a:r>
          </a:p>
          <a:p>
            <a:pPr lvl="2"/>
            <a:r>
              <a:rPr lang="en-US" dirty="0" smtClean="0"/>
              <a:t>	Diagnose</a:t>
            </a:r>
            <a:r>
              <a:rPr lang="en-US" dirty="0"/>
              <a:t>, Treat, Monitor</a:t>
            </a:r>
          </a:p>
          <a:p>
            <a:pPr lvl="1"/>
            <a:r>
              <a:rPr lang="en-US" sz="2000" b="1" u="sng" dirty="0">
                <a:solidFill>
                  <a:srgbClr val="FF0000"/>
                </a:solidFill>
              </a:rPr>
              <a:t>Define CNL, </a:t>
            </a:r>
            <a:r>
              <a:rPr lang="en-US" sz="2000" b="1" u="sng" dirty="0" err="1">
                <a:solidFill>
                  <a:srgbClr val="FF0000"/>
                </a:solidFill>
              </a:rPr>
              <a:t>UnAv</a:t>
            </a:r>
            <a:r>
              <a:rPr lang="en-US" sz="2000" b="1" u="sng" dirty="0">
                <a:solidFill>
                  <a:srgbClr val="FF0000"/>
                </a:solidFill>
              </a:rPr>
              <a:t>, Document</a:t>
            </a:r>
            <a:r>
              <a:rPr lang="en-US" sz="2400" b="1" u="sng" dirty="0">
                <a:solidFill>
                  <a:srgbClr val="FF0000"/>
                </a:solidFill>
              </a:rPr>
              <a:t>.</a:t>
            </a:r>
          </a:p>
        </p:txBody>
      </p:sp>
    </p:spTree>
    <p:extLst>
      <p:ext uri="{BB962C8B-B14F-4D97-AF65-F5344CB8AC3E}">
        <p14:creationId xmlns:p14="http://schemas.microsoft.com/office/powerpoint/2010/main" val="549744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TJC EPS</a:t>
            </a:r>
            <a:endParaRPr lang="en-US" dirty="0"/>
          </a:p>
        </p:txBody>
      </p:sp>
      <p:sp>
        <p:nvSpPr>
          <p:cNvPr id="3" name="Content Placeholder 2"/>
          <p:cNvSpPr>
            <a:spLocks noGrp="1"/>
          </p:cNvSpPr>
          <p:nvPr>
            <p:ph idx="1"/>
          </p:nvPr>
        </p:nvSpPr>
        <p:spPr/>
        <p:txBody>
          <a:bodyPr/>
          <a:lstStyle/>
          <a:p>
            <a:r>
              <a:rPr lang="en-US" dirty="0" smtClean="0"/>
              <a:t>EC.02.04.01.05: Don’t AEM these (Federal, State or Medicare):</a:t>
            </a:r>
          </a:p>
          <a:p>
            <a:pPr lvl="1"/>
            <a:r>
              <a:rPr lang="en-US" dirty="0" smtClean="0"/>
              <a:t>Medical Laser Devices</a:t>
            </a:r>
          </a:p>
          <a:p>
            <a:pPr lvl="1"/>
            <a:r>
              <a:rPr lang="en-US" dirty="0" smtClean="0"/>
              <a:t>Imaging and Radiologic Equipment</a:t>
            </a:r>
          </a:p>
          <a:p>
            <a:pPr lvl="1"/>
            <a:r>
              <a:rPr lang="en-US" dirty="0" smtClean="0"/>
              <a:t>New Medical Equipment </a:t>
            </a:r>
            <a:r>
              <a:rPr lang="en-US" b="1" dirty="0" smtClean="0"/>
              <a:t>(New tech. and &lt; 25 years //or 50//)</a:t>
            </a:r>
          </a:p>
          <a:p>
            <a:r>
              <a:rPr lang="en-US" dirty="0" smtClean="0"/>
              <a:t>History can be:</a:t>
            </a:r>
          </a:p>
          <a:p>
            <a:pPr lvl="1"/>
            <a:r>
              <a:rPr lang="en-US" dirty="0" smtClean="0"/>
              <a:t>???</a:t>
            </a:r>
            <a:endParaRPr lang="en-US" dirty="0"/>
          </a:p>
        </p:txBody>
      </p:sp>
    </p:spTree>
    <p:extLst>
      <p:ext uri="{BB962C8B-B14F-4D97-AF65-F5344CB8AC3E}">
        <p14:creationId xmlns:p14="http://schemas.microsoft.com/office/powerpoint/2010/main" val="39751402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TJC EPs</a:t>
            </a:r>
            <a:endParaRPr lang="en-US" dirty="0"/>
          </a:p>
        </p:txBody>
      </p:sp>
      <p:sp>
        <p:nvSpPr>
          <p:cNvPr id="3" name="Content Placeholder 2"/>
          <p:cNvSpPr>
            <a:spLocks noGrp="1"/>
          </p:cNvSpPr>
          <p:nvPr>
            <p:ph idx="1"/>
          </p:nvPr>
        </p:nvSpPr>
        <p:spPr/>
        <p:txBody>
          <a:bodyPr>
            <a:normAutofit/>
          </a:bodyPr>
          <a:lstStyle/>
          <a:p>
            <a:r>
              <a:rPr lang="en-US" dirty="0" smtClean="0"/>
              <a:t>EC.02.04.01.06: A Qualified individual(s).</a:t>
            </a:r>
          </a:p>
          <a:p>
            <a:pPr lvl="3"/>
            <a:endParaRPr lang="en-US" dirty="0" smtClean="0"/>
          </a:p>
          <a:p>
            <a:pPr lvl="3"/>
            <a:endParaRPr lang="en-US" dirty="0"/>
          </a:p>
        </p:txBody>
      </p:sp>
    </p:spTree>
    <p:extLst>
      <p:ext uri="{BB962C8B-B14F-4D97-AF65-F5344CB8AC3E}">
        <p14:creationId xmlns:p14="http://schemas.microsoft.com/office/powerpoint/2010/main" val="11297076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TJC EPs</a:t>
            </a:r>
            <a:endParaRPr lang="en-US" dirty="0"/>
          </a:p>
        </p:txBody>
      </p:sp>
      <p:sp>
        <p:nvSpPr>
          <p:cNvPr id="3" name="Content Placeholder 2"/>
          <p:cNvSpPr>
            <a:spLocks noGrp="1"/>
          </p:cNvSpPr>
          <p:nvPr>
            <p:ph idx="1"/>
          </p:nvPr>
        </p:nvSpPr>
        <p:spPr/>
        <p:txBody>
          <a:bodyPr/>
          <a:lstStyle/>
          <a:p>
            <a:r>
              <a:rPr lang="en-US" dirty="0" smtClean="0"/>
              <a:t>EC.02.04.01.07: Flag it.</a:t>
            </a:r>
          </a:p>
          <a:p>
            <a:pPr lvl="3"/>
            <a:endParaRPr lang="en-US" dirty="0" smtClean="0"/>
          </a:p>
          <a:p>
            <a:pPr lvl="3"/>
            <a:endParaRPr lang="en-US" dirty="0"/>
          </a:p>
        </p:txBody>
      </p:sp>
    </p:spTree>
    <p:extLst>
      <p:ext uri="{BB962C8B-B14F-4D97-AF65-F5344CB8AC3E}">
        <p14:creationId xmlns:p14="http://schemas.microsoft.com/office/powerpoint/2010/main" val="39505548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Measurement</a:t>
            </a:r>
            <a:endParaRPr lang="en-US" dirty="0"/>
          </a:p>
        </p:txBody>
      </p:sp>
      <p:pic>
        <p:nvPicPr>
          <p:cNvPr id="4" name="Picture 3"/>
          <p:cNvPicPr>
            <a:picLocks noChangeAspect="1"/>
          </p:cNvPicPr>
          <p:nvPr/>
        </p:nvPicPr>
        <p:blipFill>
          <a:blip r:embed="rId2"/>
          <a:stretch>
            <a:fillRect/>
          </a:stretch>
        </p:blipFill>
        <p:spPr>
          <a:xfrm>
            <a:off x="1141413" y="1984983"/>
            <a:ext cx="8530201" cy="4365361"/>
          </a:xfrm>
          <a:prstGeom prst="rect">
            <a:avLst/>
          </a:prstGeom>
        </p:spPr>
      </p:pic>
      <p:sp>
        <p:nvSpPr>
          <p:cNvPr id="3" name="Rectangle 2"/>
          <p:cNvSpPr/>
          <p:nvPr/>
        </p:nvSpPr>
        <p:spPr>
          <a:xfrm>
            <a:off x="7539790" y="419424"/>
            <a:ext cx="3880414" cy="1477328"/>
          </a:xfrm>
          <a:prstGeom prst="rect">
            <a:avLst/>
          </a:prstGeom>
        </p:spPr>
        <p:txBody>
          <a:bodyPr wrap="square">
            <a:spAutoFit/>
          </a:bodyPr>
          <a:lstStyle/>
          <a:p>
            <a:r>
              <a:rPr lang="en-US" dirty="0" smtClean="0"/>
              <a:t>Severity:</a:t>
            </a:r>
            <a:endParaRPr lang="en-US" dirty="0"/>
          </a:p>
          <a:p>
            <a:pPr lvl="1"/>
            <a:r>
              <a:rPr lang="en-US" dirty="0"/>
              <a:t>Equipment use and its risks.</a:t>
            </a:r>
          </a:p>
          <a:p>
            <a:pPr lvl="1"/>
            <a:r>
              <a:rPr lang="en-US" dirty="0"/>
              <a:t>Backup?</a:t>
            </a:r>
          </a:p>
          <a:p>
            <a:pPr lvl="1"/>
            <a:r>
              <a:rPr lang="en-US" dirty="0"/>
              <a:t>History.</a:t>
            </a:r>
          </a:p>
          <a:p>
            <a:pPr lvl="1"/>
            <a:r>
              <a:rPr lang="en-US" dirty="0"/>
              <a:t>Maintenance requirements.</a:t>
            </a:r>
          </a:p>
        </p:txBody>
      </p:sp>
    </p:spTree>
    <p:extLst>
      <p:ext uri="{BB962C8B-B14F-4D97-AF65-F5344CB8AC3E}">
        <p14:creationId xmlns:p14="http://schemas.microsoft.com/office/powerpoint/2010/main" val="22065582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Process</a:t>
            </a:r>
            <a:endParaRPr lang="en-US" dirty="0"/>
          </a:p>
        </p:txBody>
      </p:sp>
      <p:sp>
        <p:nvSpPr>
          <p:cNvPr id="3" name="Content Placeholder 2"/>
          <p:cNvSpPr>
            <a:spLocks noGrp="1"/>
          </p:cNvSpPr>
          <p:nvPr>
            <p:ph idx="1"/>
          </p:nvPr>
        </p:nvSpPr>
        <p:spPr>
          <a:xfrm>
            <a:off x="838200" y="1467853"/>
            <a:ext cx="10515600" cy="4908884"/>
          </a:xfrm>
        </p:spPr>
        <p:txBody>
          <a:bodyPr>
            <a:normAutofit fontScale="92500" lnSpcReduction="10000"/>
          </a:bodyPr>
          <a:lstStyle/>
          <a:p>
            <a:r>
              <a:rPr lang="en-US" dirty="0" smtClean="0"/>
              <a:t>Select equipment</a:t>
            </a:r>
          </a:p>
          <a:p>
            <a:pPr lvl="1"/>
            <a:r>
              <a:rPr lang="en-US" dirty="0" smtClean="0"/>
              <a:t>Time worthy?</a:t>
            </a:r>
          </a:p>
          <a:p>
            <a:pPr lvl="1"/>
            <a:r>
              <a:rPr lang="en-US" dirty="0" smtClean="0"/>
              <a:t>Forbidden?</a:t>
            </a:r>
          </a:p>
          <a:p>
            <a:pPr lvl="1"/>
            <a:r>
              <a:rPr lang="en-US" dirty="0" smtClean="0"/>
              <a:t>High Risk?</a:t>
            </a:r>
          </a:p>
          <a:p>
            <a:r>
              <a:rPr lang="en-US" dirty="0" smtClean="0"/>
              <a:t>OEM PM review:</a:t>
            </a:r>
          </a:p>
          <a:p>
            <a:pPr lvl="1"/>
            <a:r>
              <a:rPr lang="en-US" dirty="0" smtClean="0"/>
              <a:t>Activities.</a:t>
            </a:r>
          </a:p>
          <a:p>
            <a:pPr lvl="1"/>
            <a:r>
              <a:rPr lang="en-US" dirty="0" smtClean="0"/>
              <a:t>Frequency.</a:t>
            </a:r>
          </a:p>
          <a:p>
            <a:pPr lvl="1"/>
            <a:r>
              <a:rPr lang="en-US" dirty="0" smtClean="0"/>
              <a:t>Alternative strategy?</a:t>
            </a:r>
          </a:p>
          <a:p>
            <a:r>
              <a:rPr lang="en-US" dirty="0" smtClean="0"/>
              <a:t>Implement:</a:t>
            </a:r>
          </a:p>
          <a:p>
            <a:pPr lvl="1"/>
            <a:r>
              <a:rPr lang="en-US" dirty="0" smtClean="0"/>
              <a:t>New procedure and frequency.</a:t>
            </a:r>
          </a:p>
          <a:p>
            <a:pPr lvl="1"/>
            <a:r>
              <a:rPr lang="en-US" dirty="0" smtClean="0"/>
              <a:t>FYI/Approval of EOC</a:t>
            </a:r>
          </a:p>
          <a:p>
            <a:pPr lvl="1"/>
            <a:r>
              <a:rPr lang="en-US" dirty="0" smtClean="0"/>
              <a:t>Update CMMS</a:t>
            </a:r>
          </a:p>
        </p:txBody>
      </p:sp>
    </p:spTree>
    <p:extLst>
      <p:ext uri="{BB962C8B-B14F-4D97-AF65-F5344CB8AC3E}">
        <p14:creationId xmlns:p14="http://schemas.microsoft.com/office/powerpoint/2010/main" val="25050947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Practical Tips</a:t>
            </a:r>
          </a:p>
        </p:txBody>
      </p:sp>
      <p:sp>
        <p:nvSpPr>
          <p:cNvPr id="3" name="Content Placeholder 2"/>
          <p:cNvSpPr>
            <a:spLocks noGrp="1"/>
          </p:cNvSpPr>
          <p:nvPr>
            <p:ph idx="1"/>
          </p:nvPr>
        </p:nvSpPr>
        <p:spPr/>
        <p:txBody>
          <a:bodyPr/>
          <a:lstStyle/>
          <a:p>
            <a:r>
              <a:rPr lang="en-US" dirty="0" smtClean="0"/>
              <a:t>Don’t be scared to use Category of equipment versus models.</a:t>
            </a:r>
          </a:p>
          <a:p>
            <a:r>
              <a:rPr lang="en-US" dirty="0" smtClean="0"/>
              <a:t>Have a solid policy that spells out every aspect of the evaluation.</a:t>
            </a:r>
          </a:p>
          <a:p>
            <a:r>
              <a:rPr lang="en-US" dirty="0" smtClean="0"/>
              <a:t>Involve customers when it is not Low Risk.</a:t>
            </a:r>
          </a:p>
          <a:p>
            <a:r>
              <a:rPr lang="en-US" dirty="0" smtClean="0"/>
              <a:t>Report to EOC all AEMs:</a:t>
            </a:r>
          </a:p>
          <a:p>
            <a:pPr lvl="1"/>
            <a:r>
              <a:rPr lang="en-US" dirty="0" smtClean="0"/>
              <a:t>Low Risk: FYI</a:t>
            </a:r>
          </a:p>
          <a:p>
            <a:pPr lvl="1"/>
            <a:r>
              <a:rPr lang="en-US" dirty="0" smtClean="0"/>
              <a:t>Medium and High Risk: get approval.</a:t>
            </a:r>
            <a:endParaRPr lang="en-US" dirty="0"/>
          </a:p>
        </p:txBody>
      </p:sp>
    </p:spTree>
    <p:extLst>
      <p:ext uri="{BB962C8B-B14F-4D97-AF65-F5344CB8AC3E}">
        <p14:creationId xmlns:p14="http://schemas.microsoft.com/office/powerpoint/2010/main" val="11024339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Practical Tips</a:t>
            </a:r>
            <a:endParaRPr lang="en-US" dirty="0"/>
          </a:p>
        </p:txBody>
      </p:sp>
      <p:sp>
        <p:nvSpPr>
          <p:cNvPr id="3" name="Content Placeholder 2"/>
          <p:cNvSpPr>
            <a:spLocks noGrp="1"/>
          </p:cNvSpPr>
          <p:nvPr>
            <p:ph idx="1"/>
          </p:nvPr>
        </p:nvSpPr>
        <p:spPr>
          <a:xfrm>
            <a:off x="1141412" y="2249487"/>
            <a:ext cx="9905999" cy="4159334"/>
          </a:xfrm>
        </p:spPr>
        <p:txBody>
          <a:bodyPr>
            <a:normAutofit lnSpcReduction="10000"/>
          </a:bodyPr>
          <a:lstStyle/>
          <a:p>
            <a:r>
              <a:rPr lang="en-US" dirty="0" smtClean="0"/>
              <a:t>ALWAYS use AEM reference numbers.</a:t>
            </a:r>
          </a:p>
          <a:p>
            <a:r>
              <a:rPr lang="en-US" dirty="0" smtClean="0"/>
              <a:t>Tag the equipment with AEM tags showing AEM number.</a:t>
            </a:r>
          </a:p>
          <a:p>
            <a:r>
              <a:rPr lang="en-US" dirty="0" smtClean="0"/>
              <a:t>Keep spreadsheet of all assets and their history for the time you did the analysis.</a:t>
            </a:r>
          </a:p>
          <a:p>
            <a:r>
              <a:rPr lang="en-US" dirty="0" smtClean="0"/>
              <a:t>When adding equipment:</a:t>
            </a:r>
          </a:p>
          <a:p>
            <a:pPr lvl="1"/>
            <a:r>
              <a:rPr lang="en-US" dirty="0" smtClean="0"/>
              <a:t>Same model, no review or approval needed, no spreadsheet update needed.</a:t>
            </a:r>
          </a:p>
          <a:p>
            <a:pPr lvl="1"/>
            <a:r>
              <a:rPr lang="en-US" dirty="0" smtClean="0"/>
              <a:t>Different model, same category: review is a must, spreadsheet update is a must.</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80459" y="2249487"/>
            <a:ext cx="1021329" cy="477031"/>
          </a:xfrm>
          <a:prstGeom prst="rect">
            <a:avLst/>
          </a:prstGeom>
        </p:spPr>
      </p:pic>
    </p:spTree>
    <p:extLst>
      <p:ext uri="{BB962C8B-B14F-4D97-AF65-F5344CB8AC3E}">
        <p14:creationId xmlns:p14="http://schemas.microsoft.com/office/powerpoint/2010/main" val="3493096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29953" y="0"/>
            <a:ext cx="11332094" cy="6858000"/>
          </a:xfrm>
          <a:prstGeom prst="rect">
            <a:avLst/>
          </a:prstGeom>
        </p:spPr>
      </p:pic>
    </p:spTree>
    <p:extLst>
      <p:ext uri="{BB962C8B-B14F-4D97-AF65-F5344CB8AC3E}">
        <p14:creationId xmlns:p14="http://schemas.microsoft.com/office/powerpoint/2010/main" val="32356161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5302866" cy="6858000"/>
          </a:xfrm>
          <a:prstGeom prst="rect">
            <a:avLst/>
          </a:prstGeom>
        </p:spPr>
      </p:pic>
      <p:pic>
        <p:nvPicPr>
          <p:cNvPr id="5" name="Picture 4"/>
          <p:cNvPicPr>
            <a:picLocks noChangeAspect="1"/>
          </p:cNvPicPr>
          <p:nvPr/>
        </p:nvPicPr>
        <p:blipFill>
          <a:blip r:embed="rId3"/>
          <a:stretch>
            <a:fillRect/>
          </a:stretch>
        </p:blipFill>
        <p:spPr>
          <a:xfrm>
            <a:off x="5302866" y="0"/>
            <a:ext cx="5310554" cy="6858000"/>
          </a:xfrm>
          <a:prstGeom prst="rect">
            <a:avLst/>
          </a:prstGeom>
        </p:spPr>
      </p:pic>
    </p:spTree>
    <p:extLst>
      <p:ext uri="{BB962C8B-B14F-4D97-AF65-F5344CB8AC3E}">
        <p14:creationId xmlns:p14="http://schemas.microsoft.com/office/powerpoint/2010/main" val="36587378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1" y="169339"/>
            <a:ext cx="9905998" cy="1478570"/>
          </a:xfrm>
        </p:spPr>
        <p:txBody>
          <a:bodyPr/>
          <a:lstStyle/>
          <a:p>
            <a:r>
              <a:rPr lang="en-US" dirty="0" smtClean="0"/>
              <a:t>Electrical Safety – CALIFORNIA </a:t>
            </a:r>
            <a:r>
              <a:rPr lang="en-US" dirty="0" smtClean="0">
                <a:sym typeface="Wingdings" panose="05000000000000000000" pitchFamily="2" charset="2"/>
              </a:rPr>
              <a:t></a:t>
            </a:r>
            <a:endParaRPr lang="en-US" dirty="0"/>
          </a:p>
        </p:txBody>
      </p:sp>
      <p:sp>
        <p:nvSpPr>
          <p:cNvPr id="3" name="Content Placeholder 2"/>
          <p:cNvSpPr>
            <a:spLocks noGrp="1"/>
          </p:cNvSpPr>
          <p:nvPr>
            <p:ph idx="1"/>
          </p:nvPr>
        </p:nvSpPr>
        <p:spPr>
          <a:xfrm>
            <a:off x="838200" y="1435769"/>
            <a:ext cx="10515600" cy="5086100"/>
          </a:xfrm>
        </p:spPr>
        <p:txBody>
          <a:bodyPr>
            <a:normAutofit fontScale="55000" lnSpcReduction="20000"/>
          </a:bodyPr>
          <a:lstStyle/>
          <a:p>
            <a:pPr marL="0" lvl="0" indent="0">
              <a:buNone/>
            </a:pPr>
            <a:r>
              <a:rPr lang="en-US" sz="2500" b="1" u="sng" dirty="0" smtClean="0"/>
              <a:t>QUICK HISTORY:</a:t>
            </a:r>
          </a:p>
          <a:p>
            <a:r>
              <a:rPr lang="en-US" dirty="0" smtClean="0"/>
              <a:t>“</a:t>
            </a:r>
            <a:r>
              <a:rPr lang="en-US" b="1" i="1" dirty="0"/>
              <a:t>Title 22 California Code of Regulations Division 5</a:t>
            </a:r>
            <a:endParaRPr lang="en-US" dirty="0"/>
          </a:p>
          <a:p>
            <a:pPr marL="0" indent="0">
              <a:buNone/>
            </a:pPr>
            <a:r>
              <a:rPr lang="en-US" b="1" i="1" dirty="0"/>
              <a:t>§70853. Electrically Sensitive Areas</a:t>
            </a:r>
            <a:endParaRPr lang="en-US" dirty="0"/>
          </a:p>
          <a:p>
            <a:pPr marL="0" indent="0">
              <a:buNone/>
            </a:pPr>
            <a:r>
              <a:rPr lang="en-US" i="1" dirty="0"/>
              <a:t>(g) All portable (minor movable) </a:t>
            </a:r>
            <a:r>
              <a:rPr lang="en-US" i="1" dirty="0" err="1"/>
              <a:t>electromedical</a:t>
            </a:r>
            <a:r>
              <a:rPr lang="en-US" i="1" dirty="0"/>
              <a:t> equipment that is used in electrically sensitive patient areas shall be included in an appropriate preventive maintenance program. (1) Records of the maintenance shall include at least the following information. These measurements and inspections shall be made </a:t>
            </a:r>
            <a:r>
              <a:rPr lang="en-US" b="1" i="1" u="sng" dirty="0">
                <a:solidFill>
                  <a:srgbClr val="FF0000"/>
                </a:solidFill>
              </a:rPr>
              <a:t>at least once every three months</a:t>
            </a:r>
            <a:r>
              <a:rPr lang="en-US" i="1" dirty="0"/>
              <a:t>.“</a:t>
            </a:r>
            <a:endParaRPr lang="en-US" dirty="0"/>
          </a:p>
          <a:p>
            <a:pPr marL="0" indent="0">
              <a:buNone/>
            </a:pPr>
            <a:endParaRPr lang="en-US" dirty="0"/>
          </a:p>
          <a:p>
            <a:pPr lvl="0"/>
            <a:r>
              <a:rPr lang="en-US" dirty="0"/>
              <a:t>On May 26, 1999, State of California – California Health and Human Services, Department of Health Services, Licensing and Certification unit, </a:t>
            </a:r>
            <a:r>
              <a:rPr lang="en-US" dirty="0" smtClean="0"/>
              <a:t>sent </a:t>
            </a:r>
            <a:r>
              <a:rPr lang="en-US" dirty="0"/>
              <a:t>a letter to all general acute care hospitals, with Subject: “Update of Program Flexibility for Electro-Medical Equipment” Policy, By Marilyn I. </a:t>
            </a:r>
            <a:r>
              <a:rPr lang="en-US" dirty="0" err="1"/>
              <a:t>Pearman</a:t>
            </a:r>
            <a:r>
              <a:rPr lang="en-US" dirty="0"/>
              <a:t>, Chief Policy Section. It updated the requirement to be </a:t>
            </a:r>
            <a:r>
              <a:rPr lang="en-US" b="1" u="sng" dirty="0">
                <a:solidFill>
                  <a:srgbClr val="FF0000"/>
                </a:solidFill>
              </a:rPr>
              <a:t>at least once every 12 months</a:t>
            </a:r>
            <a:r>
              <a:rPr lang="en-US" dirty="0" smtClean="0">
                <a:solidFill>
                  <a:srgbClr val="FF0000"/>
                </a:solidFill>
              </a:rPr>
              <a:t>.</a:t>
            </a:r>
            <a:endParaRPr lang="en-US" dirty="0">
              <a:solidFill>
                <a:srgbClr val="FF0000"/>
              </a:solidFill>
            </a:endParaRPr>
          </a:p>
          <a:p>
            <a:pPr lvl="0"/>
            <a:r>
              <a:rPr lang="en-US" dirty="0"/>
              <a:t>NFPA 99 (2005) mentioned:</a:t>
            </a:r>
          </a:p>
          <a:p>
            <a:r>
              <a:rPr lang="en-US" i="1" dirty="0"/>
              <a:t>“8.5.2.1.2.2. All Appliances used in patient care areas shall be tested in accordance with 8.4.1.3 or 8.4.2.2.1.1 before being put into service for the first time and after repair or modification.  Patient-care-related electrical appliances </a:t>
            </a:r>
            <a:r>
              <a:rPr lang="en-US" i="1" dirty="0">
                <a:solidFill>
                  <a:srgbClr val="FF0000"/>
                </a:solidFill>
              </a:rPr>
              <a:t>shall be retested at intervals</a:t>
            </a:r>
            <a:r>
              <a:rPr lang="en-US" i="1" dirty="0"/>
              <a:t> determined by their normal location or area of normal use, but not exceeding the intervals listed below:</a:t>
            </a:r>
            <a:endParaRPr lang="en-US" dirty="0"/>
          </a:p>
          <a:p>
            <a:pPr marL="0" lvl="0" indent="0">
              <a:buNone/>
            </a:pPr>
            <a:r>
              <a:rPr lang="en-US" i="1" dirty="0" smtClean="0"/>
              <a:t>- General </a:t>
            </a:r>
            <a:r>
              <a:rPr lang="en-US" i="1" dirty="0"/>
              <a:t>care areas – 12 months.</a:t>
            </a:r>
            <a:endParaRPr lang="en-US" dirty="0"/>
          </a:p>
          <a:p>
            <a:pPr marL="0" lvl="0" indent="0">
              <a:buNone/>
            </a:pPr>
            <a:r>
              <a:rPr lang="en-US" i="1" dirty="0" smtClean="0"/>
              <a:t>- Critical </a:t>
            </a:r>
            <a:r>
              <a:rPr lang="en-US" i="1" dirty="0"/>
              <a:t>care areas – 6 months.</a:t>
            </a:r>
            <a:endParaRPr lang="en-US" dirty="0"/>
          </a:p>
          <a:p>
            <a:pPr marL="0" lvl="0" indent="0">
              <a:buNone/>
            </a:pPr>
            <a:r>
              <a:rPr lang="en-US" i="1" dirty="0" smtClean="0"/>
              <a:t>- Wet </a:t>
            </a:r>
            <a:r>
              <a:rPr lang="en-US" i="1" dirty="0"/>
              <a:t>locations – 6 months.”</a:t>
            </a:r>
            <a:endParaRPr lang="en-US" dirty="0"/>
          </a:p>
          <a:p>
            <a:pPr marL="0" indent="0">
              <a:buNone/>
            </a:pPr>
            <a:endParaRPr lang="en-US" sz="2400" dirty="0">
              <a:effectLst>
                <a:glow rad="139700">
                  <a:schemeClr val="accent5">
                    <a:satMod val="175000"/>
                    <a:alpha val="40000"/>
                  </a:schemeClr>
                </a:glow>
              </a:effectLst>
            </a:endParaRPr>
          </a:p>
          <a:p>
            <a:endParaRPr lang="en-US" dirty="0"/>
          </a:p>
        </p:txBody>
      </p:sp>
    </p:spTree>
    <p:extLst>
      <p:ext uri="{BB962C8B-B14F-4D97-AF65-F5344CB8AC3E}">
        <p14:creationId xmlns:p14="http://schemas.microsoft.com/office/powerpoint/2010/main" val="36066906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1" y="169339"/>
            <a:ext cx="9905998" cy="1478570"/>
          </a:xfrm>
        </p:spPr>
        <p:txBody>
          <a:bodyPr/>
          <a:lstStyle/>
          <a:p>
            <a:r>
              <a:rPr lang="en-US" dirty="0" smtClean="0"/>
              <a:t>Electrical Safety – CALIFORNIA </a:t>
            </a:r>
            <a:r>
              <a:rPr lang="en-US" dirty="0" smtClean="0">
                <a:sym typeface="Wingdings" panose="05000000000000000000" pitchFamily="2" charset="2"/>
              </a:rPr>
              <a:t></a:t>
            </a:r>
            <a:endParaRPr lang="en-US" dirty="0"/>
          </a:p>
        </p:txBody>
      </p:sp>
      <p:sp>
        <p:nvSpPr>
          <p:cNvPr id="3" name="Content Placeholder 2"/>
          <p:cNvSpPr>
            <a:spLocks noGrp="1"/>
          </p:cNvSpPr>
          <p:nvPr>
            <p:ph idx="1"/>
          </p:nvPr>
        </p:nvSpPr>
        <p:spPr>
          <a:xfrm>
            <a:off x="838200" y="1435769"/>
            <a:ext cx="10515600" cy="5086100"/>
          </a:xfrm>
        </p:spPr>
        <p:txBody>
          <a:bodyPr>
            <a:normAutofit fontScale="70000" lnSpcReduction="20000"/>
          </a:bodyPr>
          <a:lstStyle/>
          <a:p>
            <a:pPr marL="0" lvl="0" indent="0">
              <a:buNone/>
            </a:pPr>
            <a:r>
              <a:rPr lang="en-US" sz="2500" b="1" u="sng" dirty="0" smtClean="0"/>
              <a:t>Today:</a:t>
            </a:r>
          </a:p>
          <a:p>
            <a:r>
              <a:rPr lang="en-US" b="1" i="1" dirty="0" smtClean="0"/>
              <a:t>Title </a:t>
            </a:r>
            <a:r>
              <a:rPr lang="en-US" b="1" i="1" dirty="0"/>
              <a:t>22 </a:t>
            </a:r>
            <a:r>
              <a:rPr lang="en-US" b="1" i="1" dirty="0" smtClean="0"/>
              <a:t>§</a:t>
            </a:r>
            <a:r>
              <a:rPr lang="en-US" b="1" i="1" dirty="0"/>
              <a:t>70853. </a:t>
            </a:r>
            <a:r>
              <a:rPr lang="en-US" b="1" i="1" dirty="0" smtClean="0"/>
              <a:t> No Change</a:t>
            </a:r>
            <a:r>
              <a:rPr lang="en-US" dirty="0"/>
              <a:t> </a:t>
            </a:r>
            <a:r>
              <a:rPr lang="en-US" dirty="0" smtClean="0"/>
              <a:t>“</a:t>
            </a:r>
            <a:r>
              <a:rPr lang="en-US" b="1" i="1" u="sng" dirty="0" smtClean="0">
                <a:solidFill>
                  <a:srgbClr val="FF0000"/>
                </a:solidFill>
              </a:rPr>
              <a:t>at </a:t>
            </a:r>
            <a:r>
              <a:rPr lang="en-US" b="1" i="1" u="sng" dirty="0">
                <a:solidFill>
                  <a:srgbClr val="FF0000"/>
                </a:solidFill>
              </a:rPr>
              <a:t>least once every three </a:t>
            </a:r>
            <a:r>
              <a:rPr lang="en-US" b="1" i="1" u="sng" dirty="0" smtClean="0">
                <a:solidFill>
                  <a:srgbClr val="FF0000"/>
                </a:solidFill>
              </a:rPr>
              <a:t>months</a:t>
            </a:r>
            <a:r>
              <a:rPr lang="en-US" i="1" dirty="0" smtClean="0"/>
              <a:t>” </a:t>
            </a:r>
          </a:p>
          <a:p>
            <a:r>
              <a:rPr lang="en-US" dirty="0"/>
              <a:t>NFPA 99 (2012)</a:t>
            </a:r>
          </a:p>
          <a:p>
            <a:pPr marL="0" indent="0">
              <a:buNone/>
            </a:pPr>
            <a:r>
              <a:rPr lang="en-US" dirty="0"/>
              <a:t>10.5.2.1.2 All patient care-related electrical equipment used in patient care rooms shall be tested in accordance with 10.3.5.4 or 10.3.6 before being put into service for the first time and after any repair or modification that might have compromised electrical safety.</a:t>
            </a:r>
          </a:p>
          <a:p>
            <a:pPr marL="0" indent="0">
              <a:buNone/>
            </a:pPr>
            <a:r>
              <a:rPr lang="en-US" dirty="0"/>
              <a:t>Note: </a:t>
            </a:r>
            <a:r>
              <a:rPr lang="en-US" dirty="0">
                <a:effectLst>
                  <a:glow rad="139700">
                    <a:schemeClr val="accent2">
                      <a:satMod val="175000"/>
                      <a:alpha val="40000"/>
                    </a:schemeClr>
                  </a:glow>
                </a:effectLst>
              </a:rPr>
              <a:t>The requirements for testing intervals for all patient care-related equipment </a:t>
            </a:r>
            <a:r>
              <a:rPr lang="en-US" dirty="0"/>
              <a:t>using tests and values as specified in Section 10.3 (and, where appropriate, 10.3.6) </a:t>
            </a:r>
            <a:r>
              <a:rPr lang="en-US" dirty="0">
                <a:effectLst>
                  <a:glow rad="139700">
                    <a:schemeClr val="accent2">
                      <a:satMod val="175000"/>
                      <a:alpha val="40000"/>
                    </a:schemeClr>
                  </a:glow>
                </a:effectLst>
              </a:rPr>
              <a:t>have been replaced</a:t>
            </a:r>
            <a:r>
              <a:rPr lang="en-US" dirty="0"/>
              <a:t>.  The revised approach is more consistent with current experiences regarding leakage current failures.  The testing intervals stated in the previous editions were representative of nominal values that could be changed based on documented justification</a:t>
            </a:r>
            <a:r>
              <a:rPr lang="en-US" dirty="0">
                <a:effectLst>
                  <a:glow rad="139700">
                    <a:schemeClr val="accent2">
                      <a:satMod val="175000"/>
                      <a:alpha val="40000"/>
                    </a:schemeClr>
                  </a:glow>
                </a:effectLst>
              </a:rPr>
              <a:t>.  The technical committee has decided that there is now sufficient experience to justify</a:t>
            </a:r>
            <a:r>
              <a:rPr lang="en-US" dirty="0"/>
              <a:t> using the approach of performing the tests for touch and leakage current at the time of </a:t>
            </a:r>
            <a:r>
              <a:rPr lang="en-US" dirty="0">
                <a:effectLst>
                  <a:glow rad="139700">
                    <a:schemeClr val="accent2">
                      <a:satMod val="175000"/>
                      <a:alpha val="40000"/>
                    </a:schemeClr>
                  </a:glow>
                </a:effectLst>
              </a:rPr>
              <a:t>incoming inspections and following patient care-related equipment repairs </a:t>
            </a:r>
            <a:r>
              <a:rPr lang="en-US" dirty="0"/>
              <a:t>or modifications.  </a:t>
            </a:r>
            <a:r>
              <a:rPr lang="en-US" dirty="0">
                <a:effectLst>
                  <a:glow rad="139700">
                    <a:schemeClr val="accent5">
                      <a:satMod val="175000"/>
                      <a:alpha val="40000"/>
                    </a:schemeClr>
                  </a:glow>
                </a:effectLst>
              </a:rPr>
              <a:t>This is considered both a more effective method to ensure patient electrical safety and a more judicious and focused use of technical resources.</a:t>
            </a:r>
          </a:p>
          <a:p>
            <a:pPr marL="0" indent="0">
              <a:buNone/>
            </a:pPr>
            <a:endParaRPr lang="en-US" sz="2400" dirty="0">
              <a:effectLst>
                <a:glow rad="139700">
                  <a:schemeClr val="accent5">
                    <a:satMod val="175000"/>
                    <a:alpha val="40000"/>
                  </a:schemeClr>
                </a:glow>
              </a:effectLst>
            </a:endParaRPr>
          </a:p>
          <a:p>
            <a:endParaRPr lang="en-US" dirty="0"/>
          </a:p>
        </p:txBody>
      </p:sp>
    </p:spTree>
    <p:extLst>
      <p:ext uri="{BB962C8B-B14F-4D97-AF65-F5344CB8AC3E}">
        <p14:creationId xmlns:p14="http://schemas.microsoft.com/office/powerpoint/2010/main" val="2092238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John Muir health</a:t>
            </a:r>
            <a:endParaRPr lang="en-US" dirty="0"/>
          </a:p>
        </p:txBody>
      </p:sp>
      <p:sp>
        <p:nvSpPr>
          <p:cNvPr id="3" name="Content Placeholder 2"/>
          <p:cNvSpPr>
            <a:spLocks noGrp="1"/>
          </p:cNvSpPr>
          <p:nvPr>
            <p:ph idx="1"/>
          </p:nvPr>
        </p:nvSpPr>
        <p:spPr/>
        <p:txBody>
          <a:bodyPr/>
          <a:lstStyle/>
          <a:p>
            <a:r>
              <a:rPr lang="en-US" dirty="0" smtClean="0"/>
              <a:t>First request for Program Flex.</a:t>
            </a:r>
          </a:p>
          <a:p>
            <a:endParaRPr lang="en-US" dirty="0"/>
          </a:p>
        </p:txBody>
      </p:sp>
      <p:pic>
        <p:nvPicPr>
          <p:cNvPr id="4" name="Picture 3"/>
          <p:cNvPicPr>
            <a:picLocks noChangeAspect="1"/>
          </p:cNvPicPr>
          <p:nvPr/>
        </p:nvPicPr>
        <p:blipFill>
          <a:blip r:embed="rId2"/>
          <a:stretch>
            <a:fillRect/>
          </a:stretch>
        </p:blipFill>
        <p:spPr>
          <a:xfrm>
            <a:off x="6412302" y="0"/>
            <a:ext cx="5779698" cy="6858000"/>
          </a:xfrm>
          <a:prstGeom prst="rect">
            <a:avLst/>
          </a:prstGeom>
        </p:spPr>
      </p:pic>
    </p:spTree>
    <p:extLst>
      <p:ext uri="{BB962C8B-B14F-4D97-AF65-F5344CB8AC3E}">
        <p14:creationId xmlns:p14="http://schemas.microsoft.com/office/powerpoint/2010/main" val="17826160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1" y="169339"/>
            <a:ext cx="9905998" cy="1478570"/>
          </a:xfrm>
        </p:spPr>
        <p:txBody>
          <a:bodyPr/>
          <a:lstStyle/>
          <a:p>
            <a:r>
              <a:rPr lang="en-US" dirty="0" smtClean="0"/>
              <a:t>John Muir Health</a:t>
            </a:r>
            <a:endParaRPr lang="en-US" dirty="0"/>
          </a:p>
        </p:txBody>
      </p:sp>
      <p:sp>
        <p:nvSpPr>
          <p:cNvPr id="3" name="Content Placeholder 2"/>
          <p:cNvSpPr>
            <a:spLocks noGrp="1"/>
          </p:cNvSpPr>
          <p:nvPr>
            <p:ph idx="1"/>
          </p:nvPr>
        </p:nvSpPr>
        <p:spPr>
          <a:xfrm>
            <a:off x="838200" y="1435769"/>
            <a:ext cx="10515600" cy="5086100"/>
          </a:xfrm>
        </p:spPr>
        <p:txBody>
          <a:bodyPr>
            <a:normAutofit fontScale="92500"/>
          </a:bodyPr>
          <a:lstStyle/>
          <a:p>
            <a:pPr marL="0" indent="0">
              <a:buNone/>
            </a:pPr>
            <a:r>
              <a:rPr lang="en-US" dirty="0" smtClean="0"/>
              <a:t>April 2019:</a:t>
            </a:r>
          </a:p>
          <a:p>
            <a:r>
              <a:rPr lang="en-US" dirty="0"/>
              <a:t>We, at John Muir health, request the permission to adopt and follow the current NFPA 99 (2012) instead of Title 22 and the 1999 letter, for electrical maintenance of medical devices which means, </a:t>
            </a:r>
          </a:p>
          <a:p>
            <a:r>
              <a:rPr lang="en-US" dirty="0"/>
              <a:t>1) All Appliances used inpatient care areas shall be tested before being put into service for the first time and after repair or </a:t>
            </a:r>
            <a:r>
              <a:rPr lang="en-US" dirty="0" smtClean="0"/>
              <a:t>modification</a:t>
            </a:r>
            <a:endParaRPr lang="en-US" dirty="0"/>
          </a:p>
          <a:p>
            <a:r>
              <a:rPr lang="en-US" dirty="0"/>
              <a:t>2) Patient-care related electrical appliances shall be retested as the manufacturer recommendation or alternative Equipment management plan implemented in accordance with the Joint Commission</a:t>
            </a:r>
            <a:r>
              <a:rPr lang="en-US" dirty="0" smtClean="0"/>
              <a:t>.</a:t>
            </a:r>
            <a:endParaRPr lang="en-US" dirty="0"/>
          </a:p>
          <a:p>
            <a:r>
              <a:rPr lang="en-US" dirty="0"/>
              <a:t>3) Patient-care related electrical appliances in Wet Procedure Locations shall be retested at intervals not exceeding 6 months.</a:t>
            </a:r>
          </a:p>
        </p:txBody>
      </p:sp>
    </p:spTree>
    <p:extLst>
      <p:ext uri="{BB962C8B-B14F-4D97-AF65-F5344CB8AC3E}">
        <p14:creationId xmlns:p14="http://schemas.microsoft.com/office/powerpoint/2010/main" val="5342883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935705" y="0"/>
            <a:ext cx="5750879" cy="6858000"/>
          </a:xfrm>
          <a:prstGeom prst="rect">
            <a:avLst/>
          </a:prstGeom>
        </p:spPr>
      </p:pic>
      <p:pic>
        <p:nvPicPr>
          <p:cNvPr id="1026" name="Picture 2" descr="Related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516143" y="0"/>
            <a:ext cx="2675857" cy="2792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59425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41412" y="1204031"/>
            <a:ext cx="10256504" cy="1354217"/>
          </a:xfrm>
          <a:prstGeom prst="rect">
            <a:avLst/>
          </a:prstGeom>
        </p:spPr>
        <p:txBody>
          <a:bodyPr wrap="square">
            <a:spAutoFit/>
          </a:bodyPr>
          <a:lstStyle/>
          <a:p>
            <a:r>
              <a:rPr lang="en-US" sz="1600" b="1" dirty="0">
                <a:latin typeface="Arial" panose="020B0604020202020204" pitchFamily="34" charset="0"/>
                <a:ea typeface="Calibri" panose="020F0502020204030204" pitchFamily="34" charset="0"/>
                <a:cs typeface="Times New Roman" panose="02020603050405020304" pitchFamily="18" charset="0"/>
              </a:rPr>
              <a:t>NFPA 99</a:t>
            </a:r>
            <a:r>
              <a:rPr lang="en-US" sz="1600" b="1" dirty="0" smtClean="0">
                <a:latin typeface="Arial" panose="020B0604020202020204" pitchFamily="34" charset="0"/>
                <a:ea typeface="Calibri" panose="020F0502020204030204" pitchFamily="34" charset="0"/>
                <a:cs typeface="Times New Roman" panose="02020603050405020304" pitchFamily="18" charset="0"/>
              </a:rPr>
              <a:t>, 2012</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a:p>
            <a:r>
              <a:rPr lang="en-US" sz="1600" b="1" dirty="0">
                <a:latin typeface="NewBaskerville-Bold"/>
                <a:ea typeface="Calibri" panose="020F0502020204030204" pitchFamily="34" charset="0"/>
                <a:cs typeface="Times New Roman" panose="02020603050405020304" pitchFamily="18" charset="0"/>
              </a:rPr>
              <a:t>10.5.2.1.1 </a:t>
            </a:r>
            <a:r>
              <a:rPr lang="en-US" sz="1600" dirty="0">
                <a:latin typeface="NewBaskerville-Roman"/>
                <a:ea typeface="Calibri" panose="020F0502020204030204" pitchFamily="34" charset="0"/>
                <a:cs typeface="Times New Roman" panose="02020603050405020304" pitchFamily="18" charset="0"/>
              </a:rPr>
              <a:t>The facility shall establish policies and protocols for the type of test and intervals of testing for patient care–related electrical equipment.</a:t>
            </a:r>
            <a:endParaRPr lang="en-US" sz="1400" dirty="0">
              <a:latin typeface="Calibri" panose="020F0502020204030204" pitchFamily="34" charset="0"/>
              <a:ea typeface="Calibri" panose="020F0502020204030204" pitchFamily="34" charset="0"/>
              <a:cs typeface="Times New Roman" panose="02020603050405020304" pitchFamily="18" charset="0"/>
            </a:endParaRPr>
          </a:p>
          <a:p>
            <a:r>
              <a:rPr lang="en-US" sz="1600" b="1" dirty="0">
                <a:latin typeface="NewBaskerville-Bold"/>
                <a:ea typeface="Calibri" panose="020F0502020204030204" pitchFamily="34" charset="0"/>
                <a:cs typeface="Times New Roman" panose="02020603050405020304" pitchFamily="18" charset="0"/>
              </a:rPr>
              <a:t>10.5.3.1.2 </a:t>
            </a:r>
            <a:r>
              <a:rPr lang="en-US" sz="1600" dirty="0">
                <a:latin typeface="NewBaskerville-Roman"/>
                <a:ea typeface="Calibri" panose="020F0502020204030204" pitchFamily="34" charset="0"/>
                <a:cs typeface="Times New Roman" panose="02020603050405020304" pitchFamily="18" charset="0"/>
              </a:rPr>
              <a:t>Service manuals, instructions, and procedures </a:t>
            </a:r>
            <a:r>
              <a:rPr lang="en-US" sz="1600" dirty="0">
                <a:solidFill>
                  <a:srgbClr val="FF0000"/>
                </a:solidFill>
                <a:latin typeface="NewBaskerville-Roman"/>
                <a:ea typeface="Calibri" panose="020F0502020204030204" pitchFamily="34" charset="0"/>
                <a:cs typeface="Times New Roman" panose="02020603050405020304" pitchFamily="18" charset="0"/>
              </a:rPr>
              <a:t>provided by the manufacturer </a:t>
            </a:r>
            <a:r>
              <a:rPr lang="en-US" sz="1600" dirty="0">
                <a:latin typeface="NewBaskerville-Roman"/>
                <a:ea typeface="Calibri" panose="020F0502020204030204" pitchFamily="34" charset="0"/>
                <a:cs typeface="Times New Roman" panose="02020603050405020304" pitchFamily="18" charset="0"/>
              </a:rPr>
              <a:t>shall be </a:t>
            </a:r>
            <a:r>
              <a:rPr lang="en-US" sz="1600" b="1" dirty="0">
                <a:solidFill>
                  <a:srgbClr val="FF0000"/>
                </a:solidFill>
                <a:latin typeface="NewBaskerville-Roman"/>
                <a:ea typeface="Calibri" panose="020F0502020204030204" pitchFamily="34" charset="0"/>
                <a:cs typeface="Times New Roman" panose="02020603050405020304" pitchFamily="18" charset="0"/>
              </a:rPr>
              <a:t>considered</a:t>
            </a:r>
            <a:r>
              <a:rPr lang="en-US" sz="1600" dirty="0">
                <a:latin typeface="NewBaskerville-Roman"/>
                <a:ea typeface="Calibri" panose="020F0502020204030204" pitchFamily="34" charset="0"/>
                <a:cs typeface="Times New Roman" panose="02020603050405020304" pitchFamily="18" charset="0"/>
              </a:rPr>
              <a:t> in the </a:t>
            </a:r>
            <a:r>
              <a:rPr lang="en-US" sz="1600" dirty="0">
                <a:solidFill>
                  <a:srgbClr val="FF0000"/>
                </a:solidFill>
                <a:latin typeface="NewBaskerville-Roman"/>
                <a:ea typeface="Calibri" panose="020F0502020204030204" pitchFamily="34" charset="0"/>
                <a:cs typeface="Times New Roman" panose="02020603050405020304" pitchFamily="18" charset="0"/>
              </a:rPr>
              <a:t>development of a program </a:t>
            </a:r>
            <a:r>
              <a:rPr lang="en-US" sz="1600" dirty="0">
                <a:latin typeface="NewBaskerville-Roman"/>
                <a:ea typeface="Calibri" panose="020F0502020204030204" pitchFamily="34" charset="0"/>
                <a:cs typeface="Times New Roman" panose="02020603050405020304" pitchFamily="18" charset="0"/>
              </a:rPr>
              <a:t>for maintenance of equipment</a:t>
            </a:r>
            <a:r>
              <a:rPr lang="en-US" dirty="0">
                <a:latin typeface="NewBaskerville-Roman"/>
                <a:ea typeface="Calibri" panose="020F0502020204030204" pitchFamily="34" charset="0"/>
                <a:cs typeface="Times New Roman" panose="02020603050405020304" pitchFamily="18" charset="0"/>
              </a:rPr>
              <a:t>.</a:t>
            </a:r>
            <a:r>
              <a:rPr lang="en-US" dirty="0">
                <a:solidFill>
                  <a:srgbClr val="1F497D"/>
                </a:solidFill>
                <a:latin typeface="Calibri" panose="020F0502020204030204" pitchFamily="34"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p:cNvSpPr txBox="1"/>
          <p:nvPr/>
        </p:nvSpPr>
        <p:spPr>
          <a:xfrm>
            <a:off x="1150120" y="834699"/>
            <a:ext cx="2398294" cy="400110"/>
          </a:xfrm>
          <a:prstGeom prst="rect">
            <a:avLst/>
          </a:prstGeom>
          <a:noFill/>
        </p:spPr>
        <p:txBody>
          <a:bodyPr wrap="square" rtlCol="0">
            <a:spAutoFit/>
          </a:bodyPr>
          <a:lstStyle/>
          <a:p>
            <a:r>
              <a:rPr lang="en-US" sz="2000" b="1" dirty="0" smtClean="0"/>
              <a:t>State Reasoning</a:t>
            </a:r>
            <a:endParaRPr lang="en-US" sz="2000" b="1" dirty="0"/>
          </a:p>
        </p:txBody>
      </p:sp>
      <p:sp>
        <p:nvSpPr>
          <p:cNvPr id="6" name="TextBox 5"/>
          <p:cNvSpPr txBox="1"/>
          <p:nvPr/>
        </p:nvSpPr>
        <p:spPr>
          <a:xfrm>
            <a:off x="1141412" y="3112246"/>
            <a:ext cx="2398294" cy="400110"/>
          </a:xfrm>
          <a:prstGeom prst="rect">
            <a:avLst/>
          </a:prstGeom>
          <a:noFill/>
        </p:spPr>
        <p:txBody>
          <a:bodyPr wrap="square" rtlCol="0">
            <a:spAutoFit/>
          </a:bodyPr>
          <a:lstStyle/>
          <a:p>
            <a:r>
              <a:rPr lang="en-US" sz="2000" b="1" dirty="0" smtClean="0"/>
              <a:t>My response:</a:t>
            </a:r>
            <a:endParaRPr lang="en-US" sz="2000" b="1" dirty="0"/>
          </a:p>
        </p:txBody>
      </p:sp>
      <p:sp>
        <p:nvSpPr>
          <p:cNvPr id="7" name="Rectangle 6"/>
          <p:cNvSpPr/>
          <p:nvPr/>
        </p:nvSpPr>
        <p:spPr>
          <a:xfrm>
            <a:off x="1133174" y="3481578"/>
            <a:ext cx="10264741" cy="1200329"/>
          </a:xfrm>
          <a:prstGeom prst="rect">
            <a:avLst/>
          </a:prstGeom>
        </p:spPr>
        <p:txBody>
          <a:bodyPr wrap="square">
            <a:spAutoFit/>
          </a:bodyPr>
          <a:lstStyle/>
          <a:p>
            <a:r>
              <a:rPr lang="en-US" dirty="0">
                <a:latin typeface="NewBaskerville-Roman"/>
                <a:ea typeface="Calibri" panose="020F0502020204030204" pitchFamily="34" charset="0"/>
                <a:cs typeface="Times New Roman" panose="02020603050405020304" pitchFamily="18" charset="0"/>
              </a:rPr>
              <a:t>we do consider the manufacturer in developing the maintenance program.  That is different than when the letter says “as required by manufacturer”, it is not saying to use manufacturer </a:t>
            </a:r>
            <a:r>
              <a:rPr lang="en-US" dirty="0" smtClean="0">
                <a:latin typeface="NewBaskerville-Roman"/>
                <a:ea typeface="Calibri" panose="020F0502020204030204" pitchFamily="34" charset="0"/>
                <a:cs typeface="Times New Roman" panose="02020603050405020304" pitchFamily="18" charset="0"/>
              </a:rPr>
              <a:t>recommendation </a:t>
            </a:r>
            <a:r>
              <a:rPr lang="en-US" dirty="0">
                <a:latin typeface="NewBaskerville-Roman"/>
                <a:ea typeface="Calibri" panose="020F0502020204030204" pitchFamily="34" charset="0"/>
                <a:cs typeface="Times New Roman" panose="02020603050405020304" pitchFamily="18" charset="0"/>
              </a:rPr>
              <a:t>to develop a maintenance program, it is saying Stick to the manufacturer recommendations.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09490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Last Step</a:t>
            </a:r>
            <a:endParaRPr lang="en-US" dirty="0"/>
          </a:p>
        </p:txBody>
      </p:sp>
      <p:sp>
        <p:nvSpPr>
          <p:cNvPr id="3" name="Content Placeholder 2"/>
          <p:cNvSpPr>
            <a:spLocks noGrp="1"/>
          </p:cNvSpPr>
          <p:nvPr>
            <p:ph idx="1"/>
          </p:nvPr>
        </p:nvSpPr>
        <p:spPr/>
        <p:txBody>
          <a:bodyPr/>
          <a:lstStyle/>
          <a:p>
            <a:pPr marL="0" indent="0">
              <a:buNone/>
            </a:pPr>
            <a:r>
              <a:rPr lang="en-US" dirty="0" smtClean="0"/>
              <a:t>September 25, 2019 Call:</a:t>
            </a:r>
          </a:p>
          <a:p>
            <a:r>
              <a:rPr lang="en-US" dirty="0" smtClean="0"/>
              <a:t>UCSF (Jose Sabas, Ken Lindsay, Ramana Sastry)</a:t>
            </a:r>
          </a:p>
          <a:p>
            <a:r>
              <a:rPr lang="en-US" dirty="0"/>
              <a:t>Stanford </a:t>
            </a:r>
            <a:r>
              <a:rPr lang="en-US" dirty="0" smtClean="0"/>
              <a:t>(Eben Kermit, Don Armstrong)</a:t>
            </a:r>
          </a:p>
          <a:p>
            <a:r>
              <a:rPr lang="en-US" dirty="0" smtClean="0"/>
              <a:t>Washington Hospital (Paul Kelly)</a:t>
            </a:r>
          </a:p>
          <a:p>
            <a:r>
              <a:rPr lang="en-US" dirty="0" smtClean="0"/>
              <a:t>John Muir Health (Nader Hammoud)</a:t>
            </a:r>
          </a:p>
          <a:p>
            <a:r>
              <a:rPr lang="en-US" dirty="0" smtClean="0"/>
              <a:t>Paul Kelly, Malcom Ridgway, Ted Cohen</a:t>
            </a:r>
          </a:p>
          <a:p>
            <a:endParaRPr lang="en-US" dirty="0"/>
          </a:p>
        </p:txBody>
      </p:sp>
    </p:spTree>
    <p:extLst>
      <p:ext uri="{BB962C8B-B14F-4D97-AF65-F5344CB8AC3E}">
        <p14:creationId xmlns:p14="http://schemas.microsoft.com/office/powerpoint/2010/main" val="11996010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smtClean="0"/>
              <a:t>California Department of Public Health (CDPH)</a:t>
            </a:r>
          </a:p>
          <a:p>
            <a:r>
              <a:rPr lang="en-US" dirty="0" smtClean="0"/>
              <a:t>John Muir Health</a:t>
            </a:r>
          </a:p>
          <a:p>
            <a:r>
              <a:rPr lang="en-US" dirty="0" smtClean="0"/>
              <a:t>NFPA 99 – 2012</a:t>
            </a:r>
          </a:p>
          <a:p>
            <a:r>
              <a:rPr lang="en-US" dirty="0" smtClean="0"/>
              <a:t>CMS</a:t>
            </a:r>
          </a:p>
          <a:p>
            <a:r>
              <a:rPr lang="en-US" dirty="0"/>
              <a:t>Matt </a:t>
            </a:r>
            <a:r>
              <a:rPr lang="en-US" dirty="0" err="1"/>
              <a:t>Baretich</a:t>
            </a:r>
            <a:r>
              <a:rPr lang="en-US" dirty="0"/>
              <a:t> and Frank Painter </a:t>
            </a:r>
            <a:r>
              <a:rPr lang="en-US" dirty="0" err="1" smtClean="0"/>
              <a:t>PartsSource</a:t>
            </a:r>
            <a:r>
              <a:rPr lang="en-US" dirty="0" smtClean="0"/>
              <a:t> workshop</a:t>
            </a:r>
          </a:p>
        </p:txBody>
      </p:sp>
    </p:spTree>
    <p:extLst>
      <p:ext uri="{BB962C8B-B14F-4D97-AF65-F5344CB8AC3E}">
        <p14:creationId xmlns:p14="http://schemas.microsoft.com/office/powerpoint/2010/main" val="21237933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7">
            <a:extLst>
              <a:ext uri="{FF2B5EF4-FFF2-40B4-BE49-F238E27FC236}">
                <a16:creationId xmlns:a16="http://schemas.microsoft.com/office/drawing/2014/main" xmlns="" id="{4B33577D-C679-44F2-9A83-FCB801B3F284}"/>
              </a:ext>
            </a:extLst>
          </p:cNvPr>
          <p:cNvSpPr txBox="1">
            <a:spLocks/>
          </p:cNvSpPr>
          <p:nvPr/>
        </p:nvSpPr>
        <p:spPr>
          <a:xfrm>
            <a:off x="1905000" y="1589811"/>
            <a:ext cx="8229600" cy="4359639"/>
          </a:xfrm>
          <a:prstGeom prst="rect">
            <a:avLst/>
          </a:prstGeom>
        </p:spPr>
        <p:txBody>
          <a:bodyPr vert="horz" lIns="91440" tIns="45720" rIns="91440" bIns="45720" rtlCol="0" anchor="t">
            <a:normAutofit/>
          </a:bodyPr>
          <a:lstStyle>
            <a:lvl1pPr marL="0" indent="0" algn="l" defTabSz="457200" rtl="0" eaLnBrk="1" latinLnBrk="0" hangingPunct="1">
              <a:lnSpc>
                <a:spcPct val="85000"/>
              </a:lnSpc>
              <a:spcBef>
                <a:spcPts val="1000"/>
              </a:spcBef>
              <a:spcAft>
                <a:spcPts val="0"/>
              </a:spcAft>
              <a:buClr>
                <a:schemeClr val="accent1"/>
              </a:buClr>
              <a:buSzPct val="80000"/>
              <a:buFont typeface="Wingdings 3" charset="2"/>
              <a:buNone/>
              <a:defRPr sz="2400" kern="1200" spc="-50" baseline="0">
                <a:solidFill>
                  <a:schemeClr val="tx1"/>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24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20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8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8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kern="1200">
                <a:solidFill>
                  <a:schemeClr val="tx1">
                    <a:tint val="75000"/>
                  </a:schemeClr>
                </a:solidFill>
                <a:latin typeface="+mn-lt"/>
                <a:ea typeface="+mn-ea"/>
                <a:cs typeface="+mn-cs"/>
              </a:defRPr>
            </a:lvl9pPr>
          </a:lstStyle>
          <a:p>
            <a:endParaRPr lang="en-US" sz="1600" dirty="0">
              <a:solidFill>
                <a:schemeClr val="tx1">
                  <a:lumMod val="50000"/>
                  <a:lumOff val="50000"/>
                </a:schemeClr>
              </a:solidFill>
            </a:endParaRPr>
          </a:p>
        </p:txBody>
      </p:sp>
      <p:sp>
        <p:nvSpPr>
          <p:cNvPr id="2" name="Slide Number Placeholder 1"/>
          <p:cNvSpPr>
            <a:spLocks noGrp="1"/>
          </p:cNvSpPr>
          <p:nvPr>
            <p:ph type="sldNum" sz="quarter" idx="12"/>
          </p:nvPr>
        </p:nvSpPr>
        <p:spPr/>
        <p:txBody>
          <a:bodyPr/>
          <a:lstStyle/>
          <a:p>
            <a:fld id="{5387AD75-2DD2-423E-8C56-4CFAF557B47A}" type="slidenum">
              <a:rPr lang="en-US" smtClean="0"/>
              <a:t>25</a:t>
            </a:fld>
            <a:endParaRPr lang="en-US" dirty="0"/>
          </a:p>
        </p:txBody>
      </p:sp>
      <p:pic>
        <p:nvPicPr>
          <p:cNvPr id="5" name="Content Placeholder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0" y="-20638"/>
            <a:ext cx="5638800" cy="6878638"/>
          </a:xfrm>
          <a:prstGeom prst="rect">
            <a:avLst/>
          </a:prstGeom>
        </p:spPr>
      </p:pic>
      <p:sp>
        <p:nvSpPr>
          <p:cNvPr id="3" name="TextBox 2"/>
          <p:cNvSpPr txBox="1"/>
          <p:nvPr/>
        </p:nvSpPr>
        <p:spPr>
          <a:xfrm>
            <a:off x="5853793" y="1110343"/>
            <a:ext cx="3731078" cy="1815882"/>
          </a:xfrm>
          <a:prstGeom prst="rect">
            <a:avLst/>
          </a:prstGeom>
          <a:noFill/>
        </p:spPr>
        <p:txBody>
          <a:bodyPr wrap="square" rtlCol="0">
            <a:spAutoFit/>
          </a:bodyPr>
          <a:lstStyle/>
          <a:p>
            <a:r>
              <a:rPr lang="en-US" sz="2800" dirty="0" smtClean="0"/>
              <a:t>Hope you enjoyed the presentation.</a:t>
            </a:r>
          </a:p>
          <a:p>
            <a:endParaRPr lang="en-US" sz="2800" dirty="0"/>
          </a:p>
          <a:p>
            <a:r>
              <a:rPr lang="en-US" sz="2800" dirty="0" smtClean="0"/>
              <a:t>QUESTIONS?</a:t>
            </a:r>
            <a:endParaRPr lang="en-US" sz="2800" dirty="0"/>
          </a:p>
        </p:txBody>
      </p:sp>
    </p:spTree>
    <p:extLst>
      <p:ext uri="{BB962C8B-B14F-4D97-AF65-F5344CB8AC3E}">
        <p14:creationId xmlns:p14="http://schemas.microsoft.com/office/powerpoint/2010/main" val="274774224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2037</TotalTime>
  <Words>1182</Words>
  <Application>Microsoft Office PowerPoint</Application>
  <PresentationFormat>Widescreen</PresentationFormat>
  <Paragraphs>154</Paragraphs>
  <Slides>25</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25</vt:i4>
      </vt:variant>
    </vt:vector>
  </HeadingPairs>
  <TitlesOfParts>
    <vt:vector size="35" baseType="lpstr">
      <vt:lpstr>Arial</vt:lpstr>
      <vt:lpstr>Calibri</vt:lpstr>
      <vt:lpstr>NewBaskerville-Bold</vt:lpstr>
      <vt:lpstr>NewBaskerville-Roman</vt:lpstr>
      <vt:lpstr>Times New Roman</vt:lpstr>
      <vt:lpstr>Trebuchet MS</vt:lpstr>
      <vt:lpstr>Tw Cen MT</vt:lpstr>
      <vt:lpstr>Wingdings</vt:lpstr>
      <vt:lpstr>Wingdings 3</vt:lpstr>
      <vt:lpstr>Circuit</vt:lpstr>
      <vt:lpstr>Alternative Equipment Management</vt:lpstr>
      <vt:lpstr>Logistics and Disclaimer</vt:lpstr>
      <vt:lpstr>About the speaker</vt:lpstr>
      <vt:lpstr>Takeaway</vt:lpstr>
      <vt:lpstr>What is AEM?</vt:lpstr>
      <vt:lpstr>Why?</vt:lpstr>
      <vt:lpstr>TJC EPs</vt:lpstr>
      <vt:lpstr>TJC EPS</vt:lpstr>
      <vt:lpstr>TJC EPs</vt:lpstr>
      <vt:lpstr>TJC EPs</vt:lpstr>
      <vt:lpstr>Risk Measurement</vt:lpstr>
      <vt:lpstr>Process</vt:lpstr>
      <vt:lpstr>Practical Tips</vt:lpstr>
      <vt:lpstr>Practical Tips</vt:lpstr>
      <vt:lpstr>PowerPoint Presentation</vt:lpstr>
      <vt:lpstr>PowerPoint Presentation</vt:lpstr>
      <vt:lpstr>Electrical Safety – CALIFORNIA </vt:lpstr>
      <vt:lpstr>Electrical Safety – CALIFORNIA </vt:lpstr>
      <vt:lpstr>John Muir health</vt:lpstr>
      <vt:lpstr>John Muir Health</vt:lpstr>
      <vt:lpstr>PowerPoint Presentation</vt:lpstr>
      <vt:lpstr>PowerPoint Presentation</vt:lpstr>
      <vt:lpstr>Last Step</vt:lpstr>
      <vt:lpstr>References</vt:lpstr>
      <vt:lpstr>PowerPoint Presentation</vt:lpstr>
    </vt:vector>
  </TitlesOfParts>
  <Company>John Muir Health</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AEM</dc:title>
  <dc:creator>Nader Hammoud</dc:creator>
  <cp:lastModifiedBy>Nader Hammoud</cp:lastModifiedBy>
  <cp:revision>36</cp:revision>
  <dcterms:created xsi:type="dcterms:W3CDTF">2018-10-16T19:44:54Z</dcterms:created>
  <dcterms:modified xsi:type="dcterms:W3CDTF">2021-10-18T22:14:10Z</dcterms:modified>
</cp:coreProperties>
</file>