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3" r:id="rId1"/>
  </p:sldMasterIdLst>
  <p:notesMasterIdLst>
    <p:notesMasterId r:id="rId14"/>
  </p:notesMasterIdLst>
  <p:sldIdLst>
    <p:sldId id="476" r:id="rId2"/>
    <p:sldId id="2837" r:id="rId3"/>
    <p:sldId id="549" r:id="rId4"/>
    <p:sldId id="540" r:id="rId5"/>
    <p:sldId id="258" r:id="rId6"/>
    <p:sldId id="259" r:id="rId7"/>
    <p:sldId id="260" r:id="rId8"/>
    <p:sldId id="262" r:id="rId9"/>
    <p:sldId id="263" r:id="rId10"/>
    <p:sldId id="2836" r:id="rId11"/>
    <p:sldId id="264" r:id="rId12"/>
    <p:sldId id="474" r:id="rId13"/>
  </p:sldIdLst>
  <p:sldSz cx="12192000" cy="6858000"/>
  <p:notesSz cx="7315200" cy="9601200"/>
  <p:custDataLst>
    <p:tags r:id="rId1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xel Wirth" initials="AW" lastIdx="4" clrIdx="0">
    <p:extLst>
      <p:ext uri="{19B8F6BF-5375-455C-9EA6-DF929625EA0E}">
        <p15:presenceInfo xmlns:p15="http://schemas.microsoft.com/office/powerpoint/2012/main" userId="S-1-5-21-354581543-3608027983-2995495404-32199" providerId="AD"/>
      </p:ext>
    </p:extLst>
  </p:cmAuthor>
  <p:cmAuthor id="2" name="Upendra, Priyanka" initials="UP" lastIdx="1" clrIdx="1">
    <p:extLst>
      <p:ext uri="{19B8F6BF-5375-455C-9EA6-DF929625EA0E}">
        <p15:presenceInfo xmlns:p15="http://schemas.microsoft.com/office/powerpoint/2012/main" userId="S-1-5-21-1242523942-151392055-783298244-1497797" providerId="AD"/>
      </p:ext>
    </p:extLst>
  </p:cmAuthor>
  <p:cmAuthor id="3" name="Upendra, Priyanka" initials="UP [2]" lastIdx="1" clrIdx="2">
    <p:extLst>
      <p:ext uri="{19B8F6BF-5375-455C-9EA6-DF929625EA0E}">
        <p15:presenceInfo xmlns:p15="http://schemas.microsoft.com/office/powerpoint/2012/main" userId="S::Priyanka.Upendra@bannerhealth.com::87f50cdf-f854-467c-a544-161e0c282a15" providerId="AD"/>
      </p:ext>
    </p:extLst>
  </p:cmAuthor>
  <p:cmAuthor id="4" name="Shankar S" initials="SS" lastIdx="7" clrIdx="3">
    <p:extLst>
      <p:ext uri="{19B8F6BF-5375-455C-9EA6-DF929625EA0E}">
        <p15:presenceInfo xmlns:p15="http://schemas.microsoft.com/office/powerpoint/2012/main" userId="6d73df80cf87a2a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BAB"/>
    <a:srgbClr val="FF8181"/>
    <a:srgbClr val="BAE18F"/>
    <a:srgbClr val="FFFFA3"/>
    <a:srgbClr val="CFCFCF"/>
    <a:srgbClr val="CFAF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92" autoAdjust="0"/>
    <p:restoredTop sz="88269" autoAdjust="0"/>
  </p:normalViewPr>
  <p:slideViewPr>
    <p:cSldViewPr snapToGrid="0">
      <p:cViewPr varScale="1">
        <p:scale>
          <a:sx n="117" d="100"/>
          <a:sy n="117" d="100"/>
        </p:scale>
        <p:origin x="720" y="102"/>
      </p:cViewPr>
      <p:guideLst/>
    </p:cSldViewPr>
  </p:slideViewPr>
  <p:notesTextViewPr>
    <p:cViewPr>
      <p:scale>
        <a:sx n="3" d="2"/>
        <a:sy n="3" d="2"/>
      </p:scale>
      <p:origin x="0" y="0"/>
    </p:cViewPr>
  </p:notesTextViewPr>
  <p:sorterViewPr>
    <p:cViewPr varScale="1">
      <p:scale>
        <a:sx n="100" d="100"/>
        <a:sy n="100" d="100"/>
      </p:scale>
      <p:origin x="0" y="-690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92B9C4B0-E92C-43F3-B8B0-95AA1A67CD9F}" type="datetimeFigureOut">
              <a:rPr lang="en-US" smtClean="0"/>
              <a:t>10/18/2021</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76E12D8A-2C15-4EF2-9BD3-CAF211502E4C}" type="slidenum">
              <a:rPr lang="en-US" smtClean="0"/>
              <a:t>‹#›</a:t>
            </a:fld>
            <a:endParaRPr lang="en-US" dirty="0"/>
          </a:p>
        </p:txBody>
      </p:sp>
    </p:spTree>
    <p:extLst>
      <p:ext uri="{BB962C8B-B14F-4D97-AF65-F5344CB8AC3E}">
        <p14:creationId xmlns:p14="http://schemas.microsoft.com/office/powerpoint/2010/main" val="2078211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E12D8A-2C15-4EF2-9BD3-CAF211502E4C}" type="slidenum">
              <a:rPr lang="en-US" smtClean="0"/>
              <a:t>1</a:t>
            </a:fld>
            <a:endParaRPr lang="en-US" dirty="0"/>
          </a:p>
        </p:txBody>
      </p:sp>
    </p:spTree>
    <p:extLst>
      <p:ext uri="{BB962C8B-B14F-4D97-AF65-F5344CB8AC3E}">
        <p14:creationId xmlns:p14="http://schemas.microsoft.com/office/powerpoint/2010/main" val="2800219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defTabSz="510903">
              <a:defRPr/>
            </a:pPr>
            <a:endParaRPr lang="en-US" dirty="0"/>
          </a:p>
        </p:txBody>
      </p:sp>
      <p:sp>
        <p:nvSpPr>
          <p:cNvPr id="4" name="Slide Number Placeholder 3"/>
          <p:cNvSpPr>
            <a:spLocks noGrp="1"/>
          </p:cNvSpPr>
          <p:nvPr>
            <p:ph type="sldNum" sz="quarter" idx="10"/>
          </p:nvPr>
        </p:nvSpPr>
        <p:spPr/>
        <p:txBody>
          <a:bodyPr/>
          <a:lstStyle/>
          <a:p>
            <a:fld id="{DC445720-5C0C-494B-9E0B-39FCF1CE2708}" type="slidenum">
              <a:rPr lang="en-US" smtClean="0"/>
              <a:pPr/>
              <a:t>3</a:t>
            </a:fld>
            <a:endParaRPr lang="en-US" dirty="0"/>
          </a:p>
        </p:txBody>
      </p:sp>
    </p:spTree>
    <p:extLst>
      <p:ext uri="{BB962C8B-B14F-4D97-AF65-F5344CB8AC3E}">
        <p14:creationId xmlns:p14="http://schemas.microsoft.com/office/powerpoint/2010/main" val="812201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E12D8A-2C15-4EF2-9BD3-CAF211502E4C}" type="slidenum">
              <a:rPr lang="en-US" smtClean="0"/>
              <a:t>5</a:t>
            </a:fld>
            <a:endParaRPr lang="en-US" dirty="0"/>
          </a:p>
        </p:txBody>
      </p:sp>
    </p:spTree>
    <p:extLst>
      <p:ext uri="{BB962C8B-B14F-4D97-AF65-F5344CB8AC3E}">
        <p14:creationId xmlns:p14="http://schemas.microsoft.com/office/powerpoint/2010/main" val="4045525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6E12D8A-2C15-4EF2-9BD3-CAF211502E4C}" type="slidenum">
              <a:rPr lang="en-US" smtClean="0"/>
              <a:t>9</a:t>
            </a:fld>
            <a:endParaRPr lang="en-US" dirty="0"/>
          </a:p>
        </p:txBody>
      </p:sp>
    </p:spTree>
    <p:extLst>
      <p:ext uri="{BB962C8B-B14F-4D97-AF65-F5344CB8AC3E}">
        <p14:creationId xmlns:p14="http://schemas.microsoft.com/office/powerpoint/2010/main" val="1602915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399079F-D5AF-41BE-9998-E54F2C57089F}" type="datetime1">
              <a:rPr lang="en-US" smtClean="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87AD75-2DD2-423E-8C56-4CFAF557B47A}" type="slidenum">
              <a:rPr lang="en-US" smtClean="0"/>
              <a:t>‹#›</a:t>
            </a:fld>
            <a:endParaRPr lang="en-US" dirty="0"/>
          </a:p>
        </p:txBody>
      </p:sp>
    </p:spTree>
    <p:extLst>
      <p:ext uri="{BB962C8B-B14F-4D97-AF65-F5344CB8AC3E}">
        <p14:creationId xmlns:p14="http://schemas.microsoft.com/office/powerpoint/2010/main" val="2045732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039C632-A662-40D7-9404-853CC2F914D0}" type="datetime1">
              <a:rPr lang="en-US" smtClean="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87AD75-2DD2-423E-8C56-4CFAF557B47A}" type="slidenum">
              <a:rPr lang="en-US" smtClean="0"/>
              <a:t>‹#›</a:t>
            </a:fld>
            <a:endParaRPr lang="en-US" dirty="0"/>
          </a:p>
        </p:txBody>
      </p:sp>
      <p:pic>
        <p:nvPicPr>
          <p:cNvPr id="7" name="image7.png" descr="footer graphic">
            <a:extLst>
              <a:ext uri="{FF2B5EF4-FFF2-40B4-BE49-F238E27FC236}">
                <a16:creationId xmlns:a16="http://schemas.microsoft.com/office/drawing/2014/main" xmlns="" id="{BD49ACE9-E47F-409E-8B47-2915F6714195}"/>
              </a:ext>
            </a:extLst>
          </p:cNvPr>
          <p:cNvPicPr/>
          <p:nvPr userDrawn="1"/>
        </p:nvPicPr>
        <p:blipFill>
          <a:blip r:embed="rId2">
            <a:duotone>
              <a:schemeClr val="accent6">
                <a:shade val="45000"/>
                <a:satMod val="135000"/>
              </a:schemeClr>
              <a:prstClr val="white"/>
            </a:duotone>
            <a:alphaModFix amt="31000"/>
          </a:blip>
          <a:srcRect/>
          <a:stretch>
            <a:fillRect/>
          </a:stretch>
        </p:blipFill>
        <p:spPr>
          <a:xfrm>
            <a:off x="0" y="6063174"/>
            <a:ext cx="12192000" cy="794826"/>
          </a:xfrm>
          <a:prstGeom prst="rect">
            <a:avLst/>
          </a:prstGeom>
          <a:ln/>
        </p:spPr>
      </p:pic>
    </p:spTree>
    <p:extLst>
      <p:ext uri="{BB962C8B-B14F-4D97-AF65-F5344CB8AC3E}">
        <p14:creationId xmlns:p14="http://schemas.microsoft.com/office/powerpoint/2010/main" val="3259438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69202B-9F2C-4785-AA94-89ED0A614ED6}" type="datetime1">
              <a:rPr lang="en-US" smtClean="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87AD75-2DD2-423E-8C56-4CFAF557B47A}" type="slidenum">
              <a:rPr lang="en-US" smtClean="0"/>
              <a:t>‹#›</a:t>
            </a:fld>
            <a:endParaRPr lang="en-US" dirty="0"/>
          </a:p>
        </p:txBody>
      </p:sp>
      <p:pic>
        <p:nvPicPr>
          <p:cNvPr id="7" name="image7.png" descr="footer graphic">
            <a:extLst>
              <a:ext uri="{FF2B5EF4-FFF2-40B4-BE49-F238E27FC236}">
                <a16:creationId xmlns:a16="http://schemas.microsoft.com/office/drawing/2014/main" xmlns="" id="{B410CEF7-BDCE-4309-ADCD-85BE0BE43C3A}"/>
              </a:ext>
            </a:extLst>
          </p:cNvPr>
          <p:cNvPicPr/>
          <p:nvPr userDrawn="1"/>
        </p:nvPicPr>
        <p:blipFill>
          <a:blip r:embed="rId2">
            <a:duotone>
              <a:schemeClr val="accent6">
                <a:shade val="45000"/>
                <a:satMod val="135000"/>
              </a:schemeClr>
              <a:prstClr val="white"/>
            </a:duotone>
            <a:alphaModFix amt="45000"/>
          </a:blip>
          <a:srcRect/>
          <a:stretch>
            <a:fillRect/>
          </a:stretch>
        </p:blipFill>
        <p:spPr>
          <a:xfrm>
            <a:off x="-6350" y="6075045"/>
            <a:ext cx="12192000" cy="794826"/>
          </a:xfrm>
          <a:prstGeom prst="rect">
            <a:avLst/>
          </a:prstGeom>
          <a:ln/>
        </p:spPr>
      </p:pic>
    </p:spTree>
    <p:extLst>
      <p:ext uri="{BB962C8B-B14F-4D97-AF65-F5344CB8AC3E}">
        <p14:creationId xmlns:p14="http://schemas.microsoft.com/office/powerpoint/2010/main" val="1921684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E163EFD-D6DE-438D-8179-61B890243C42}" type="datetime1">
              <a:rPr lang="en-US" smtClean="0"/>
              <a:t>10/18/2021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87AD75-2DD2-423E-8C56-4CFAF557B47A}" type="slidenum">
              <a:rPr lang="en-US" smtClean="0"/>
              <a:t>‹#›</a:t>
            </a:fld>
            <a:endParaRPr lang="en-US" dirty="0"/>
          </a:p>
        </p:txBody>
      </p:sp>
      <p:pic>
        <p:nvPicPr>
          <p:cNvPr id="8" name="image7.png" descr="footer graphic">
            <a:extLst>
              <a:ext uri="{FF2B5EF4-FFF2-40B4-BE49-F238E27FC236}">
                <a16:creationId xmlns:a16="http://schemas.microsoft.com/office/drawing/2014/main" xmlns="" id="{D6779486-9576-422B-808F-B1F24D394995}"/>
              </a:ext>
            </a:extLst>
          </p:cNvPr>
          <p:cNvPicPr/>
          <p:nvPr userDrawn="1"/>
        </p:nvPicPr>
        <p:blipFill>
          <a:blip r:embed="rId2">
            <a:duotone>
              <a:schemeClr val="accent6">
                <a:shade val="45000"/>
                <a:satMod val="135000"/>
              </a:schemeClr>
              <a:prstClr val="white"/>
            </a:duotone>
            <a:alphaModFix amt="50000"/>
          </a:blip>
          <a:srcRect/>
          <a:stretch>
            <a:fillRect/>
          </a:stretch>
        </p:blipFill>
        <p:spPr>
          <a:xfrm>
            <a:off x="1" y="6063175"/>
            <a:ext cx="12192000" cy="794826"/>
          </a:xfrm>
          <a:prstGeom prst="rect">
            <a:avLst/>
          </a:prstGeom>
          <a:ln/>
        </p:spPr>
      </p:pic>
    </p:spTree>
    <p:extLst>
      <p:ext uri="{BB962C8B-B14F-4D97-AF65-F5344CB8AC3E}">
        <p14:creationId xmlns:p14="http://schemas.microsoft.com/office/powerpoint/2010/main" val="1485494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0761B83-D2CB-4DB5-A936-413FB94CB0CE}" type="datetime1">
              <a:rPr lang="en-US" smtClean="0"/>
              <a:t>10/18/2021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387AD75-2DD2-423E-8C56-4CFAF557B47A}" type="slidenum">
              <a:rPr lang="en-US" smtClean="0"/>
              <a:t>‹#›</a:t>
            </a:fld>
            <a:endParaRPr lang="en-US" dirty="0"/>
          </a:p>
        </p:txBody>
      </p:sp>
      <p:pic>
        <p:nvPicPr>
          <p:cNvPr id="10" name="image7.png" descr="footer graphic">
            <a:extLst>
              <a:ext uri="{FF2B5EF4-FFF2-40B4-BE49-F238E27FC236}">
                <a16:creationId xmlns:a16="http://schemas.microsoft.com/office/drawing/2014/main" xmlns="" id="{2788FC3A-4E14-49CC-8EB7-8F2BDBFC7EA1}"/>
              </a:ext>
            </a:extLst>
          </p:cNvPr>
          <p:cNvPicPr/>
          <p:nvPr userDrawn="1"/>
        </p:nvPicPr>
        <p:blipFill>
          <a:blip r:embed="rId2">
            <a:duotone>
              <a:schemeClr val="accent6">
                <a:shade val="45000"/>
                <a:satMod val="135000"/>
              </a:schemeClr>
              <a:prstClr val="white"/>
            </a:duotone>
          </a:blip>
          <a:srcRect/>
          <a:stretch>
            <a:fillRect/>
          </a:stretch>
        </p:blipFill>
        <p:spPr>
          <a:xfrm>
            <a:off x="1" y="6063175"/>
            <a:ext cx="12192000" cy="794826"/>
          </a:xfrm>
          <a:prstGeom prst="rect">
            <a:avLst/>
          </a:prstGeom>
          <a:ln/>
        </p:spPr>
      </p:pic>
    </p:spTree>
    <p:extLst>
      <p:ext uri="{BB962C8B-B14F-4D97-AF65-F5344CB8AC3E}">
        <p14:creationId xmlns:p14="http://schemas.microsoft.com/office/powerpoint/2010/main" val="3409900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0F6C1C7-1D38-4BC5-BCB1-4E091C631BC5}" type="datetime1">
              <a:rPr lang="en-US" smtClean="0"/>
              <a:t>10/18/2021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387AD75-2DD2-423E-8C56-4CFAF557B47A}" type="slidenum">
              <a:rPr lang="en-US" smtClean="0"/>
              <a:t>‹#›</a:t>
            </a:fld>
            <a:endParaRPr lang="en-US" dirty="0"/>
          </a:p>
        </p:txBody>
      </p:sp>
      <p:pic>
        <p:nvPicPr>
          <p:cNvPr id="6" name="image7.png" descr="footer graphic">
            <a:extLst>
              <a:ext uri="{FF2B5EF4-FFF2-40B4-BE49-F238E27FC236}">
                <a16:creationId xmlns:a16="http://schemas.microsoft.com/office/drawing/2014/main" xmlns="" id="{199CBE1F-8874-4E8B-854E-806226ABFECC}"/>
              </a:ext>
            </a:extLst>
          </p:cNvPr>
          <p:cNvPicPr/>
          <p:nvPr userDrawn="1"/>
        </p:nvPicPr>
        <p:blipFill>
          <a:blip r:embed="rId2">
            <a:duotone>
              <a:schemeClr val="accent6">
                <a:shade val="45000"/>
                <a:satMod val="135000"/>
              </a:schemeClr>
              <a:prstClr val="white"/>
            </a:duotone>
            <a:alphaModFix amt="47000"/>
          </a:blip>
          <a:srcRect/>
          <a:stretch>
            <a:fillRect/>
          </a:stretch>
        </p:blipFill>
        <p:spPr>
          <a:xfrm>
            <a:off x="1" y="6063175"/>
            <a:ext cx="12192000" cy="794826"/>
          </a:xfrm>
          <a:prstGeom prst="rect">
            <a:avLst/>
          </a:prstGeom>
          <a:ln/>
        </p:spPr>
      </p:pic>
    </p:spTree>
    <p:extLst>
      <p:ext uri="{BB962C8B-B14F-4D97-AF65-F5344CB8AC3E}">
        <p14:creationId xmlns:p14="http://schemas.microsoft.com/office/powerpoint/2010/main" val="156665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838506-E55E-4012-9A56-A2F46D5C48F6}" type="datetime1">
              <a:rPr lang="en-US" smtClean="0"/>
              <a:t>10/18/2021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387AD75-2DD2-423E-8C56-4CFAF557B47A}" type="slidenum">
              <a:rPr lang="en-US" smtClean="0"/>
              <a:t>‹#›</a:t>
            </a:fld>
            <a:endParaRPr lang="en-US" dirty="0"/>
          </a:p>
        </p:txBody>
      </p:sp>
      <p:pic>
        <p:nvPicPr>
          <p:cNvPr id="5" name="image7.png" descr="footer graphic">
            <a:extLst>
              <a:ext uri="{FF2B5EF4-FFF2-40B4-BE49-F238E27FC236}">
                <a16:creationId xmlns:a16="http://schemas.microsoft.com/office/drawing/2014/main" xmlns="" id="{4C80C695-C96D-4CAA-B884-CA6C144315E2}"/>
              </a:ext>
            </a:extLst>
          </p:cNvPr>
          <p:cNvPicPr/>
          <p:nvPr userDrawn="1"/>
        </p:nvPicPr>
        <p:blipFill>
          <a:blip r:embed="rId2">
            <a:duotone>
              <a:schemeClr val="accent6">
                <a:shade val="45000"/>
                <a:satMod val="135000"/>
              </a:schemeClr>
              <a:prstClr val="white"/>
            </a:duotone>
            <a:alphaModFix amt="47000"/>
          </a:blip>
          <a:srcRect/>
          <a:stretch>
            <a:fillRect/>
          </a:stretch>
        </p:blipFill>
        <p:spPr>
          <a:xfrm>
            <a:off x="1" y="6063175"/>
            <a:ext cx="12192000" cy="794826"/>
          </a:xfrm>
          <a:prstGeom prst="rect">
            <a:avLst/>
          </a:prstGeom>
          <a:ln/>
        </p:spPr>
      </p:pic>
    </p:spTree>
    <p:extLst>
      <p:ext uri="{BB962C8B-B14F-4D97-AF65-F5344CB8AC3E}">
        <p14:creationId xmlns:p14="http://schemas.microsoft.com/office/powerpoint/2010/main" val="3463852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E61725-659D-475E-B4D6-16F1BDA513E3}" type="datetime1">
              <a:rPr lang="en-US" smtClean="0"/>
              <a:t>10/18/2021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87AD75-2DD2-423E-8C56-4CFAF557B47A}" type="slidenum">
              <a:rPr lang="en-US" smtClean="0"/>
              <a:t>‹#›</a:t>
            </a:fld>
            <a:endParaRPr lang="en-US" dirty="0"/>
          </a:p>
        </p:txBody>
      </p:sp>
      <p:pic>
        <p:nvPicPr>
          <p:cNvPr id="8" name="image7.png" descr="footer graphic">
            <a:extLst>
              <a:ext uri="{FF2B5EF4-FFF2-40B4-BE49-F238E27FC236}">
                <a16:creationId xmlns:a16="http://schemas.microsoft.com/office/drawing/2014/main" xmlns="" id="{48B7D347-29B8-4FC0-AE47-3CB1789843AA}"/>
              </a:ext>
            </a:extLst>
          </p:cNvPr>
          <p:cNvPicPr/>
          <p:nvPr userDrawn="1"/>
        </p:nvPicPr>
        <p:blipFill>
          <a:blip r:embed="rId2">
            <a:duotone>
              <a:schemeClr val="accent6">
                <a:shade val="45000"/>
                <a:satMod val="135000"/>
              </a:schemeClr>
              <a:prstClr val="white"/>
            </a:duotone>
            <a:alphaModFix amt="45000"/>
          </a:blip>
          <a:srcRect/>
          <a:stretch>
            <a:fillRect/>
          </a:stretch>
        </p:blipFill>
        <p:spPr>
          <a:xfrm>
            <a:off x="1" y="6063175"/>
            <a:ext cx="12192000" cy="794826"/>
          </a:xfrm>
          <a:prstGeom prst="rect">
            <a:avLst/>
          </a:prstGeom>
          <a:ln/>
        </p:spPr>
      </p:pic>
    </p:spTree>
    <p:extLst>
      <p:ext uri="{BB962C8B-B14F-4D97-AF65-F5344CB8AC3E}">
        <p14:creationId xmlns:p14="http://schemas.microsoft.com/office/powerpoint/2010/main" val="3706546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4FC9D2-E673-4E8C-A283-212E71F9DEAB}" type="datetime1">
              <a:rPr lang="en-US" smtClean="0"/>
              <a:t>10/18/2021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387AD75-2DD2-423E-8C56-4CFAF557B47A}" type="slidenum">
              <a:rPr lang="en-US" smtClean="0"/>
              <a:t>‹#›</a:t>
            </a:fld>
            <a:endParaRPr lang="en-US" dirty="0"/>
          </a:p>
        </p:txBody>
      </p:sp>
      <p:pic>
        <p:nvPicPr>
          <p:cNvPr id="8" name="image7.png" descr="footer graphic">
            <a:extLst>
              <a:ext uri="{FF2B5EF4-FFF2-40B4-BE49-F238E27FC236}">
                <a16:creationId xmlns:a16="http://schemas.microsoft.com/office/drawing/2014/main" xmlns="" id="{2A0F9350-0BE8-405C-8B6E-CC1E15EFB127}"/>
              </a:ext>
            </a:extLst>
          </p:cNvPr>
          <p:cNvPicPr/>
          <p:nvPr userDrawn="1"/>
        </p:nvPicPr>
        <p:blipFill>
          <a:blip r:embed="rId2">
            <a:duotone>
              <a:schemeClr val="accent6">
                <a:shade val="45000"/>
                <a:satMod val="135000"/>
              </a:schemeClr>
              <a:prstClr val="white"/>
            </a:duotone>
          </a:blip>
          <a:srcRect/>
          <a:stretch>
            <a:fillRect/>
          </a:stretch>
        </p:blipFill>
        <p:spPr>
          <a:xfrm>
            <a:off x="1" y="6063175"/>
            <a:ext cx="12192000" cy="794826"/>
          </a:xfrm>
          <a:prstGeom prst="rect">
            <a:avLst/>
          </a:prstGeom>
          <a:ln/>
        </p:spPr>
      </p:pic>
    </p:spTree>
    <p:extLst>
      <p:ext uri="{BB962C8B-B14F-4D97-AF65-F5344CB8AC3E}">
        <p14:creationId xmlns:p14="http://schemas.microsoft.com/office/powerpoint/2010/main" val="2379613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12F477-2FAD-4142-A318-114D10CE4784}" type="datetime1">
              <a:rPr lang="en-US" smtClean="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87AD75-2DD2-423E-8C56-4CFAF557B47A}" type="slidenum">
              <a:rPr lang="en-US" smtClean="0"/>
              <a:t>‹#›</a:t>
            </a:fld>
            <a:endParaRPr lang="en-US" dirty="0"/>
          </a:p>
        </p:txBody>
      </p:sp>
    </p:spTree>
    <p:extLst>
      <p:ext uri="{BB962C8B-B14F-4D97-AF65-F5344CB8AC3E}">
        <p14:creationId xmlns:p14="http://schemas.microsoft.com/office/powerpoint/2010/main" val="194444543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12F477-2FAD-4142-A318-114D10CE4784}" type="datetime1">
              <a:rPr lang="en-US" smtClean="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87AD75-2DD2-423E-8C56-4CFAF557B47A}"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0314459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12F477-2FAD-4142-A318-114D10CE4784}" type="datetime1">
              <a:rPr lang="en-US" smtClean="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87AD75-2DD2-423E-8C56-4CFAF557B47A}" type="slidenum">
              <a:rPr lang="en-US" smtClean="0"/>
              <a:t>‹#›</a:t>
            </a:fld>
            <a:endParaRPr lang="en-US" dirty="0"/>
          </a:p>
        </p:txBody>
      </p:sp>
    </p:spTree>
    <p:extLst>
      <p:ext uri="{BB962C8B-B14F-4D97-AF65-F5344CB8AC3E}">
        <p14:creationId xmlns:p14="http://schemas.microsoft.com/office/powerpoint/2010/main" val="348838845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12F477-2FAD-4142-A318-114D10CE4784}" type="datetime1">
              <a:rPr lang="en-US" smtClean="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87AD75-2DD2-423E-8C56-4CFAF557B47A}"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5643868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D12F477-2FAD-4142-A318-114D10CE4784}" type="datetime1">
              <a:rPr lang="en-US" smtClean="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87AD75-2DD2-423E-8C56-4CFAF557B47A}" type="slidenum">
              <a:rPr lang="en-US" smtClean="0"/>
              <a:t>‹#›</a:t>
            </a:fld>
            <a:endParaRPr lang="en-US" dirty="0"/>
          </a:p>
        </p:txBody>
      </p:sp>
    </p:spTree>
    <p:extLst>
      <p:ext uri="{BB962C8B-B14F-4D97-AF65-F5344CB8AC3E}">
        <p14:creationId xmlns:p14="http://schemas.microsoft.com/office/powerpoint/2010/main" val="400229437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71909C-359C-4FB2-83CC-64CD8568DBFD}" type="datetime1">
              <a:rPr lang="en-US" smtClean="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87AD75-2DD2-423E-8C56-4CFAF557B47A}" type="slidenum">
              <a:rPr lang="en-US" smtClean="0"/>
              <a:t>‹#›</a:t>
            </a:fld>
            <a:endParaRPr lang="en-US" dirty="0"/>
          </a:p>
        </p:txBody>
      </p:sp>
      <p:pic>
        <p:nvPicPr>
          <p:cNvPr id="7" name="image7.png" descr="footer graphic">
            <a:extLst>
              <a:ext uri="{FF2B5EF4-FFF2-40B4-BE49-F238E27FC236}">
                <a16:creationId xmlns:a16="http://schemas.microsoft.com/office/drawing/2014/main" xmlns="" id="{CC54DE60-00D6-4808-A936-D9162A1CCAB4}"/>
              </a:ext>
            </a:extLst>
          </p:cNvPr>
          <p:cNvPicPr/>
          <p:nvPr userDrawn="1"/>
        </p:nvPicPr>
        <p:blipFill>
          <a:blip r:embed="rId2">
            <a:duotone>
              <a:schemeClr val="accent6">
                <a:shade val="45000"/>
                <a:satMod val="135000"/>
              </a:schemeClr>
              <a:prstClr val="white"/>
            </a:duotone>
            <a:alphaModFix amt="44000"/>
          </a:blip>
          <a:srcRect/>
          <a:stretch>
            <a:fillRect/>
          </a:stretch>
        </p:blipFill>
        <p:spPr>
          <a:xfrm>
            <a:off x="1" y="6063175"/>
            <a:ext cx="12192000" cy="794826"/>
          </a:xfrm>
          <a:prstGeom prst="rect">
            <a:avLst/>
          </a:prstGeom>
          <a:ln/>
        </p:spPr>
      </p:pic>
    </p:spTree>
    <p:extLst>
      <p:ext uri="{BB962C8B-B14F-4D97-AF65-F5344CB8AC3E}">
        <p14:creationId xmlns:p14="http://schemas.microsoft.com/office/powerpoint/2010/main" val="4226961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5A0087-18F6-426F-82E4-B89B7CC5559D}" type="datetime1">
              <a:rPr lang="en-US" smtClean="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387AD75-2DD2-423E-8C56-4CFAF557B47A}" type="slidenum">
              <a:rPr lang="en-US" smtClean="0"/>
              <a:t>‹#›</a:t>
            </a:fld>
            <a:endParaRPr lang="en-US" dirty="0"/>
          </a:p>
        </p:txBody>
      </p:sp>
      <p:pic>
        <p:nvPicPr>
          <p:cNvPr id="7" name="image7.png" descr="footer graphic">
            <a:extLst>
              <a:ext uri="{FF2B5EF4-FFF2-40B4-BE49-F238E27FC236}">
                <a16:creationId xmlns:a16="http://schemas.microsoft.com/office/drawing/2014/main" xmlns="" id="{3CC674AB-0868-4787-B573-129FFA16A2A5}"/>
              </a:ext>
            </a:extLst>
          </p:cNvPr>
          <p:cNvPicPr/>
          <p:nvPr userDrawn="1"/>
        </p:nvPicPr>
        <p:blipFill>
          <a:blip r:embed="rId2">
            <a:duotone>
              <a:schemeClr val="accent6">
                <a:shade val="45000"/>
                <a:satMod val="135000"/>
              </a:schemeClr>
              <a:prstClr val="white"/>
            </a:duotone>
            <a:alphaModFix amt="48000"/>
          </a:blip>
          <a:srcRect/>
          <a:stretch>
            <a:fillRect/>
          </a:stretch>
        </p:blipFill>
        <p:spPr>
          <a:xfrm>
            <a:off x="1" y="6063175"/>
            <a:ext cx="12192000" cy="794826"/>
          </a:xfrm>
          <a:prstGeom prst="rect">
            <a:avLst/>
          </a:prstGeom>
          <a:ln/>
        </p:spPr>
      </p:pic>
    </p:spTree>
    <p:extLst>
      <p:ext uri="{BB962C8B-B14F-4D97-AF65-F5344CB8AC3E}">
        <p14:creationId xmlns:p14="http://schemas.microsoft.com/office/powerpoint/2010/main" val="541720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D12F477-2FAD-4142-A318-114D10CE4784}" type="datetime1">
              <a:rPr lang="en-US" smtClean="0"/>
              <a:t>10/18/2021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387AD75-2DD2-423E-8C56-4CFAF557B47A}" type="slidenum">
              <a:rPr lang="en-US" smtClean="0"/>
              <a:t>‹#›</a:t>
            </a:fld>
            <a:endParaRPr lang="en-US" dirty="0"/>
          </a:p>
        </p:txBody>
      </p:sp>
    </p:spTree>
    <p:extLst>
      <p:ext uri="{BB962C8B-B14F-4D97-AF65-F5344CB8AC3E}">
        <p14:creationId xmlns:p14="http://schemas.microsoft.com/office/powerpoint/2010/main" val="442662702"/>
      </p:ext>
    </p:extLst>
  </p:cSld>
  <p:clrMap bg1="lt1" tx1="dk1" bg2="lt2" tx2="dk2" accent1="accent1" accent2="accent2" accent3="accent3" accent4="accent4" accent5="accent5" accent6="accent6" hlink="hlink" folHlink="folHlink"/>
  <p:sldLayoutIdLst>
    <p:sldLayoutId id="2147483904" r:id="rId1"/>
    <p:sldLayoutId id="2147483905" r:id="rId2"/>
    <p:sldLayoutId id="2147483906" r:id="rId3"/>
    <p:sldLayoutId id="2147483907" r:id="rId4"/>
    <p:sldLayoutId id="2147483908" r:id="rId5"/>
    <p:sldLayoutId id="2147483909" r:id="rId6"/>
    <p:sldLayoutId id="2147483910" r:id="rId7"/>
    <p:sldLayoutId id="2147483911" r:id="rId8"/>
    <p:sldLayoutId id="2147483912" r:id="rId9"/>
    <p:sldLayoutId id="2147483913" r:id="rId10"/>
    <p:sldLayoutId id="2147483914" r:id="rId11"/>
    <p:sldLayoutId id="2147483915" r:id="rId12"/>
    <p:sldLayoutId id="2147483916" r:id="rId13"/>
    <p:sldLayoutId id="2147483917" r:id="rId14"/>
    <p:sldLayoutId id="2147483918" r:id="rId15"/>
    <p:sldLayoutId id="2147483919"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John Muir Health Introducing New Look">
            <a:extLst>
              <a:ext uri="{FF2B5EF4-FFF2-40B4-BE49-F238E27FC236}">
                <a16:creationId xmlns:a16="http://schemas.microsoft.com/office/drawing/2014/main" xmlns="" id="{2AB319C9-D640-4513-AEA2-9D61F3057B9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1313" b="25407"/>
          <a:stretch/>
        </p:blipFill>
        <p:spPr bwMode="auto">
          <a:xfrm>
            <a:off x="1638908" y="5466254"/>
            <a:ext cx="1909362" cy="678189"/>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xmlns="" id="{D36BADAE-4958-419D-8EF4-B7E186CB9042}"/>
              </a:ext>
            </a:extLst>
          </p:cNvPr>
          <p:cNvSpPr txBox="1">
            <a:spLocks noGrp="1"/>
          </p:cNvSpPr>
          <p:nvPr>
            <p:ph type="ctrTitle"/>
          </p:nvPr>
        </p:nvSpPr>
        <p:spPr>
          <a:xfrm>
            <a:off x="503313" y="2014037"/>
            <a:ext cx="11185373" cy="2100664"/>
          </a:xfrm>
          <a:prstGeom prst="rect">
            <a:avLst/>
          </a:prstGeom>
        </p:spPr>
        <p:txBody>
          <a:bodyPr vert="horz" lIns="91440" tIns="45720" rIns="91440" bIns="45720" rtlCol="0" anchorCtr="0">
            <a:normAutofit fontScale="90000"/>
          </a:bodyPr>
          <a:lstStyle>
            <a:lvl1pPr algn="l" defTabSz="914400" rtl="0" eaLnBrk="1" latinLnBrk="0" hangingPunct="1">
              <a:lnSpc>
                <a:spcPct val="85000"/>
              </a:lnSpc>
              <a:spcBef>
                <a:spcPct val="0"/>
              </a:spcBef>
              <a:buNone/>
              <a:defRPr sz="8000" b="0" kern="1200" spc="-50" baseline="0">
                <a:solidFill>
                  <a:schemeClr val="tx1">
                    <a:lumMod val="85000"/>
                    <a:lumOff val="15000"/>
                  </a:schemeClr>
                </a:solidFill>
                <a:latin typeface="+mj-lt"/>
                <a:ea typeface="+mj-ea"/>
                <a:cs typeface="+mj-cs"/>
              </a:defRPr>
            </a:lvl1pPr>
          </a:lstStyle>
          <a:p>
            <a:pPr algn="ctr">
              <a:lnSpc>
                <a:spcPct val="100000"/>
              </a:lnSpc>
            </a:pPr>
            <a:r>
              <a:rPr lang="en-US" sz="4000" b="1" dirty="0">
                <a:solidFill>
                  <a:schemeClr val="accent6">
                    <a:lumMod val="50000"/>
                  </a:schemeClr>
                </a:solidFill>
              </a:rPr>
              <a:t/>
            </a:r>
            <a:br>
              <a:rPr lang="en-US" sz="4000" b="1" dirty="0">
                <a:solidFill>
                  <a:schemeClr val="accent6">
                    <a:lumMod val="50000"/>
                  </a:schemeClr>
                </a:solidFill>
              </a:rPr>
            </a:br>
            <a:r>
              <a:rPr lang="en-US" sz="3400" b="1" dirty="0"/>
              <a:t/>
            </a:r>
            <a:br>
              <a:rPr lang="en-US" sz="3400" b="1" dirty="0"/>
            </a:br>
            <a:r>
              <a:rPr lang="en-US" sz="4900" b="1" i="0" dirty="0">
                <a:solidFill>
                  <a:srgbClr val="454545"/>
                </a:solidFill>
                <a:effectLst/>
                <a:latin typeface="Arial" panose="020B0604020202020204" pitchFamily="34" charset="0"/>
              </a:rPr>
              <a:t>Transitioning Culture, </a:t>
            </a:r>
            <a:br>
              <a:rPr lang="en-US" sz="4900" b="1" i="0" dirty="0">
                <a:solidFill>
                  <a:srgbClr val="454545"/>
                </a:solidFill>
                <a:effectLst/>
                <a:latin typeface="Arial" panose="020B0604020202020204" pitchFamily="34" charset="0"/>
              </a:rPr>
            </a:br>
            <a:r>
              <a:rPr lang="en-US" sz="4900" b="1" i="0" dirty="0">
                <a:solidFill>
                  <a:srgbClr val="454545"/>
                </a:solidFill>
                <a:effectLst/>
                <a:latin typeface="Arial" panose="020B0604020202020204" pitchFamily="34" charset="0"/>
              </a:rPr>
              <a:t>Change to CE-IT</a:t>
            </a:r>
            <a:r>
              <a:rPr lang="en-US" sz="800" b="0" i="0" dirty="0">
                <a:solidFill>
                  <a:srgbClr val="454545"/>
                </a:solidFill>
                <a:effectLst/>
                <a:latin typeface="Arial" panose="020B0604020202020204" pitchFamily="34" charset="0"/>
              </a:rPr>
              <a:t/>
            </a:r>
            <a:br>
              <a:rPr lang="en-US" sz="800" b="0" i="0" dirty="0">
                <a:solidFill>
                  <a:srgbClr val="454545"/>
                </a:solidFill>
                <a:effectLst/>
                <a:latin typeface="Arial" panose="020B0604020202020204" pitchFamily="34" charset="0"/>
              </a:rPr>
            </a:br>
            <a:r>
              <a:rPr lang="en-US" sz="800" b="0" i="0" dirty="0">
                <a:solidFill>
                  <a:srgbClr val="454545"/>
                </a:solidFill>
                <a:effectLst/>
                <a:latin typeface="Arial" panose="020B0604020202020204" pitchFamily="34" charset="0"/>
              </a:rPr>
              <a:t/>
            </a:r>
            <a:br>
              <a:rPr lang="en-US" sz="800" b="0" i="0" dirty="0">
                <a:solidFill>
                  <a:srgbClr val="454545"/>
                </a:solidFill>
                <a:effectLst/>
                <a:latin typeface="Arial" panose="020B0604020202020204" pitchFamily="34" charset="0"/>
              </a:rPr>
            </a:br>
            <a:r>
              <a:rPr lang="en-US" sz="800" b="0" i="0" dirty="0">
                <a:solidFill>
                  <a:srgbClr val="454545"/>
                </a:solidFill>
                <a:effectLst/>
                <a:latin typeface="Arial" panose="020B0604020202020204" pitchFamily="34" charset="0"/>
              </a:rPr>
              <a:t/>
            </a:r>
            <a:br>
              <a:rPr lang="en-US" sz="800" b="0" i="0" dirty="0">
                <a:solidFill>
                  <a:srgbClr val="454545"/>
                </a:solidFill>
                <a:effectLst/>
                <a:latin typeface="Arial" panose="020B0604020202020204" pitchFamily="34" charset="0"/>
              </a:rPr>
            </a:br>
            <a:r>
              <a:rPr lang="en-US" sz="800" b="0" i="0" dirty="0">
                <a:solidFill>
                  <a:srgbClr val="454545"/>
                </a:solidFill>
                <a:effectLst/>
                <a:latin typeface="Arial" panose="020B0604020202020204" pitchFamily="34" charset="0"/>
              </a:rPr>
              <a:t/>
            </a:r>
            <a:br>
              <a:rPr lang="en-US" sz="800" b="0" i="0" dirty="0">
                <a:solidFill>
                  <a:srgbClr val="454545"/>
                </a:solidFill>
                <a:effectLst/>
                <a:latin typeface="Arial" panose="020B0604020202020204" pitchFamily="34" charset="0"/>
              </a:rPr>
            </a:br>
            <a:r>
              <a:rPr lang="en-US" sz="3100" b="1" dirty="0" smtClean="0"/>
              <a:t>November 2, </a:t>
            </a:r>
            <a:r>
              <a:rPr lang="en-US" sz="3100" b="1" dirty="0"/>
              <a:t>2021</a:t>
            </a:r>
            <a:endParaRPr lang="en-US" sz="3400" b="1" dirty="0"/>
          </a:p>
        </p:txBody>
      </p:sp>
      <p:sp>
        <p:nvSpPr>
          <p:cNvPr id="6" name="Subtitle 4">
            <a:extLst>
              <a:ext uri="{FF2B5EF4-FFF2-40B4-BE49-F238E27FC236}">
                <a16:creationId xmlns:a16="http://schemas.microsoft.com/office/drawing/2014/main" xmlns="" id="{EB2BF98E-2A71-4125-96C5-28AFA9E3DFD2}"/>
              </a:ext>
            </a:extLst>
          </p:cNvPr>
          <p:cNvSpPr>
            <a:spLocks noGrp="1"/>
          </p:cNvSpPr>
          <p:nvPr>
            <p:ph type="subTitle" idx="1"/>
          </p:nvPr>
        </p:nvSpPr>
        <p:spPr>
          <a:xfrm>
            <a:off x="8287928" y="5010696"/>
            <a:ext cx="3582186" cy="911117"/>
          </a:xfrm>
        </p:spPr>
        <p:txBody>
          <a:bodyPr>
            <a:normAutofit/>
          </a:bodyPr>
          <a:lstStyle/>
          <a:p>
            <a:pPr>
              <a:spcBef>
                <a:spcPts val="0"/>
              </a:spcBef>
              <a:spcAft>
                <a:spcPts val="600"/>
              </a:spcAft>
            </a:pPr>
            <a:r>
              <a:rPr lang="en-US" sz="2000" b="1" dirty="0"/>
              <a:t> </a:t>
            </a:r>
          </a:p>
        </p:txBody>
      </p:sp>
      <p:sp>
        <p:nvSpPr>
          <p:cNvPr id="5" name="Slide Number Placeholder 4"/>
          <p:cNvSpPr>
            <a:spLocks noGrp="1"/>
          </p:cNvSpPr>
          <p:nvPr>
            <p:ph type="sldNum" sz="quarter" idx="12"/>
          </p:nvPr>
        </p:nvSpPr>
        <p:spPr/>
        <p:txBody>
          <a:bodyPr/>
          <a:lstStyle/>
          <a:p>
            <a:fld id="{5387AD75-2DD2-423E-8C56-4CFAF557B47A}" type="slidenum">
              <a:rPr lang="en-US" smtClean="0"/>
              <a:t>1</a:t>
            </a:fld>
            <a:endParaRPr lang="en-US" dirty="0"/>
          </a:p>
        </p:txBody>
      </p:sp>
      <p:sp>
        <p:nvSpPr>
          <p:cNvPr id="7" name="Subtitle 4">
            <a:extLst>
              <a:ext uri="{FF2B5EF4-FFF2-40B4-BE49-F238E27FC236}">
                <a16:creationId xmlns:a16="http://schemas.microsoft.com/office/drawing/2014/main" xmlns="" id="{5B2061C6-15F3-4B4E-9C14-8AD30C6C30BF}"/>
              </a:ext>
            </a:extLst>
          </p:cNvPr>
          <p:cNvSpPr txBox="1">
            <a:spLocks/>
          </p:cNvSpPr>
          <p:nvPr/>
        </p:nvSpPr>
        <p:spPr>
          <a:xfrm>
            <a:off x="1559395" y="4863811"/>
            <a:ext cx="10129291" cy="1058002"/>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spcAft>
                <a:spcPts val="600"/>
              </a:spcAft>
            </a:pPr>
            <a:r>
              <a:rPr lang="en-US" sz="2000" b="1" dirty="0" smtClean="0"/>
              <a:t>Speaker:						IT Source:</a:t>
            </a:r>
            <a:endParaRPr lang="en-US" sz="2000" b="1" dirty="0"/>
          </a:p>
          <a:p>
            <a:pPr algn="l">
              <a:spcBef>
                <a:spcPts val="0"/>
              </a:spcBef>
              <a:spcAft>
                <a:spcPts val="600"/>
              </a:spcAft>
            </a:pPr>
            <a:r>
              <a:rPr lang="en-US" sz="2000" b="1" dirty="0"/>
              <a:t>Nader Hammoud, BE, MBA, </a:t>
            </a:r>
            <a:r>
              <a:rPr lang="en-US" sz="2000" b="1" dirty="0" smtClean="0"/>
              <a:t>CHTM				Corey Chow, A+, MSCE, MCT</a:t>
            </a:r>
          </a:p>
          <a:p>
            <a:pPr algn="l">
              <a:spcBef>
                <a:spcPts val="0"/>
              </a:spcBef>
              <a:spcAft>
                <a:spcPts val="600"/>
              </a:spcAft>
            </a:pPr>
            <a:r>
              <a:rPr lang="en-US" sz="2000" b="1" dirty="0" smtClean="0"/>
              <a:t>							Stanford Healthcare	</a:t>
            </a:r>
            <a:endParaRPr lang="en-US" sz="2000" b="1" dirty="0"/>
          </a:p>
        </p:txBody>
      </p:sp>
    </p:spTree>
    <p:extLst>
      <p:ext uri="{BB962C8B-B14F-4D97-AF65-F5344CB8AC3E}">
        <p14:creationId xmlns:p14="http://schemas.microsoft.com/office/powerpoint/2010/main" val="1488039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Logistics and Disclaimer</a:t>
            </a:r>
            <a:endParaRPr lang="en-US" dirty="0"/>
          </a:p>
        </p:txBody>
      </p:sp>
      <p:sp>
        <p:nvSpPr>
          <p:cNvPr id="3" name="Content Placeholder 2"/>
          <p:cNvSpPr>
            <a:spLocks noGrp="1"/>
          </p:cNvSpPr>
          <p:nvPr>
            <p:ph idx="1"/>
          </p:nvPr>
        </p:nvSpPr>
        <p:spPr/>
        <p:txBody>
          <a:bodyPr/>
          <a:lstStyle/>
          <a:p>
            <a:r>
              <a:rPr lang="en-US" dirty="0" smtClean="0"/>
              <a:t>My opinion </a:t>
            </a:r>
            <a:r>
              <a:rPr lang="en-US" b="1" u="sng" dirty="0" smtClean="0"/>
              <a:t>Does Not </a:t>
            </a:r>
            <a:r>
              <a:rPr lang="en-US" dirty="0" smtClean="0"/>
              <a:t>represent my employer.</a:t>
            </a:r>
          </a:p>
          <a:p>
            <a:r>
              <a:rPr lang="en-US" dirty="0" smtClean="0"/>
              <a:t>Don’t turn off your phone.</a:t>
            </a:r>
          </a:p>
          <a:p>
            <a:r>
              <a:rPr lang="en-US" dirty="0" smtClean="0"/>
              <a:t>Interrupt me as much as needed.</a:t>
            </a:r>
          </a:p>
          <a:p>
            <a:r>
              <a:rPr lang="en-US" dirty="0" smtClean="0"/>
              <a:t>You might be given an exam at the end of the session.</a:t>
            </a:r>
          </a:p>
          <a:p>
            <a:pPr lvl="1"/>
            <a:r>
              <a:rPr lang="en-US" dirty="0" smtClean="0"/>
              <a:t>If you fail, you are buying drinks for all in attendance.</a:t>
            </a:r>
          </a:p>
          <a:p>
            <a:r>
              <a:rPr lang="en-US" dirty="0" smtClean="0"/>
              <a:t>If you get bored during the session, feel free to take a nap or play games on your phone (</a:t>
            </a:r>
            <a:r>
              <a:rPr lang="en-US" altLang="en-US" dirty="0" smtClean="0">
                <a:sym typeface="Wingdings" panose="05000000000000000000" pitchFamily="2" charset="2"/>
              </a:rPr>
              <a:t>🔇)</a:t>
            </a:r>
            <a:endParaRPr lang="en-US" altLang="en-US" dirty="0"/>
          </a:p>
          <a:p>
            <a:endParaRPr lang="en-US" dirty="0"/>
          </a:p>
        </p:txBody>
      </p:sp>
      <p:sp>
        <p:nvSpPr>
          <p:cNvPr id="4" name="Slide Number Placeholder 3"/>
          <p:cNvSpPr>
            <a:spLocks noGrp="1"/>
          </p:cNvSpPr>
          <p:nvPr>
            <p:ph type="sldNum" sz="quarter" idx="12"/>
          </p:nvPr>
        </p:nvSpPr>
        <p:spPr/>
        <p:txBody>
          <a:bodyPr/>
          <a:lstStyle/>
          <a:p>
            <a:fld id="{5387AD75-2DD2-423E-8C56-4CFAF557B47A}" type="slidenum">
              <a:rPr lang="en-US" smtClean="0"/>
              <a:t>2</a:t>
            </a:fld>
            <a:endParaRPr lang="en-US" dirty="0"/>
          </a:p>
        </p:txBody>
      </p:sp>
      <p:pic>
        <p:nvPicPr>
          <p:cNvPr id="5" name="Picture 4"/>
          <p:cNvPicPr>
            <a:picLocks noChangeAspect="1"/>
          </p:cNvPicPr>
          <p:nvPr/>
        </p:nvPicPr>
        <p:blipFill>
          <a:blip r:embed="rId2"/>
          <a:stretch>
            <a:fillRect/>
          </a:stretch>
        </p:blipFill>
        <p:spPr>
          <a:xfrm>
            <a:off x="8932332" y="1435102"/>
            <a:ext cx="2615490" cy="3497116"/>
          </a:xfrm>
          <a:prstGeom prst="rect">
            <a:avLst/>
          </a:prstGeom>
        </p:spPr>
      </p:pic>
    </p:spTree>
    <p:extLst>
      <p:ext uri="{BB962C8B-B14F-4D97-AF65-F5344CB8AC3E}">
        <p14:creationId xmlns:p14="http://schemas.microsoft.com/office/powerpoint/2010/main" val="14327825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258F23C2-1800-4E89-8991-46C49A417FD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72828" y="832671"/>
            <a:ext cx="3385255" cy="4739357"/>
          </a:xfrm>
          <a:prstGeom prst="rect">
            <a:avLst/>
          </a:prstGeom>
        </p:spPr>
      </p:pic>
      <p:sp>
        <p:nvSpPr>
          <p:cNvPr id="11" name="Title 10">
            <a:extLst>
              <a:ext uri="{FF2B5EF4-FFF2-40B4-BE49-F238E27FC236}">
                <a16:creationId xmlns:a16="http://schemas.microsoft.com/office/drawing/2014/main" xmlns="" id="{57655E7D-AF6C-4BB4-8D9C-56AB6BBFDEEA}"/>
              </a:ext>
            </a:extLst>
          </p:cNvPr>
          <p:cNvSpPr>
            <a:spLocks noGrp="1"/>
          </p:cNvSpPr>
          <p:nvPr>
            <p:ph type="title"/>
          </p:nvPr>
        </p:nvSpPr>
        <p:spPr>
          <a:xfrm>
            <a:off x="140411" y="-100209"/>
            <a:ext cx="7017555" cy="844060"/>
          </a:xfrm>
        </p:spPr>
        <p:txBody>
          <a:bodyPr vert="horz" lIns="91440" tIns="45720" rIns="91440" bIns="45720" rtlCol="0" anchor="b">
            <a:normAutofit/>
          </a:bodyPr>
          <a:lstStyle/>
          <a:p>
            <a:r>
              <a:rPr lang="en-US" sz="4000" b="1" kern="1200" dirty="0">
                <a:solidFill>
                  <a:schemeClr val="tx1"/>
                </a:solidFill>
                <a:latin typeface="+mj-lt"/>
                <a:ea typeface="+mj-ea"/>
                <a:cs typeface="+mj-cs"/>
              </a:rPr>
              <a:t>About the speaker</a:t>
            </a:r>
          </a:p>
        </p:txBody>
      </p:sp>
      <p:sp>
        <p:nvSpPr>
          <p:cNvPr id="3" name="Slide Number Placeholder 2"/>
          <p:cNvSpPr>
            <a:spLocks noGrp="1"/>
          </p:cNvSpPr>
          <p:nvPr>
            <p:ph type="sldNum" sz="quarter" idx="12"/>
          </p:nvPr>
        </p:nvSpPr>
        <p:spPr/>
        <p:txBody>
          <a:bodyPr/>
          <a:lstStyle/>
          <a:p>
            <a:fld id="{5387AD75-2DD2-423E-8C56-4CFAF557B47A}" type="slidenum">
              <a:rPr lang="en-US" smtClean="0"/>
              <a:t>3</a:t>
            </a:fld>
            <a:endParaRPr lang="en-US" dirty="0"/>
          </a:p>
        </p:txBody>
      </p:sp>
      <p:sp>
        <p:nvSpPr>
          <p:cNvPr id="8" name="TextBox 7">
            <a:extLst>
              <a:ext uri="{FF2B5EF4-FFF2-40B4-BE49-F238E27FC236}">
                <a16:creationId xmlns:a16="http://schemas.microsoft.com/office/drawing/2014/main" xmlns="" id="{B4E93BAB-AFD7-4D38-B177-F146C60EB02A}"/>
              </a:ext>
            </a:extLst>
          </p:cNvPr>
          <p:cNvSpPr txBox="1"/>
          <p:nvPr/>
        </p:nvSpPr>
        <p:spPr>
          <a:xfrm>
            <a:off x="140411" y="5660848"/>
            <a:ext cx="4189233" cy="400110"/>
          </a:xfrm>
          <a:prstGeom prst="rect">
            <a:avLst/>
          </a:prstGeom>
          <a:noFill/>
        </p:spPr>
        <p:txBody>
          <a:bodyPr wrap="square" rtlCol="0">
            <a:spAutoFit/>
          </a:bodyPr>
          <a:lstStyle/>
          <a:p>
            <a:pPr lvl="0">
              <a:spcAft>
                <a:spcPts val="600"/>
              </a:spcAft>
            </a:pPr>
            <a:r>
              <a:rPr lang="en-US" sz="2000" b="1" dirty="0"/>
              <a:t>Nader Hammoud, BE, MBA, CHTM </a:t>
            </a:r>
          </a:p>
        </p:txBody>
      </p:sp>
      <p:pic>
        <p:nvPicPr>
          <p:cNvPr id="84668" name="Picture 700">
            <a:extLst>
              <a:ext uri="{FF2B5EF4-FFF2-40B4-BE49-F238E27FC236}">
                <a16:creationId xmlns:a16="http://schemas.microsoft.com/office/drawing/2014/main" xmlns="" id="{B20F9BB4-3E09-4F28-A9D3-097AED7294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xmlns="" id="{9558DACE-2035-4A33-AA05-833BAC756CB5}"/>
              </a:ext>
            </a:extLst>
          </p:cNvPr>
          <p:cNvSpPr txBox="1"/>
          <p:nvPr/>
        </p:nvSpPr>
        <p:spPr>
          <a:xfrm>
            <a:off x="4329644" y="1152541"/>
            <a:ext cx="7489528" cy="4703852"/>
          </a:xfrm>
          <a:prstGeom prst="rect">
            <a:avLst/>
          </a:prstGeom>
          <a:noFill/>
        </p:spPr>
        <p:txBody>
          <a:bodyPr wrap="square">
            <a:spAutoFit/>
          </a:bodyPr>
          <a:lstStyle/>
          <a:p>
            <a:pPr>
              <a:lnSpc>
                <a:spcPct val="150000"/>
              </a:lnSpc>
            </a:pPr>
            <a:r>
              <a:rPr lang="en-US" sz="2000" b="1" dirty="0">
                <a:latin typeface="Arial" panose="020B0604020202020204" pitchFamily="34" charset="0"/>
                <a:cs typeface="Arial" panose="020B0604020202020204" pitchFamily="34" charset="0"/>
              </a:rPr>
              <a:t>Nader Hammoud is currently the Biomedical Engineering Manager, at John Muir Health.</a:t>
            </a:r>
          </a:p>
          <a:p>
            <a:pPr>
              <a:lnSpc>
                <a:spcPct val="150000"/>
              </a:lnSpc>
            </a:pPr>
            <a:r>
              <a:rPr lang="en-US" b="1" dirty="0">
                <a:solidFill>
                  <a:srgbClr val="FF0000"/>
                </a:solidFill>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US" b="0" i="0" dirty="0">
                <a:effectLst/>
                <a:latin typeface="Arial" panose="020B0604020202020204" pitchFamily="34" charset="0"/>
                <a:cs typeface="Arial" panose="020B0604020202020204" pitchFamily="34" charset="0"/>
              </a:rPr>
              <a:t>Biomedical Engineer with 3 degrees in Biomedical Engineering and an MBA</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International Experience</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Active member of the HTM community</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Member of the Technology Management Council at AAMI</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Member of Education Committee with ACCE</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California HTM of the year for 2018</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Recognized by ECRI and FDA for efforts in the domain.</a:t>
            </a:r>
          </a:p>
        </p:txBody>
      </p:sp>
      <p:pic>
        <p:nvPicPr>
          <p:cNvPr id="13" name="Picture 2" descr="John Muir Health Introducing New Look">
            <a:extLst>
              <a:ext uri="{FF2B5EF4-FFF2-40B4-BE49-F238E27FC236}">
                <a16:creationId xmlns:a16="http://schemas.microsoft.com/office/drawing/2014/main" xmlns="" id="{592ED7E1-6592-4CC8-B208-1DBC3152E64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1313" b="25407"/>
          <a:stretch/>
        </p:blipFill>
        <p:spPr bwMode="auto">
          <a:xfrm>
            <a:off x="764264" y="6011421"/>
            <a:ext cx="1889484" cy="671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00767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983B28-A6E1-4BE8-A970-32FF5AC9AD5F}"/>
              </a:ext>
            </a:extLst>
          </p:cNvPr>
          <p:cNvSpPr>
            <a:spLocks noGrp="1"/>
          </p:cNvSpPr>
          <p:nvPr>
            <p:ph type="title"/>
          </p:nvPr>
        </p:nvSpPr>
        <p:spPr>
          <a:xfrm>
            <a:off x="0" y="4040"/>
            <a:ext cx="10515600" cy="1325563"/>
          </a:xfrm>
        </p:spPr>
        <p:txBody>
          <a:bodyPr/>
          <a:lstStyle/>
          <a:p>
            <a:r>
              <a:rPr lang="en-US" b="1" dirty="0">
                <a:solidFill>
                  <a:schemeClr val="accent6">
                    <a:lumMod val="50000"/>
                  </a:schemeClr>
                </a:solidFill>
              </a:rPr>
              <a:t>Session Description</a:t>
            </a:r>
          </a:p>
        </p:txBody>
      </p:sp>
      <p:sp>
        <p:nvSpPr>
          <p:cNvPr id="3" name="Slide Number Placeholder 2"/>
          <p:cNvSpPr>
            <a:spLocks noGrp="1"/>
          </p:cNvSpPr>
          <p:nvPr>
            <p:ph type="sldNum" sz="quarter" idx="12"/>
          </p:nvPr>
        </p:nvSpPr>
        <p:spPr/>
        <p:txBody>
          <a:bodyPr/>
          <a:lstStyle/>
          <a:p>
            <a:fld id="{5387AD75-2DD2-423E-8C56-4CFAF557B47A}" type="slidenum">
              <a:rPr lang="en-US" smtClean="0"/>
              <a:t>4</a:t>
            </a:fld>
            <a:endParaRPr lang="en-US" dirty="0"/>
          </a:p>
        </p:txBody>
      </p:sp>
      <p:sp>
        <p:nvSpPr>
          <p:cNvPr id="8" name="TextBox 7">
            <a:extLst>
              <a:ext uri="{FF2B5EF4-FFF2-40B4-BE49-F238E27FC236}">
                <a16:creationId xmlns:a16="http://schemas.microsoft.com/office/drawing/2014/main" xmlns="" id="{596D5EF2-A1FE-400F-8683-A8F67C9C38C9}"/>
              </a:ext>
            </a:extLst>
          </p:cNvPr>
          <p:cNvSpPr txBox="1"/>
          <p:nvPr/>
        </p:nvSpPr>
        <p:spPr>
          <a:xfrm>
            <a:off x="665922" y="1944176"/>
            <a:ext cx="10515600" cy="2862322"/>
          </a:xfrm>
          <a:prstGeom prst="rect">
            <a:avLst/>
          </a:prstGeom>
          <a:noFill/>
        </p:spPr>
        <p:txBody>
          <a:bodyPr wrap="square">
            <a:spAutoFit/>
          </a:bodyPr>
          <a:lstStyle/>
          <a:p>
            <a:pPr marL="571500" indent="-571500">
              <a:buFont typeface="Arial" panose="020B0604020202020204" pitchFamily="34" charset="0"/>
              <a:buChar char="•"/>
            </a:pPr>
            <a:r>
              <a:rPr lang="en-US" sz="3600" b="0" i="0" dirty="0">
                <a:solidFill>
                  <a:srgbClr val="232333"/>
                </a:solidFill>
                <a:effectLst/>
                <a:latin typeface="Lato"/>
              </a:rPr>
              <a:t>Working together with </a:t>
            </a:r>
            <a:r>
              <a:rPr lang="en-US" sz="3600" b="0" i="0" dirty="0" smtClean="0">
                <a:solidFill>
                  <a:srgbClr val="232333"/>
                </a:solidFill>
                <a:effectLst/>
                <a:latin typeface="Lato"/>
              </a:rPr>
              <a:t>IT </a:t>
            </a:r>
            <a:r>
              <a:rPr lang="en-US" sz="3600" b="0" i="0" dirty="0">
                <a:solidFill>
                  <a:srgbClr val="232333"/>
                </a:solidFill>
                <a:effectLst/>
                <a:latin typeface="Lato"/>
              </a:rPr>
              <a:t>to bridge the communication and process gaps. </a:t>
            </a:r>
          </a:p>
          <a:p>
            <a:endParaRPr lang="en-US" sz="3600" dirty="0">
              <a:solidFill>
                <a:srgbClr val="232333"/>
              </a:solidFill>
              <a:latin typeface="Lato"/>
            </a:endParaRPr>
          </a:p>
          <a:p>
            <a:pPr marL="571500" indent="-571500">
              <a:buFont typeface="Arial" panose="020B0604020202020204" pitchFamily="34" charset="0"/>
              <a:buChar char="•"/>
            </a:pPr>
            <a:r>
              <a:rPr lang="en-US" sz="3600" b="0" i="0" dirty="0">
                <a:solidFill>
                  <a:srgbClr val="232333"/>
                </a:solidFill>
                <a:effectLst/>
                <a:latin typeface="Lato"/>
              </a:rPr>
              <a:t>Change management, disaster recovery and converged systems.</a:t>
            </a:r>
            <a:endParaRPr lang="en-US" sz="3600" dirty="0"/>
          </a:p>
        </p:txBody>
      </p:sp>
    </p:spTree>
    <p:extLst>
      <p:ext uri="{BB962C8B-B14F-4D97-AF65-F5344CB8AC3E}">
        <p14:creationId xmlns:p14="http://schemas.microsoft.com/office/powerpoint/2010/main" val="6669815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6159"/>
            <a:ext cx="10515600" cy="1091465"/>
          </a:xfrm>
        </p:spPr>
        <p:txBody>
          <a:bodyPr/>
          <a:lstStyle/>
          <a:p>
            <a:r>
              <a:rPr lang="en-US" b="1" dirty="0">
                <a:solidFill>
                  <a:schemeClr val="accent6">
                    <a:lumMod val="50000"/>
                  </a:schemeClr>
                </a:solidFill>
              </a:rPr>
              <a:t>Stages of Change</a:t>
            </a:r>
          </a:p>
        </p:txBody>
      </p:sp>
      <p:sp>
        <p:nvSpPr>
          <p:cNvPr id="3" name="Slide Number Placeholder 2"/>
          <p:cNvSpPr>
            <a:spLocks noGrp="1"/>
          </p:cNvSpPr>
          <p:nvPr>
            <p:ph type="sldNum" sz="quarter" idx="12"/>
          </p:nvPr>
        </p:nvSpPr>
        <p:spPr/>
        <p:txBody>
          <a:bodyPr/>
          <a:lstStyle/>
          <a:p>
            <a:fld id="{5387AD75-2DD2-423E-8C56-4CFAF557B47A}" type="slidenum">
              <a:rPr lang="en-US" smtClean="0"/>
              <a:t>5</a:t>
            </a:fld>
            <a:endParaRPr lang="en-US" dirty="0"/>
          </a:p>
        </p:txBody>
      </p:sp>
      <p:pic>
        <p:nvPicPr>
          <p:cNvPr id="4" name="Picture 3"/>
          <p:cNvPicPr/>
          <p:nvPr/>
        </p:nvPicPr>
        <p:blipFill>
          <a:blip r:embed="rId3"/>
          <a:stretch>
            <a:fillRect/>
          </a:stretch>
        </p:blipFill>
        <p:spPr>
          <a:xfrm>
            <a:off x="1090122" y="1220595"/>
            <a:ext cx="9395661" cy="5359109"/>
          </a:xfrm>
          <a:prstGeom prst="rect">
            <a:avLst/>
          </a:prstGeom>
        </p:spPr>
      </p:pic>
    </p:spTree>
    <p:extLst>
      <p:ext uri="{BB962C8B-B14F-4D97-AF65-F5344CB8AC3E}">
        <p14:creationId xmlns:p14="http://schemas.microsoft.com/office/powerpoint/2010/main" val="29354704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500" y="285612"/>
            <a:ext cx="10515600" cy="1325563"/>
          </a:xfrm>
        </p:spPr>
        <p:txBody>
          <a:bodyPr/>
          <a:lstStyle/>
          <a:p>
            <a:r>
              <a:rPr lang="en-US" b="1" dirty="0">
                <a:solidFill>
                  <a:schemeClr val="accent6">
                    <a:lumMod val="50000"/>
                  </a:schemeClr>
                </a:solidFill>
              </a:rPr>
              <a:t>Communication Process</a:t>
            </a:r>
          </a:p>
        </p:txBody>
      </p:sp>
      <p:sp>
        <p:nvSpPr>
          <p:cNvPr id="6" name="Slide Number Placeholder 5"/>
          <p:cNvSpPr>
            <a:spLocks noGrp="1"/>
          </p:cNvSpPr>
          <p:nvPr>
            <p:ph type="sldNum" sz="quarter" idx="12"/>
          </p:nvPr>
        </p:nvSpPr>
        <p:spPr/>
        <p:txBody>
          <a:bodyPr/>
          <a:lstStyle/>
          <a:p>
            <a:fld id="{5387AD75-2DD2-423E-8C56-4CFAF557B47A}" type="slidenum">
              <a:rPr lang="en-US" smtClean="0"/>
              <a:t>6</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639227289"/>
              </p:ext>
            </p:extLst>
          </p:nvPr>
        </p:nvGraphicFramePr>
        <p:xfrm>
          <a:off x="695739" y="1467853"/>
          <a:ext cx="10674946" cy="4724468"/>
        </p:xfrm>
        <a:graphic>
          <a:graphicData uri="http://schemas.openxmlformats.org/drawingml/2006/table">
            <a:tbl>
              <a:tblPr firstRow="1" firstCol="1" bandRow="1">
                <a:tableStyleId>{5C22544A-7EE6-4342-B048-85BDC9FD1C3A}</a:tableStyleId>
              </a:tblPr>
              <a:tblGrid>
                <a:gridCol w="10560470">
                  <a:extLst>
                    <a:ext uri="{9D8B030D-6E8A-4147-A177-3AD203B41FA5}">
                      <a16:colId xmlns:a16="http://schemas.microsoft.com/office/drawing/2014/main" xmlns="" val="20000"/>
                    </a:ext>
                  </a:extLst>
                </a:gridCol>
                <a:gridCol w="114476">
                  <a:extLst>
                    <a:ext uri="{9D8B030D-6E8A-4147-A177-3AD203B41FA5}">
                      <a16:colId xmlns:a16="http://schemas.microsoft.com/office/drawing/2014/main" xmlns="" val="20001"/>
                    </a:ext>
                  </a:extLst>
                </a:gridCol>
              </a:tblGrid>
              <a:tr h="640643">
                <a:tc>
                  <a:txBody>
                    <a:bodyPr/>
                    <a:lstStyle/>
                    <a:p>
                      <a:pPr marL="0" marR="0" lvl="0" indent="0">
                        <a:spcBef>
                          <a:spcPts val="0"/>
                        </a:spcBef>
                        <a:spcAft>
                          <a:spcPts val="0"/>
                        </a:spcAft>
                        <a:buSzPts val="1000"/>
                        <a:buFont typeface="+mj-lt"/>
                        <a:buNone/>
                        <a:tabLst>
                          <a:tab pos="228600" algn="l"/>
                        </a:tabLst>
                      </a:pPr>
                      <a:r>
                        <a:rPr lang="en-US" sz="2400" dirty="0">
                          <a:effectLst/>
                        </a:rPr>
                        <a:t> Introduce the Change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538" marR="44538" marT="0" marB="0">
                    <a:solidFill>
                      <a:schemeClr val="accent6">
                        <a:lumMod val="50000"/>
                      </a:schemeClr>
                    </a:solidFill>
                  </a:tcPr>
                </a:tc>
                <a:tc>
                  <a:txBody>
                    <a:bodyPr/>
                    <a:lstStyle/>
                    <a:p>
                      <a:r>
                        <a:rPr lang="en-US" dirty="0"/>
                        <a:t> </a:t>
                      </a:r>
                    </a:p>
                  </a:txBody>
                  <a:tcPr marL="44538" marR="44538" marT="0" marB="0">
                    <a:solidFill>
                      <a:schemeClr val="accent6">
                        <a:lumMod val="50000"/>
                      </a:schemeClr>
                    </a:solidFill>
                  </a:tcPr>
                </a:tc>
                <a:extLst>
                  <a:ext uri="{0D108BD9-81ED-4DB2-BD59-A6C34878D82A}">
                    <a16:rowId xmlns:a16="http://schemas.microsoft.com/office/drawing/2014/main" xmlns="" val="10000"/>
                  </a:ext>
                </a:extLst>
              </a:tr>
              <a:tr h="748900">
                <a:tc>
                  <a:txBody>
                    <a:bodyPr/>
                    <a:lstStyle/>
                    <a:p>
                      <a:pPr marL="0" marR="0" lvl="0" indent="0">
                        <a:spcBef>
                          <a:spcPts val="0"/>
                        </a:spcBef>
                        <a:spcAft>
                          <a:spcPts val="0"/>
                        </a:spcAft>
                        <a:buSzPts val="1000"/>
                        <a:buFont typeface="+mj-lt"/>
                        <a:buNone/>
                        <a:tabLst>
                          <a:tab pos="228600" algn="l"/>
                        </a:tabLst>
                      </a:pPr>
                      <a:r>
                        <a:rPr lang="en-US" sz="2400" dirty="0">
                          <a:effectLst/>
                        </a:rPr>
                        <a:t> Explain the rationale for the change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538" marR="44538" marT="0" marB="0">
                    <a:solidFill>
                      <a:schemeClr val="accent6">
                        <a:lumMod val="50000"/>
                      </a:schemeClr>
                    </a:solidFill>
                  </a:tcPr>
                </a:tc>
                <a:tc>
                  <a:txBody>
                    <a:bodyPr/>
                    <a:lstStyle/>
                    <a:p>
                      <a:endParaRPr lang="en-US"/>
                    </a:p>
                  </a:txBody>
                  <a:tcPr marL="44538" marR="44538" marT="0" marB="0">
                    <a:solidFill>
                      <a:schemeClr val="accent6">
                        <a:lumMod val="50000"/>
                      </a:schemeClr>
                    </a:solidFill>
                  </a:tcPr>
                </a:tc>
                <a:extLst>
                  <a:ext uri="{0D108BD9-81ED-4DB2-BD59-A6C34878D82A}">
                    <a16:rowId xmlns:a16="http://schemas.microsoft.com/office/drawing/2014/main" xmlns="" val="10001"/>
                  </a:ext>
                </a:extLst>
              </a:tr>
              <a:tr h="640643">
                <a:tc>
                  <a:txBody>
                    <a:bodyPr/>
                    <a:lstStyle/>
                    <a:p>
                      <a:pPr marL="0" marR="0" lvl="0" indent="0">
                        <a:spcBef>
                          <a:spcPts val="0"/>
                        </a:spcBef>
                        <a:spcAft>
                          <a:spcPts val="0"/>
                        </a:spcAft>
                        <a:buSzPts val="1000"/>
                        <a:buFont typeface="+mj-lt"/>
                        <a:buNone/>
                        <a:tabLst>
                          <a:tab pos="228600" algn="l"/>
                        </a:tabLst>
                      </a:pPr>
                      <a:r>
                        <a:rPr lang="en-US" sz="2400" dirty="0">
                          <a:effectLst/>
                        </a:rPr>
                        <a:t> Describe what is negotiable and non-negotiable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538" marR="44538" marT="0" marB="0">
                    <a:solidFill>
                      <a:schemeClr val="accent6">
                        <a:lumMod val="50000"/>
                      </a:schemeClr>
                    </a:solidFill>
                  </a:tcPr>
                </a:tc>
                <a:tc>
                  <a:txBody>
                    <a:bodyPr/>
                    <a:lstStyle/>
                    <a:p>
                      <a:endParaRPr lang="en-US" dirty="0"/>
                    </a:p>
                  </a:txBody>
                  <a:tcPr marL="44538" marR="44538" marT="0" marB="0">
                    <a:solidFill>
                      <a:schemeClr val="accent6">
                        <a:lumMod val="50000"/>
                      </a:schemeClr>
                    </a:solidFill>
                  </a:tcPr>
                </a:tc>
                <a:extLst>
                  <a:ext uri="{0D108BD9-81ED-4DB2-BD59-A6C34878D82A}">
                    <a16:rowId xmlns:a16="http://schemas.microsoft.com/office/drawing/2014/main" xmlns="" val="10002"/>
                  </a:ext>
                </a:extLst>
              </a:tr>
              <a:tr h="384386">
                <a:tc>
                  <a:txBody>
                    <a:bodyPr/>
                    <a:lstStyle/>
                    <a:p>
                      <a:pPr marL="0" marR="0" lvl="0" indent="0">
                        <a:spcBef>
                          <a:spcPts val="0"/>
                        </a:spcBef>
                        <a:spcAft>
                          <a:spcPts val="0"/>
                        </a:spcAft>
                        <a:buSzPts val="1000"/>
                        <a:buFont typeface="+mj-lt"/>
                        <a:buNone/>
                        <a:tabLst>
                          <a:tab pos="228600" algn="l"/>
                        </a:tabLst>
                      </a:pPr>
                      <a:r>
                        <a:rPr lang="en-US" sz="2400" dirty="0">
                          <a:effectLst/>
                        </a:rPr>
                        <a:t> Raise issues, problems or suggestions</a:t>
                      </a:r>
                      <a:endParaRPr lang="en-US" sz="2400" dirty="0">
                        <a:effectLst/>
                        <a:latin typeface="Calibri" panose="020F0502020204030204" pitchFamily="34" charset="0"/>
                        <a:cs typeface="Times New Roman" panose="02020603050405020304" pitchFamily="18" charset="0"/>
                      </a:endParaRPr>
                    </a:p>
                    <a:p>
                      <a:pPr marL="0" marR="0" lvl="0" indent="0">
                        <a:spcBef>
                          <a:spcPts val="0"/>
                        </a:spcBef>
                        <a:spcAft>
                          <a:spcPts val="0"/>
                        </a:spcAft>
                        <a:buSzPts val="1000"/>
                        <a:buFont typeface="+mj-lt"/>
                        <a:buNone/>
                        <a:tabLst>
                          <a:tab pos="228600" algn="l"/>
                        </a:tabLst>
                      </a:pPr>
                      <a:r>
                        <a:rPr lang="en-US" sz="1100" dirty="0">
                          <a:effectLst/>
                        </a:rPr>
                        <a:t> </a:t>
                      </a:r>
                    </a:p>
                  </a:txBody>
                  <a:tcPr marL="44538" marR="44538" marT="0" marB="0">
                    <a:solidFill>
                      <a:schemeClr val="accent6">
                        <a:lumMod val="50000"/>
                      </a:schemeClr>
                    </a:solidFill>
                  </a:tcPr>
                </a:tc>
                <a:tc>
                  <a:txBody>
                    <a:bodyPr/>
                    <a:lstStyle/>
                    <a:p>
                      <a:endParaRPr lang="en-US"/>
                    </a:p>
                  </a:txBody>
                  <a:tcPr marL="44538" marR="44538" marT="0" marB="0">
                    <a:solidFill>
                      <a:schemeClr val="accent6">
                        <a:lumMod val="50000"/>
                      </a:schemeClr>
                    </a:solidFill>
                  </a:tcPr>
                </a:tc>
                <a:extLst>
                  <a:ext uri="{0D108BD9-81ED-4DB2-BD59-A6C34878D82A}">
                    <a16:rowId xmlns:a16="http://schemas.microsoft.com/office/drawing/2014/main" xmlns="" val="10003"/>
                  </a:ext>
                </a:extLst>
              </a:tr>
              <a:tr h="570305">
                <a:tc>
                  <a:txBody>
                    <a:bodyPr/>
                    <a:lstStyle/>
                    <a:p>
                      <a:pPr marL="0" marR="0" lvl="0" indent="0">
                        <a:spcBef>
                          <a:spcPts val="0"/>
                        </a:spcBef>
                        <a:spcAft>
                          <a:spcPts val="0"/>
                        </a:spcAft>
                        <a:buSzPts val="1000"/>
                        <a:buFont typeface="+mj-lt"/>
                        <a:buNone/>
                        <a:tabLst>
                          <a:tab pos="228600" algn="l"/>
                        </a:tabLst>
                      </a:pPr>
                      <a:r>
                        <a:rPr lang="en-US" sz="2400" dirty="0">
                          <a:effectLst/>
                        </a:rPr>
                        <a:t> Plan together to resolve issues and problems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538" marR="44538" marT="0" marB="0">
                    <a:solidFill>
                      <a:schemeClr val="accent6">
                        <a:lumMod val="50000"/>
                      </a:schemeClr>
                    </a:solidFill>
                  </a:tcPr>
                </a:tc>
                <a:tc>
                  <a:txBody>
                    <a:bodyPr/>
                    <a:lstStyle/>
                    <a:p>
                      <a:endParaRPr lang="en-US"/>
                    </a:p>
                  </a:txBody>
                  <a:tcPr marL="44538" marR="44538" marT="0" marB="0">
                    <a:solidFill>
                      <a:schemeClr val="accent6">
                        <a:lumMod val="50000"/>
                      </a:schemeClr>
                    </a:solidFill>
                  </a:tcPr>
                </a:tc>
                <a:extLst>
                  <a:ext uri="{0D108BD9-81ED-4DB2-BD59-A6C34878D82A}">
                    <a16:rowId xmlns:a16="http://schemas.microsoft.com/office/drawing/2014/main" xmlns="" val="10004"/>
                  </a:ext>
                </a:extLst>
              </a:tr>
              <a:tr h="512515">
                <a:tc>
                  <a:txBody>
                    <a:bodyPr/>
                    <a:lstStyle/>
                    <a:p>
                      <a:pPr marL="0" marR="0" lvl="0" indent="0">
                        <a:spcBef>
                          <a:spcPts val="0"/>
                        </a:spcBef>
                        <a:spcAft>
                          <a:spcPts val="0"/>
                        </a:spcAft>
                        <a:buSzPts val="1000"/>
                        <a:buFont typeface="+mj-lt"/>
                        <a:buNone/>
                        <a:tabLst>
                          <a:tab pos="228600" algn="l"/>
                        </a:tabLst>
                      </a:pPr>
                      <a:r>
                        <a:rPr lang="en-US" sz="2400" dirty="0">
                          <a:effectLst/>
                        </a:rPr>
                        <a:t> Contract commitments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538" marR="44538" marT="0" marB="0">
                    <a:solidFill>
                      <a:schemeClr val="accent6">
                        <a:lumMod val="50000"/>
                      </a:schemeClr>
                    </a:solidFill>
                  </a:tcPr>
                </a:tc>
                <a:tc>
                  <a:txBody>
                    <a:bodyPr/>
                    <a:lstStyle/>
                    <a:p>
                      <a:endParaRPr lang="en-US"/>
                    </a:p>
                  </a:txBody>
                  <a:tcPr marL="44538" marR="44538" marT="0" marB="0">
                    <a:solidFill>
                      <a:schemeClr val="accent6">
                        <a:lumMod val="50000"/>
                      </a:schemeClr>
                    </a:solidFill>
                  </a:tcPr>
                </a:tc>
                <a:extLst>
                  <a:ext uri="{0D108BD9-81ED-4DB2-BD59-A6C34878D82A}">
                    <a16:rowId xmlns:a16="http://schemas.microsoft.com/office/drawing/2014/main" xmlns="" val="10005"/>
                  </a:ext>
                </a:extLst>
              </a:tr>
              <a:tr h="499267">
                <a:tc>
                  <a:txBody>
                    <a:bodyPr/>
                    <a:lstStyle/>
                    <a:p>
                      <a:pPr marL="0" marR="0" lvl="0" indent="0">
                        <a:spcBef>
                          <a:spcPts val="0"/>
                        </a:spcBef>
                        <a:spcAft>
                          <a:spcPts val="0"/>
                        </a:spcAft>
                        <a:buSzPts val="1000"/>
                        <a:buFont typeface="+mj-lt"/>
                        <a:buNone/>
                        <a:tabLst>
                          <a:tab pos="228600" algn="l"/>
                        </a:tabLst>
                      </a:pPr>
                      <a:r>
                        <a:rPr lang="en-US" sz="2400" dirty="0">
                          <a:effectLst/>
                        </a:rPr>
                        <a:t> Offer support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44538" marR="44538" marT="0" marB="0">
                    <a:solidFill>
                      <a:schemeClr val="accent6">
                        <a:lumMod val="50000"/>
                      </a:schemeClr>
                    </a:solidFill>
                  </a:tcPr>
                </a:tc>
                <a:tc>
                  <a:txBody>
                    <a:bodyPr/>
                    <a:lstStyle/>
                    <a:p>
                      <a:endParaRPr lang="en-US" dirty="0"/>
                    </a:p>
                  </a:txBody>
                  <a:tcPr marL="44538" marR="44538" marT="0" marB="0">
                    <a:solidFill>
                      <a:schemeClr val="accent6">
                        <a:lumMod val="50000"/>
                      </a:schemeClr>
                    </a:solidFill>
                  </a:tcPr>
                </a:tc>
                <a:extLst>
                  <a:ext uri="{0D108BD9-81ED-4DB2-BD59-A6C34878D82A}">
                    <a16:rowId xmlns:a16="http://schemas.microsoft.com/office/drawing/2014/main" xmlns="" val="10006"/>
                  </a:ext>
                </a:extLst>
              </a:tr>
              <a:tr h="578795">
                <a:tc gridSpan="2">
                  <a:txBody>
                    <a:bodyPr/>
                    <a:lstStyle/>
                    <a:p>
                      <a:pPr marL="0" marR="0">
                        <a:lnSpc>
                          <a:spcPct val="107000"/>
                        </a:lnSpc>
                        <a:spcBef>
                          <a:spcPts val="0"/>
                        </a:spcBef>
                        <a:spcAft>
                          <a:spcPts val="0"/>
                        </a:spcAft>
                      </a:pPr>
                      <a:r>
                        <a:rPr lang="en-US" sz="1000" dirty="0">
                          <a:effectLst/>
                        </a:rPr>
                        <a:t/>
                      </a:r>
                      <a:br>
                        <a:rPr lang="en-US" sz="1000" dirty="0">
                          <a:effectLst/>
                        </a:rPr>
                      </a:br>
                      <a:r>
                        <a:rPr lang="en-US" sz="1000" dirty="0">
                          <a:effectLst/>
                        </a:rPr>
                        <a:t> </a:t>
                      </a:r>
                      <a:r>
                        <a:rPr lang="en-US" sz="900" dirty="0">
                          <a:effectLst/>
                        </a:rPr>
                        <a:t>Caution: Don’t let them shoot the messenger.  Patiently stay focused on the issues and gently redirect any negative feelings that may feel like an attack.  When emotionally engaged people say things they don’t mean, it is important you are ready to forgive and forget.</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4538" marR="44538" marT="0" marB="0">
                    <a:solidFill>
                      <a:schemeClr val="accent6">
                        <a:lumMod val="50000"/>
                      </a:schemeClr>
                    </a:solidFill>
                  </a:tcPr>
                </a:tc>
                <a:tc hMerge="1">
                  <a:txBody>
                    <a:bodyPr/>
                    <a:lstStyle/>
                    <a:p>
                      <a:endParaRPr lang="en-US"/>
                    </a:p>
                  </a:txBody>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17260556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a:solidFill>
                  <a:schemeClr val="accent6">
                    <a:lumMod val="50000"/>
                  </a:schemeClr>
                </a:solidFill>
              </a:rPr>
              <a:t>Biomed vs IT</a:t>
            </a:r>
          </a:p>
        </p:txBody>
      </p:sp>
      <p:sp>
        <p:nvSpPr>
          <p:cNvPr id="7" name="Slide Number Placeholder 6"/>
          <p:cNvSpPr>
            <a:spLocks noGrp="1"/>
          </p:cNvSpPr>
          <p:nvPr>
            <p:ph type="sldNum" sz="quarter" idx="12"/>
          </p:nvPr>
        </p:nvSpPr>
        <p:spPr/>
        <p:txBody>
          <a:bodyPr/>
          <a:lstStyle/>
          <a:p>
            <a:fld id="{5387AD75-2DD2-423E-8C56-4CFAF557B47A}" type="slidenum">
              <a:rPr lang="en-US" smtClean="0"/>
              <a:t>7</a:t>
            </a:fld>
            <a:endParaRPr lang="en-US" dirty="0"/>
          </a:p>
        </p:txBody>
      </p:sp>
      <p:sp>
        <p:nvSpPr>
          <p:cNvPr id="3" name="TextBox 2"/>
          <p:cNvSpPr txBox="1"/>
          <p:nvPr/>
        </p:nvSpPr>
        <p:spPr>
          <a:xfrm>
            <a:off x="213049" y="1699609"/>
            <a:ext cx="10959548"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a:t>Event Driven vs Process Driven</a:t>
            </a:r>
          </a:p>
          <a:p>
            <a:endParaRPr lang="en-US" sz="2400" dirty="0"/>
          </a:p>
          <a:p>
            <a:pPr marL="342900" indent="-342900">
              <a:buFont typeface="Arial" panose="020B0604020202020204" pitchFamily="34" charset="0"/>
              <a:buChar char="•"/>
            </a:pPr>
            <a:r>
              <a:rPr lang="en-US" sz="2400" dirty="0"/>
              <a:t>Do you like IT?  Does IT like you?</a:t>
            </a:r>
          </a:p>
          <a:p>
            <a:r>
              <a:rPr lang="en-US" sz="2400" dirty="0"/>
              <a:t>	Why?</a:t>
            </a:r>
          </a:p>
          <a:p>
            <a:endParaRPr lang="en-US" sz="2400" dirty="0"/>
          </a:p>
          <a:p>
            <a:pPr marL="342900" indent="-342900">
              <a:buFont typeface="Arial" panose="020B0604020202020204" pitchFamily="34" charset="0"/>
              <a:buChar char="•"/>
            </a:pPr>
            <a:r>
              <a:rPr lang="en-US" sz="2400" dirty="0"/>
              <a:t>Are they efficient? Is </a:t>
            </a:r>
            <a:r>
              <a:rPr lang="en-US" sz="2400" dirty="0" smtClean="0"/>
              <a:t>Biomed efficient</a:t>
            </a:r>
            <a:r>
              <a:rPr lang="en-US" sz="2400" dirty="0"/>
              <a:t>?</a:t>
            </a:r>
          </a:p>
          <a:p>
            <a:r>
              <a:rPr lang="en-US" sz="2400" dirty="0"/>
              <a:t>	Why?</a:t>
            </a:r>
          </a:p>
          <a:p>
            <a:endParaRPr lang="en-US" sz="2400" dirty="0"/>
          </a:p>
          <a:p>
            <a:pPr marL="342900" indent="-342900">
              <a:buFont typeface="Arial" panose="020B0604020202020204" pitchFamily="34" charset="0"/>
              <a:buChar char="•"/>
            </a:pPr>
            <a:r>
              <a:rPr lang="en-US" sz="2400" dirty="0"/>
              <a:t>Are you organized? Is IT organized?</a:t>
            </a:r>
          </a:p>
          <a:p>
            <a:r>
              <a:rPr lang="en-US" sz="2400" dirty="0"/>
              <a:t>	Why?</a:t>
            </a:r>
          </a:p>
          <a:p>
            <a:endParaRPr lang="en-US" sz="2400" dirty="0"/>
          </a:p>
          <a:p>
            <a:pPr marL="342900" indent="-342900">
              <a:buFont typeface="Arial" panose="020B0604020202020204" pitchFamily="34" charset="0"/>
              <a:buChar char="•"/>
            </a:pPr>
            <a:r>
              <a:rPr lang="en-US" sz="2400" dirty="0"/>
              <a:t>Availability, Safety vs Security</a:t>
            </a:r>
          </a:p>
        </p:txBody>
      </p:sp>
      <p:pic>
        <p:nvPicPr>
          <p:cNvPr id="1028" name="Picture 4" descr="Identifying the Elephant in the Room | Inc.com">
            <a:extLst>
              <a:ext uri="{FF2B5EF4-FFF2-40B4-BE49-F238E27FC236}">
                <a16:creationId xmlns:a16="http://schemas.microsoft.com/office/drawing/2014/main" xmlns="" id="{2178895D-084B-4E63-AC27-6646EF26552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1934659"/>
            <a:ext cx="6011982" cy="3381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8341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6">
                    <a:lumMod val="50000"/>
                  </a:schemeClr>
                </a:solidFill>
              </a:rPr>
              <a:t>Biomed perspective of IT</a:t>
            </a:r>
          </a:p>
        </p:txBody>
      </p:sp>
      <p:sp>
        <p:nvSpPr>
          <p:cNvPr id="3" name="Content Placeholder 2"/>
          <p:cNvSpPr>
            <a:spLocks noGrp="1"/>
          </p:cNvSpPr>
          <p:nvPr>
            <p:ph idx="1"/>
          </p:nvPr>
        </p:nvSpPr>
        <p:spPr>
          <a:xfrm>
            <a:off x="943475" y="1646803"/>
            <a:ext cx="10515600" cy="4351338"/>
          </a:xfrm>
        </p:spPr>
        <p:txBody>
          <a:bodyPr>
            <a:normAutofit/>
          </a:bodyPr>
          <a:lstStyle/>
          <a:p>
            <a:pPr>
              <a:lnSpc>
                <a:spcPct val="150000"/>
              </a:lnSpc>
              <a:buFont typeface="Wingdings" panose="05000000000000000000" pitchFamily="2" charset="2"/>
              <a:buChar char="Ø"/>
            </a:pPr>
            <a:r>
              <a:rPr lang="en-US" dirty="0"/>
              <a:t> Submit a ticket first!</a:t>
            </a:r>
          </a:p>
          <a:p>
            <a:pPr>
              <a:lnSpc>
                <a:spcPct val="150000"/>
              </a:lnSpc>
              <a:buFont typeface="Wingdings" panose="05000000000000000000" pitchFamily="2" charset="2"/>
              <a:buChar char="Ø"/>
            </a:pPr>
            <a:r>
              <a:rPr lang="en-US" dirty="0"/>
              <a:t> 2 weeks turn-around time.</a:t>
            </a:r>
          </a:p>
          <a:p>
            <a:pPr>
              <a:lnSpc>
                <a:spcPct val="150000"/>
              </a:lnSpc>
              <a:buFont typeface="Wingdings" panose="05000000000000000000" pitchFamily="2" charset="2"/>
              <a:buChar char="Ø"/>
            </a:pPr>
            <a:r>
              <a:rPr lang="en-US" dirty="0"/>
              <a:t> Metrics focused: Priority to closing tickets versus doing the actual work.</a:t>
            </a:r>
          </a:p>
          <a:p>
            <a:pPr>
              <a:lnSpc>
                <a:spcPct val="150000"/>
              </a:lnSpc>
              <a:buFont typeface="Wingdings" panose="05000000000000000000" pitchFamily="2" charset="2"/>
              <a:buChar char="Ø"/>
            </a:pPr>
            <a:r>
              <a:rPr lang="en-US" dirty="0"/>
              <a:t> Lack of understanding of criticality of situations in Healthcare Org.</a:t>
            </a:r>
          </a:p>
          <a:p>
            <a:pPr>
              <a:lnSpc>
                <a:spcPct val="150000"/>
              </a:lnSpc>
              <a:buFont typeface="Wingdings" panose="05000000000000000000" pitchFamily="2" charset="2"/>
              <a:buChar char="Ø"/>
            </a:pPr>
            <a:r>
              <a:rPr lang="en-US" dirty="0"/>
              <a:t> Treats everything like a PC.</a:t>
            </a:r>
          </a:p>
          <a:p>
            <a:pPr>
              <a:lnSpc>
                <a:spcPct val="150000"/>
              </a:lnSpc>
              <a:buFont typeface="Wingdings" panose="05000000000000000000" pitchFamily="2" charset="2"/>
              <a:buChar char="Ø"/>
            </a:pPr>
            <a:r>
              <a:rPr lang="en-US" dirty="0"/>
              <a:t> Not willing to bend the rules to save a life.</a:t>
            </a:r>
          </a:p>
        </p:txBody>
      </p:sp>
      <p:sp>
        <p:nvSpPr>
          <p:cNvPr id="7" name="Slide Number Placeholder 6"/>
          <p:cNvSpPr>
            <a:spLocks noGrp="1"/>
          </p:cNvSpPr>
          <p:nvPr>
            <p:ph type="sldNum" sz="quarter" idx="12"/>
          </p:nvPr>
        </p:nvSpPr>
        <p:spPr/>
        <p:txBody>
          <a:bodyPr/>
          <a:lstStyle/>
          <a:p>
            <a:fld id="{5387AD75-2DD2-423E-8C56-4CFAF557B47A}" type="slidenum">
              <a:rPr lang="en-US" smtClean="0"/>
              <a:t>8</a:t>
            </a:fld>
            <a:endParaRPr lang="en-US" dirty="0"/>
          </a:p>
        </p:txBody>
      </p:sp>
    </p:spTree>
    <p:extLst>
      <p:ext uri="{BB962C8B-B14F-4D97-AF65-F5344CB8AC3E}">
        <p14:creationId xmlns:p14="http://schemas.microsoft.com/office/powerpoint/2010/main" val="5270522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6">
                    <a:lumMod val="50000"/>
                  </a:schemeClr>
                </a:solidFill>
              </a:rPr>
              <a:t>IT perspective of Biomed</a:t>
            </a:r>
          </a:p>
        </p:txBody>
      </p:sp>
      <p:sp>
        <p:nvSpPr>
          <p:cNvPr id="3" name="Content Placeholder 2"/>
          <p:cNvSpPr>
            <a:spLocks noGrp="1"/>
          </p:cNvSpPr>
          <p:nvPr>
            <p:ph idx="1"/>
          </p:nvPr>
        </p:nvSpPr>
        <p:spPr>
          <a:xfrm>
            <a:off x="838200" y="1593840"/>
            <a:ext cx="10515600" cy="4351338"/>
          </a:xfrm>
        </p:spPr>
        <p:txBody>
          <a:bodyPr>
            <a:normAutofit/>
          </a:bodyPr>
          <a:lstStyle/>
          <a:p>
            <a:pPr>
              <a:lnSpc>
                <a:spcPct val="150000"/>
              </a:lnSpc>
              <a:buFont typeface="Wingdings" panose="05000000000000000000" pitchFamily="2" charset="2"/>
              <a:buChar char="Ø"/>
            </a:pPr>
            <a:r>
              <a:rPr lang="en-US" dirty="0"/>
              <a:t> Unresponsive</a:t>
            </a:r>
          </a:p>
          <a:p>
            <a:pPr>
              <a:lnSpc>
                <a:spcPct val="150000"/>
              </a:lnSpc>
              <a:buFont typeface="Wingdings" panose="05000000000000000000" pitchFamily="2" charset="2"/>
              <a:buChar char="Ø"/>
            </a:pPr>
            <a:r>
              <a:rPr lang="en-US" dirty="0"/>
              <a:t> Not knowledgeable</a:t>
            </a:r>
          </a:p>
          <a:p>
            <a:pPr>
              <a:lnSpc>
                <a:spcPct val="150000"/>
              </a:lnSpc>
              <a:buFont typeface="Wingdings" panose="05000000000000000000" pitchFamily="2" charset="2"/>
              <a:buChar char="Ø"/>
            </a:pPr>
            <a:r>
              <a:rPr lang="en-US" dirty="0"/>
              <a:t> Do not understand IT integration to other systems</a:t>
            </a:r>
          </a:p>
          <a:p>
            <a:pPr>
              <a:lnSpc>
                <a:spcPct val="150000"/>
              </a:lnSpc>
              <a:buFont typeface="Wingdings" panose="05000000000000000000" pitchFamily="2" charset="2"/>
              <a:buChar char="Ø"/>
            </a:pPr>
            <a:r>
              <a:rPr lang="en-US" dirty="0"/>
              <a:t> Does not communicate to IT – fire drill</a:t>
            </a:r>
          </a:p>
          <a:p>
            <a:pPr>
              <a:lnSpc>
                <a:spcPct val="150000"/>
              </a:lnSpc>
              <a:buFont typeface="Wingdings" panose="05000000000000000000" pitchFamily="2" charset="2"/>
              <a:buChar char="Ø"/>
            </a:pPr>
            <a:r>
              <a:rPr lang="en-US" dirty="0"/>
              <a:t> Lack of planning</a:t>
            </a:r>
          </a:p>
          <a:p>
            <a:pPr>
              <a:lnSpc>
                <a:spcPct val="150000"/>
              </a:lnSpc>
              <a:buFont typeface="Wingdings" panose="05000000000000000000" pitchFamily="2" charset="2"/>
              <a:buChar char="Ø"/>
            </a:pPr>
            <a:r>
              <a:rPr lang="en-US" dirty="0"/>
              <a:t> No IT settings documentation</a:t>
            </a:r>
          </a:p>
          <a:p>
            <a:pPr>
              <a:lnSpc>
                <a:spcPct val="150000"/>
              </a:lnSpc>
              <a:buFont typeface="Wingdings" panose="05000000000000000000" pitchFamily="2" charset="2"/>
              <a:buChar char="Ø"/>
            </a:pPr>
            <a:r>
              <a:rPr lang="en-US" dirty="0"/>
              <a:t> Schedule downtimes</a:t>
            </a:r>
          </a:p>
        </p:txBody>
      </p:sp>
      <p:sp>
        <p:nvSpPr>
          <p:cNvPr id="7" name="Slide Number Placeholder 6"/>
          <p:cNvSpPr>
            <a:spLocks noGrp="1"/>
          </p:cNvSpPr>
          <p:nvPr>
            <p:ph type="sldNum" sz="quarter" idx="12"/>
          </p:nvPr>
        </p:nvSpPr>
        <p:spPr/>
        <p:txBody>
          <a:bodyPr/>
          <a:lstStyle/>
          <a:p>
            <a:fld id="{5387AD75-2DD2-423E-8C56-4CFAF557B47A}" type="slidenum">
              <a:rPr lang="en-US" smtClean="0"/>
              <a:t>9</a:t>
            </a:fld>
            <a:endParaRPr lang="en-US" dirty="0"/>
          </a:p>
        </p:txBody>
      </p:sp>
    </p:spTree>
    <p:extLst>
      <p:ext uri="{BB962C8B-B14F-4D97-AF65-F5344CB8AC3E}">
        <p14:creationId xmlns:p14="http://schemas.microsoft.com/office/powerpoint/2010/main" val="7558916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1050" y="1558343"/>
            <a:ext cx="10515600" cy="4351338"/>
          </a:xfrm>
        </p:spPr>
        <p:txBody>
          <a:bodyPr/>
          <a:lstStyle/>
          <a:p>
            <a:pPr marL="0" indent="0" algn="ctr" fontAlgn="base">
              <a:buNone/>
            </a:pPr>
            <a:r>
              <a:rPr lang="en-US" sz="4800" dirty="0"/>
              <a:t>T</a:t>
            </a:r>
            <a:r>
              <a:rPr lang="en-US" sz="4800" dirty="0" smtClean="0"/>
              <a:t>he </a:t>
            </a:r>
            <a:r>
              <a:rPr lang="en-US" sz="4800" dirty="0"/>
              <a:t>greatest enemy of communication is the illusion of it</a:t>
            </a:r>
            <a:r>
              <a:rPr lang="en-US" sz="4800" dirty="0" smtClean="0"/>
              <a:t>. </a:t>
            </a:r>
          </a:p>
          <a:p>
            <a:pPr marL="0" indent="0" algn="ctr" fontAlgn="base">
              <a:buNone/>
            </a:pPr>
            <a:r>
              <a:rPr lang="en-US" sz="3600" dirty="0" smtClean="0"/>
              <a:t>(William Whyte, 1950)</a:t>
            </a:r>
          </a:p>
          <a:p>
            <a:pPr marL="0" indent="0" fontAlgn="base">
              <a:buNone/>
            </a:pPr>
            <a:endParaRPr lang="en-US" dirty="0"/>
          </a:p>
        </p:txBody>
      </p:sp>
      <p:sp>
        <p:nvSpPr>
          <p:cNvPr id="2" name="Slide Number Placeholder 1"/>
          <p:cNvSpPr>
            <a:spLocks noGrp="1"/>
          </p:cNvSpPr>
          <p:nvPr>
            <p:ph type="sldNum" sz="quarter" idx="12"/>
          </p:nvPr>
        </p:nvSpPr>
        <p:spPr/>
        <p:txBody>
          <a:bodyPr/>
          <a:lstStyle/>
          <a:p>
            <a:fld id="{5387AD75-2DD2-423E-8C56-4CFAF557B47A}" type="slidenum">
              <a:rPr lang="en-US" smtClean="0"/>
              <a:t>10</a:t>
            </a:fld>
            <a:endParaRPr lang="en-US" dirty="0"/>
          </a:p>
        </p:txBody>
      </p:sp>
      <p:sp>
        <p:nvSpPr>
          <p:cNvPr id="6" name="Title 1"/>
          <p:cNvSpPr txBox="1">
            <a:spLocks/>
          </p:cNvSpPr>
          <p:nvPr/>
        </p:nvSpPr>
        <p:spPr>
          <a:xfrm>
            <a:off x="838200" y="11031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solidFill>
                  <a:schemeClr val="accent6">
                    <a:lumMod val="50000"/>
                  </a:schemeClr>
                </a:solidFill>
              </a:rPr>
              <a:t>Where we should be?</a:t>
            </a:r>
            <a:endParaRPr lang="en-US" b="1" dirty="0">
              <a:solidFill>
                <a:schemeClr val="accent6">
                  <a:lumMod val="50000"/>
                </a:schemeClr>
              </a:solidFill>
            </a:endParaRPr>
          </a:p>
        </p:txBody>
      </p:sp>
    </p:spTree>
    <p:extLst>
      <p:ext uri="{BB962C8B-B14F-4D97-AF65-F5344CB8AC3E}">
        <p14:creationId xmlns:p14="http://schemas.microsoft.com/office/powerpoint/2010/main" val="20294265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0317"/>
            <a:ext cx="10515600" cy="1325563"/>
          </a:xfrm>
        </p:spPr>
        <p:txBody>
          <a:bodyPr/>
          <a:lstStyle/>
          <a:p>
            <a:r>
              <a:rPr lang="en-US" b="1" dirty="0">
                <a:solidFill>
                  <a:schemeClr val="accent6">
                    <a:lumMod val="50000"/>
                  </a:schemeClr>
                </a:solidFill>
              </a:rPr>
              <a:t>Where we should be?</a:t>
            </a:r>
          </a:p>
        </p:txBody>
      </p:sp>
      <p:sp>
        <p:nvSpPr>
          <p:cNvPr id="3" name="Content Placeholder 2"/>
          <p:cNvSpPr>
            <a:spLocks noGrp="1"/>
          </p:cNvSpPr>
          <p:nvPr>
            <p:ph idx="1"/>
          </p:nvPr>
        </p:nvSpPr>
        <p:spPr>
          <a:xfrm>
            <a:off x="990600" y="1282149"/>
            <a:ext cx="9992139" cy="4979606"/>
          </a:xfrm>
        </p:spPr>
        <p:txBody>
          <a:bodyPr>
            <a:normAutofit fontScale="92500" lnSpcReduction="10000"/>
          </a:bodyPr>
          <a:lstStyle/>
          <a:p>
            <a:pPr>
              <a:lnSpc>
                <a:spcPct val="120000"/>
              </a:lnSpc>
              <a:buFont typeface="Wingdings" panose="05000000000000000000" pitchFamily="2" charset="2"/>
              <a:buChar char="Ø"/>
            </a:pPr>
            <a:r>
              <a:rPr lang="en-US" b="1" dirty="0"/>
              <a:t> COMMUNICATION</a:t>
            </a:r>
          </a:p>
          <a:p>
            <a:pPr>
              <a:lnSpc>
                <a:spcPct val="120000"/>
              </a:lnSpc>
              <a:buFont typeface="Wingdings" panose="05000000000000000000" pitchFamily="2" charset="2"/>
              <a:buChar char="Ø"/>
            </a:pPr>
            <a:r>
              <a:rPr lang="en-US" dirty="0"/>
              <a:t> Biomed to Alert IT of changes/ upgrades</a:t>
            </a:r>
          </a:p>
          <a:p>
            <a:pPr>
              <a:lnSpc>
                <a:spcPct val="120000"/>
              </a:lnSpc>
              <a:buFont typeface="Wingdings" panose="05000000000000000000" pitchFamily="2" charset="2"/>
              <a:buChar char="Ø"/>
            </a:pPr>
            <a:r>
              <a:rPr lang="en-US" dirty="0"/>
              <a:t> Biomed Alert IT of down equipment</a:t>
            </a:r>
          </a:p>
          <a:p>
            <a:pPr>
              <a:lnSpc>
                <a:spcPct val="120000"/>
              </a:lnSpc>
              <a:buFont typeface="Wingdings" panose="05000000000000000000" pitchFamily="2" charset="2"/>
              <a:buChar char="Ø"/>
            </a:pPr>
            <a:r>
              <a:rPr lang="en-US" dirty="0"/>
              <a:t> Gray area is not gray:</a:t>
            </a:r>
          </a:p>
          <a:p>
            <a:pPr lvl="1">
              <a:lnSpc>
                <a:spcPct val="120000"/>
              </a:lnSpc>
              <a:buFont typeface="Wingdings" panose="05000000000000000000" pitchFamily="2" charset="2"/>
              <a:buChar char="Ø"/>
            </a:pPr>
            <a:r>
              <a:rPr lang="en-US" dirty="0"/>
              <a:t> Biomed ownership of everything related to medical devices. (PC to operate a medical device is considered medical device)</a:t>
            </a:r>
          </a:p>
          <a:p>
            <a:pPr lvl="1">
              <a:lnSpc>
                <a:spcPct val="120000"/>
              </a:lnSpc>
              <a:buFont typeface="Wingdings" panose="05000000000000000000" pitchFamily="2" charset="2"/>
              <a:buChar char="Ø"/>
            </a:pPr>
            <a:r>
              <a:rPr lang="en-US" dirty="0"/>
              <a:t> IT takes orders for medical devices from Biomed ONLY, regardless of request.</a:t>
            </a:r>
          </a:p>
          <a:p>
            <a:pPr>
              <a:lnSpc>
                <a:spcPct val="120000"/>
              </a:lnSpc>
              <a:buFont typeface="Wingdings" panose="05000000000000000000" pitchFamily="2" charset="2"/>
              <a:buChar char="Ø"/>
            </a:pPr>
            <a:r>
              <a:rPr lang="en-US" dirty="0"/>
              <a:t> Joint Committees:</a:t>
            </a:r>
          </a:p>
          <a:p>
            <a:pPr lvl="1">
              <a:lnSpc>
                <a:spcPct val="120000"/>
              </a:lnSpc>
              <a:buFont typeface="Wingdings" panose="05000000000000000000" pitchFamily="2" charset="2"/>
              <a:buChar char="Ø"/>
            </a:pPr>
            <a:r>
              <a:rPr lang="en-US" dirty="0"/>
              <a:t> Capital</a:t>
            </a:r>
            <a:r>
              <a:rPr lang="en-US" dirty="0" smtClean="0"/>
              <a:t>.</a:t>
            </a:r>
          </a:p>
          <a:p>
            <a:pPr lvl="1">
              <a:lnSpc>
                <a:spcPct val="120000"/>
              </a:lnSpc>
              <a:buFont typeface="Wingdings" panose="05000000000000000000" pitchFamily="2" charset="2"/>
              <a:buChar char="Ø"/>
            </a:pPr>
            <a:r>
              <a:rPr lang="en-US" dirty="0" smtClean="0"/>
              <a:t>Contracts Review</a:t>
            </a:r>
            <a:endParaRPr lang="en-US" dirty="0"/>
          </a:p>
          <a:p>
            <a:pPr lvl="1">
              <a:lnSpc>
                <a:spcPct val="120000"/>
              </a:lnSpc>
              <a:buFont typeface="Wingdings" panose="05000000000000000000" pitchFamily="2" charset="2"/>
              <a:buChar char="Ø"/>
            </a:pPr>
            <a:r>
              <a:rPr lang="en-US" dirty="0"/>
              <a:t> Info Sec.</a:t>
            </a:r>
          </a:p>
          <a:p>
            <a:pPr lvl="1">
              <a:lnSpc>
                <a:spcPct val="120000"/>
              </a:lnSpc>
              <a:buFont typeface="Wingdings" panose="05000000000000000000" pitchFamily="2" charset="2"/>
              <a:buChar char="Ø"/>
            </a:pPr>
            <a:r>
              <a:rPr lang="en-US" dirty="0"/>
              <a:t> Change Management</a:t>
            </a:r>
          </a:p>
          <a:p>
            <a:pPr lvl="1">
              <a:lnSpc>
                <a:spcPct val="120000"/>
              </a:lnSpc>
              <a:buFont typeface="Wingdings" panose="05000000000000000000" pitchFamily="2" charset="2"/>
              <a:buChar char="Ø"/>
            </a:pPr>
            <a:r>
              <a:rPr lang="en-US" dirty="0"/>
              <a:t> Project Management</a:t>
            </a:r>
          </a:p>
        </p:txBody>
      </p:sp>
      <p:sp>
        <p:nvSpPr>
          <p:cNvPr id="7" name="Slide Number Placeholder 6"/>
          <p:cNvSpPr>
            <a:spLocks noGrp="1"/>
          </p:cNvSpPr>
          <p:nvPr>
            <p:ph type="sldNum" sz="quarter" idx="12"/>
          </p:nvPr>
        </p:nvSpPr>
        <p:spPr/>
        <p:txBody>
          <a:bodyPr/>
          <a:lstStyle/>
          <a:p>
            <a:fld id="{5387AD75-2DD2-423E-8C56-4CFAF557B47A}" type="slidenum">
              <a:rPr lang="en-US" smtClean="0"/>
              <a:t>11</a:t>
            </a:fld>
            <a:endParaRPr lang="en-US" dirty="0"/>
          </a:p>
        </p:txBody>
      </p:sp>
    </p:spTree>
    <p:extLst>
      <p:ext uri="{BB962C8B-B14F-4D97-AF65-F5344CB8AC3E}">
        <p14:creationId xmlns:p14="http://schemas.microsoft.com/office/powerpoint/2010/main" val="35776068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7">
            <a:extLst>
              <a:ext uri="{FF2B5EF4-FFF2-40B4-BE49-F238E27FC236}">
                <a16:creationId xmlns:a16="http://schemas.microsoft.com/office/drawing/2014/main" xmlns="" id="{4B33577D-C679-44F2-9A83-FCB801B3F284}"/>
              </a:ext>
            </a:extLst>
          </p:cNvPr>
          <p:cNvSpPr txBox="1">
            <a:spLocks/>
          </p:cNvSpPr>
          <p:nvPr/>
        </p:nvSpPr>
        <p:spPr>
          <a:xfrm>
            <a:off x="1905000" y="1589811"/>
            <a:ext cx="8229600" cy="4359639"/>
          </a:xfrm>
          <a:prstGeom prst="rect">
            <a:avLst/>
          </a:prstGeom>
        </p:spPr>
        <p:txBody>
          <a:bodyPr vert="horz" lIns="91440" tIns="45720" rIns="91440" bIns="45720" rtlCol="0" anchor="t">
            <a:normAutofit/>
          </a:bodyPr>
          <a:lstStyle>
            <a:lvl1pPr marL="0" indent="0" algn="l" defTabSz="457200" rtl="0" eaLnBrk="1" latinLnBrk="0" hangingPunct="1">
              <a:lnSpc>
                <a:spcPct val="85000"/>
              </a:lnSpc>
              <a:spcBef>
                <a:spcPts val="1000"/>
              </a:spcBef>
              <a:spcAft>
                <a:spcPts val="0"/>
              </a:spcAft>
              <a:buClr>
                <a:schemeClr val="accent1"/>
              </a:buClr>
              <a:buSzPct val="80000"/>
              <a:buFont typeface="Wingdings 3" charset="2"/>
              <a:buNone/>
              <a:defRPr sz="2400" kern="1200" spc="-50" baseline="0">
                <a:solidFill>
                  <a:schemeClr val="tx1"/>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24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20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8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8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endParaRPr lang="en-US" sz="1600" dirty="0">
              <a:solidFill>
                <a:schemeClr val="tx1">
                  <a:lumMod val="50000"/>
                  <a:lumOff val="50000"/>
                </a:schemeClr>
              </a:solidFill>
            </a:endParaRPr>
          </a:p>
        </p:txBody>
      </p:sp>
      <p:sp>
        <p:nvSpPr>
          <p:cNvPr id="2" name="Slide Number Placeholder 1"/>
          <p:cNvSpPr>
            <a:spLocks noGrp="1"/>
          </p:cNvSpPr>
          <p:nvPr>
            <p:ph type="sldNum" sz="quarter" idx="12"/>
          </p:nvPr>
        </p:nvSpPr>
        <p:spPr/>
        <p:txBody>
          <a:bodyPr/>
          <a:lstStyle/>
          <a:p>
            <a:fld id="{5387AD75-2DD2-423E-8C56-4CFAF557B47A}" type="slidenum">
              <a:rPr lang="en-US" smtClean="0"/>
              <a:t>12</a:t>
            </a:fld>
            <a:endParaRPr lang="en-US" dirty="0"/>
          </a:p>
        </p:txBody>
      </p:sp>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20638"/>
            <a:ext cx="5638800" cy="6878638"/>
          </a:xfrm>
          <a:prstGeom prst="rect">
            <a:avLst/>
          </a:prstGeom>
        </p:spPr>
      </p:pic>
      <p:sp>
        <p:nvSpPr>
          <p:cNvPr id="3" name="TextBox 2"/>
          <p:cNvSpPr txBox="1"/>
          <p:nvPr/>
        </p:nvSpPr>
        <p:spPr>
          <a:xfrm>
            <a:off x="5853793" y="1110343"/>
            <a:ext cx="3731078" cy="1815882"/>
          </a:xfrm>
          <a:prstGeom prst="rect">
            <a:avLst/>
          </a:prstGeom>
          <a:noFill/>
        </p:spPr>
        <p:txBody>
          <a:bodyPr wrap="square" rtlCol="0">
            <a:spAutoFit/>
          </a:bodyPr>
          <a:lstStyle/>
          <a:p>
            <a:r>
              <a:rPr lang="en-US" sz="2800" dirty="0" smtClean="0"/>
              <a:t>Hope you enjoyed the presentation.</a:t>
            </a:r>
          </a:p>
          <a:p>
            <a:endParaRPr lang="en-US" sz="2800" dirty="0"/>
          </a:p>
          <a:p>
            <a:r>
              <a:rPr lang="en-US" sz="2800" dirty="0" smtClean="0"/>
              <a:t>QUESTIONS?</a:t>
            </a:r>
            <a:endParaRPr lang="en-US" sz="2800" dirty="0"/>
          </a:p>
        </p:txBody>
      </p:sp>
    </p:spTree>
    <p:extLst>
      <p:ext uri="{BB962C8B-B14F-4D97-AF65-F5344CB8AC3E}">
        <p14:creationId xmlns:p14="http://schemas.microsoft.com/office/powerpoint/2010/main" val="59044695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181</TotalTime>
  <Words>472</Words>
  <Application>Microsoft Office PowerPoint</Application>
  <PresentationFormat>Widescreen</PresentationFormat>
  <Paragraphs>102</Paragraphs>
  <Slides>12</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Lato</vt:lpstr>
      <vt:lpstr>Times New Roman</vt:lpstr>
      <vt:lpstr>Trebuchet MS</vt:lpstr>
      <vt:lpstr>Wingdings</vt:lpstr>
      <vt:lpstr>Wingdings 3</vt:lpstr>
      <vt:lpstr>Facet</vt:lpstr>
      <vt:lpstr>  Transitioning Culture,  Change to CE-IT    November 2, 2021</vt:lpstr>
      <vt:lpstr>Logistics and Disclaimer</vt:lpstr>
      <vt:lpstr>About the speaker</vt:lpstr>
      <vt:lpstr>Session Description</vt:lpstr>
      <vt:lpstr>Stages of Change</vt:lpstr>
      <vt:lpstr>Communication Process</vt:lpstr>
      <vt:lpstr>Biomed vs IT</vt:lpstr>
      <vt:lpstr>Biomed perspective of IT</vt:lpstr>
      <vt:lpstr>IT perspective of Biomed</vt:lpstr>
      <vt:lpstr>PowerPoint Presentation</vt:lpstr>
      <vt:lpstr>Where we should be?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2020-2021 Educational Webinar Series The Joint Commision Updates - 2021 February 11, 2021</dc:title>
  <dc:creator>suly chi</dc:creator>
  <cp:lastModifiedBy>Nader Hammoud</cp:lastModifiedBy>
  <cp:revision>26</cp:revision>
  <dcterms:created xsi:type="dcterms:W3CDTF">2020-12-08T17:03:29Z</dcterms:created>
  <dcterms:modified xsi:type="dcterms:W3CDTF">2021-10-18T22:07:24Z</dcterms:modified>
</cp:coreProperties>
</file>