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865" r:id="rId2"/>
    <p:sldId id="838" r:id="rId3"/>
    <p:sldId id="841" r:id="rId4"/>
    <p:sldId id="842" r:id="rId5"/>
    <p:sldId id="844" r:id="rId6"/>
    <p:sldId id="843" r:id="rId7"/>
    <p:sldId id="895" r:id="rId8"/>
    <p:sldId id="876" r:id="rId9"/>
    <p:sldId id="878" r:id="rId10"/>
    <p:sldId id="897" r:id="rId11"/>
    <p:sldId id="854" r:id="rId12"/>
    <p:sldId id="879" r:id="rId13"/>
    <p:sldId id="868" r:id="rId14"/>
    <p:sldId id="881" r:id="rId15"/>
    <p:sldId id="884" r:id="rId16"/>
    <p:sldId id="889" r:id="rId17"/>
    <p:sldId id="880" r:id="rId18"/>
    <p:sldId id="898" r:id="rId19"/>
    <p:sldId id="862" r:id="rId20"/>
    <p:sldId id="861" r:id="rId21"/>
    <p:sldId id="890" r:id="rId22"/>
    <p:sldId id="885" r:id="rId23"/>
    <p:sldId id="891" r:id="rId24"/>
    <p:sldId id="887" r:id="rId25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41" autoAdjust="0"/>
    <p:restoredTop sz="82591" autoAdjust="0"/>
  </p:normalViewPr>
  <p:slideViewPr>
    <p:cSldViewPr snapToGrid="0">
      <p:cViewPr varScale="1">
        <p:scale>
          <a:sx n="92" d="100"/>
          <a:sy n="92" d="100"/>
        </p:scale>
        <p:origin x="956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4" y="1"/>
            <a:ext cx="4068339" cy="356357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1CCF58BB-CE68-4941-869A-1D7AB60ADDC5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5"/>
            <a:ext cx="7510780" cy="2796601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4" y="6746119"/>
            <a:ext cx="4068339" cy="356356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506D5AF9-9B3F-4337-A947-EE138DC1FA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7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Introductions … introduce Danielle McGeary as AAMI exec sponsor if she is in attendance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0112">
              <a:defRPr/>
            </a:pPr>
            <a:fld id="{0CB04426-1BD7-4CD8-A1F3-D023E9093F1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0112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87917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37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715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961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99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18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46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825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244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52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88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84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88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705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AEM program is dependent upon clear understanding and documentation of failures.</a:t>
            </a:r>
          </a:p>
          <a:p>
            <a:r>
              <a:rPr lang="en-US" dirty="0"/>
              <a:t>Therefore, it is CRITICAL to define standardized work order types and failure codes; and then to use them consistently.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388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06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91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405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987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08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47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19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5AF9-9B3F-4337-A947-EE138DC1FA7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66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C98B9-6C8D-454D-8F88-B396AB931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8C4355-8654-427F-8A82-BC37BB2B4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DD053-5C58-4B8E-AEA7-C3EAD5C2F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F547D-C2E5-4290-8CB3-5C640FD5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F5965-66DE-4679-9AA8-17B334B0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67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A552-098B-460D-BA2C-40320F03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B24E5-B94E-4F2D-A66C-DCD707F89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96813-5E85-4CA2-96E3-43A8FC6C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E4D24-062E-4809-BB5A-73C41F1AB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4A9D9-9E30-4DEE-BA2D-BD796E20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7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958B-0774-4F4D-BAF1-CD7FD8C0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E65DA-A29C-4AA2-8C03-B0AE369B8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46BE6-C83D-42F3-BF8B-B3532CB4B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3708C-776B-43EC-9E69-F60FD26A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926D0-26CD-4635-81D5-CA8CD682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75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D4C6A-5189-46F9-905C-50F1F1081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B1B6-7873-4698-B09C-9AB03CB92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40810-E361-43A1-B771-AD033D472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FEC45-D3C8-41A2-9197-16AB9B70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0D16B-9E18-4282-8232-6B97576D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E0C1A2-88D0-44E6-BC3D-D61BD972B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769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B972-8CE1-4D2C-ABE2-6C1F1B55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D0987-1A2B-46F0-99D4-E6F552A64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82114-D84B-459D-B3E3-7D3E11E75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DE7EE6-D702-4F4B-879B-50BE18B40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40EDCB-99F7-421E-947D-9F70C42BFA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899C99-8B8B-4527-BE12-75C193ED4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82594B-1892-4D77-9E57-77F14584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E88DA-0C34-4AA5-8193-94FAB9CB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259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6033-1EB3-4A8C-9858-C252B5F56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E00BD-3DC2-4ADB-B125-64EEB116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29B5B7-B754-4E6E-BDDC-9BE10F3A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81F3A-E412-4015-85D3-0EEEBEAB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49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E299D9-61B6-476F-AC95-758CAA2DE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F72360-7693-4695-91EF-080687531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3E43A-76EC-4A8B-836A-B3858345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8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478D3-0583-4BEF-A22E-3EB16D78C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A7DF9-87E4-491B-AB6D-4460AD6EC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93783-3C9C-47B9-9529-2CC14BFB1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159C6-6CC8-4B66-9C0D-B048E279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68358-8941-42C5-8438-0426E4BD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2DF84-2379-4604-A5CF-4CB3ED78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5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10FE7-546D-4471-A39F-9B54F784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578006-E703-4807-8E7D-F27E87C1D6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4F17E-079E-4E4D-A59D-CF5A03B6D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E100F-6DEF-48E3-8764-65DA261B0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91ABB-5FB9-4D1A-A335-54BAC6BBA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81CF9-612C-43E7-920D-B1F7BB93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5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CBDD-9E73-40C5-A248-0305EFE0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24F4E0-87CD-456A-8C47-8F39A66E6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7744B-21A0-42EE-B5CE-E0BDD9EE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16840-5599-4291-9AF1-D92C74FC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281C2-582A-4902-A7DC-5000D089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01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0BC199-7155-4CB0-A661-5A02F5BBE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2057D-F97D-4C7E-9FA4-28A6DC89F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8B27A-F39B-4926-86BF-9F05C676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37415-683E-4C13-9CB5-B58C3A80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1A751-47A8-470D-A447-0CCA46AB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10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31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2019, PartsSource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8E51E2-497D-B24C-9508-20F43A3E14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5D03AB-15E6-2043-AB24-168F9A30A861}"/>
              </a:ext>
            </a:extLst>
          </p:cNvPr>
          <p:cNvSpPr/>
          <p:nvPr userDrawn="1"/>
        </p:nvSpPr>
        <p:spPr>
          <a:xfrm>
            <a:off x="3129495" y="268553"/>
            <a:ext cx="294807" cy="1183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15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4776F-8816-491D-8242-E25554E4F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64BF6-414A-467D-8DF7-EE71CA698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CFEC5-4C0E-43CD-A145-AAC8CBAED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672B5-2FDF-497A-8098-8F18E18FD4A8}" type="datetimeFigureOut">
              <a:rPr lang="en-US" smtClean="0"/>
              <a:t>10/23/2021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E9097-0783-48A8-BEA4-60D3792AB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099D6-2211-449F-833E-932E4A184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2AEE3-306B-4AB5-A5D0-5A6DDB3F79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5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4FA5F2E-ED4D-475A-B544-5E5CE5F46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69" y="5297252"/>
            <a:ext cx="2206252" cy="3677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404040">
              <a:alpha val="95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21269"/>
            <a:ext cx="6699246" cy="1877811"/>
          </a:xfrm>
          <a:prstGeom prst="rect">
            <a:avLst/>
          </a:prstGeom>
          <a:solidFill>
            <a:srgbClr val="A5A5A5">
              <a:alpha val="8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8D714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AF2CB-FB69-4299-B22E-EE8E052C5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432" y="641660"/>
            <a:ext cx="11264116" cy="2232247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NEW and IMPROVED!</a:t>
            </a:r>
            <a:br>
              <a:rPr lang="en-US" sz="3600" b="1" dirty="0">
                <a:solidFill>
                  <a:schemeClr val="accent4"/>
                </a:solidFill>
                <a:latin typeface="Arial Black" panose="020B0A04020102020204" pitchFamily="34" charset="0"/>
              </a:rPr>
            </a:b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</a:rPr>
              <a:t>Using Standardized CMMS Data to Make Smarter HTM Decisions</a:t>
            </a:r>
            <a:br>
              <a:rPr lang="en-US" sz="3600" dirty="0">
                <a:solidFill>
                  <a:schemeClr val="bg2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chemeClr val="bg2"/>
                </a:solidFill>
                <a:latin typeface="Arial Black" panose="020B0A04020102020204" pitchFamily="34" charset="0"/>
              </a:rPr>
              <a:t>Work Order Types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89FD1A-0AD3-48CE-9C98-EBA70C952F5D}"/>
              </a:ext>
            </a:extLst>
          </p:cNvPr>
          <p:cNvSpPr/>
          <p:nvPr/>
        </p:nvSpPr>
        <p:spPr>
          <a:xfrm>
            <a:off x="9534072" y="4454484"/>
            <a:ext cx="2286000" cy="2053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4FAD0D52-34EF-4379-8113-4C1529709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856" y="4659049"/>
            <a:ext cx="1885318" cy="5043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F3E040-51FD-45EA-A738-67DE020FF55E}"/>
              </a:ext>
            </a:extLst>
          </p:cNvPr>
          <p:cNvSpPr txBox="1"/>
          <p:nvPr/>
        </p:nvSpPr>
        <p:spPr>
          <a:xfrm>
            <a:off x="453432" y="3065553"/>
            <a:ext cx="1127274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Carol Davis-Smith MS CCE</a:t>
            </a:r>
          </a:p>
          <a:p>
            <a:pPr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 Baretich PE PhD</a:t>
            </a:r>
          </a:p>
          <a:p>
            <a:pPr marL="0" marR="0" lvl="0" indent="0" algn="ctr" defTabSz="91440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/>
                </a:solidFill>
                <a:latin typeface="Calibri" panose="020F0502020204030204"/>
              </a:rPr>
              <a:t>November 2, 2021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Las Vegas, NV</a:t>
            </a:r>
          </a:p>
        </p:txBody>
      </p:sp>
      <p:pic>
        <p:nvPicPr>
          <p:cNvPr id="9" name="Picture 8" descr="A drawing of a face&#10;&#10;Description automatically generated">
            <a:extLst>
              <a:ext uri="{FF2B5EF4-FFF2-40B4-BE49-F238E27FC236}">
                <a16:creationId xmlns:a16="http://schemas.microsoft.com/office/drawing/2014/main" id="{DBDE15ED-08D8-45CE-B666-DA104A1B2E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794" y="5410140"/>
            <a:ext cx="995442" cy="997639"/>
          </a:xfrm>
          <a:prstGeom prst="rect">
            <a:avLst/>
          </a:prstGeom>
        </p:spPr>
      </p:pic>
      <p:pic>
        <p:nvPicPr>
          <p:cNvPr id="12" name="Picture 11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2F4448C-1345-43BF-B084-91B62B696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542" y="4614475"/>
            <a:ext cx="2286001" cy="167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7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bject, timepiece, table, food&#10;&#10;Description automatically generated">
            <a:extLst>
              <a:ext uri="{FF2B5EF4-FFF2-40B4-BE49-F238E27FC236}">
                <a16:creationId xmlns:a16="http://schemas.microsoft.com/office/drawing/2014/main" id="{78E67A87-1B6F-4154-9E92-3A0F36F7C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4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4C2D7-7FC2-49FC-A195-33FCD7630D39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atin typeface="+mj-lt"/>
                <a:ea typeface="+mj-ea"/>
                <a:cs typeface="+mj-cs"/>
              </a:rPr>
              <a:t>Today’s agenda &amp; objectives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6B5DE80-DA7B-430D-AD7A-FEE544147BA5}"/>
              </a:ext>
            </a:extLst>
          </p:cNvPr>
          <p:cNvSpPr txBox="1"/>
          <p:nvPr/>
        </p:nvSpPr>
        <p:spPr>
          <a:xfrm>
            <a:off x="515005" y="3601297"/>
            <a:ext cx="5659825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Standardizing CMMS Data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Failure Codes (2020) … a review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Work Order Types (2021) … an introduction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Leveraging Standardized CMMS Data 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Optimized AEM Programs</a:t>
            </a:r>
          </a:p>
          <a:p>
            <a:pPr lvl="1"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Enhanced Strategic Technology Plans</a:t>
            </a:r>
          </a:p>
        </p:txBody>
      </p:sp>
    </p:spTree>
    <p:extLst>
      <p:ext uri="{BB962C8B-B14F-4D97-AF65-F5344CB8AC3E}">
        <p14:creationId xmlns:p14="http://schemas.microsoft.com/office/powerpoint/2010/main" val="137729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08C564-5389-4AF3-8017-53B3B0DCB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Standardizing the CMMS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DA83B-90BA-4D36-88AF-639E2B140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5199" y="3003550"/>
            <a:ext cx="7588251" cy="2736850"/>
          </a:xfrm>
        </p:spPr>
        <p:txBody>
          <a:bodyPr wrap="square" anchor="t"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en-US" sz="2200" dirty="0"/>
              <a:t>The value of </a:t>
            </a:r>
            <a:r>
              <a:rPr lang="en-US" sz="2200" b="1" dirty="0">
                <a:solidFill>
                  <a:srgbClr val="0070C0"/>
                </a:solidFill>
              </a:rPr>
              <a:t>HTM benchmarking </a:t>
            </a:r>
            <a:r>
              <a:rPr lang="en-US" sz="2200" dirty="0"/>
              <a:t>has been recognized for decades and major efforts have been made to create effective benchmark databases. For a variety of reasons, those efforts have not been successful. </a:t>
            </a:r>
          </a:p>
          <a:p>
            <a:pPr marL="0" indent="0" algn="just">
              <a:spcAft>
                <a:spcPts val="600"/>
              </a:spcAft>
              <a:buNone/>
            </a:pPr>
            <a:r>
              <a:rPr lang="en-US" sz="2200" dirty="0"/>
              <a:t>One barrier to effective benchmarking has been the amount of </a:t>
            </a:r>
            <a:r>
              <a:rPr lang="en-US" sz="2200" b="1" dirty="0">
                <a:solidFill>
                  <a:srgbClr val="0070C0"/>
                </a:solidFill>
              </a:rPr>
              <a:t>time required to produce actionable metrics</a:t>
            </a:r>
            <a:r>
              <a:rPr lang="en-US" sz="2200" dirty="0"/>
              <a:t>. A closely related barrier is the </a:t>
            </a:r>
            <a:r>
              <a:rPr lang="en-US" sz="2200" b="1" dirty="0">
                <a:solidFill>
                  <a:srgbClr val="0070C0"/>
                </a:solidFill>
              </a:rPr>
              <a:t>lack of standardization </a:t>
            </a:r>
            <a:r>
              <a:rPr lang="en-US" sz="2200" dirty="0"/>
              <a:t>in how HTM programs collect data.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7359B-DDD6-4FDB-8653-2DF0BA492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86826" y="3003550"/>
            <a:ext cx="2695574" cy="1546973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Regulatory agencies define HTM metrics</a:t>
            </a:r>
          </a:p>
          <a:p>
            <a:pPr marL="0" indent="0">
              <a:buNone/>
            </a:pP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No national database for AEM-related data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EDE5C2C-92D2-4282-A9D8-F5F8F4EEA82E}"/>
              </a:ext>
            </a:extLst>
          </p:cNvPr>
          <p:cNvSpPr txBox="1">
            <a:spLocks/>
          </p:cNvSpPr>
          <p:nvPr/>
        </p:nvSpPr>
        <p:spPr>
          <a:xfrm>
            <a:off x="0" y="5905503"/>
            <a:ext cx="12191999" cy="75247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solidFill>
                  <a:srgbClr val="0070C0"/>
                </a:solidFill>
              </a:rPr>
              <a:t>“Build it and they will come …”</a:t>
            </a:r>
          </a:p>
        </p:txBody>
      </p:sp>
    </p:spTree>
    <p:extLst>
      <p:ext uri="{BB962C8B-B14F-4D97-AF65-F5344CB8AC3E}">
        <p14:creationId xmlns:p14="http://schemas.microsoft.com/office/powerpoint/2010/main" val="3509928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BBF26-0C04-4112-BFC6-0A8333A26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CMMS Collaborative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8C804-63C0-4568-852B-A541928DA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9320" y="2829501"/>
            <a:ext cx="6610350" cy="2736850"/>
          </a:xfrm>
        </p:spPr>
        <p:txBody>
          <a:bodyPr wrap="square" anchor="t">
            <a:normAutofit fontScale="92500" lnSpcReduction="10000"/>
          </a:bodyPr>
          <a:lstStyle/>
          <a:p>
            <a:r>
              <a:rPr lang="en-US" sz="2000" b="1" dirty="0"/>
              <a:t>Identified leading CMMS vendors</a:t>
            </a:r>
          </a:p>
          <a:p>
            <a:r>
              <a:rPr lang="en-US" sz="2000" b="1" dirty="0"/>
              <a:t>Met unofficially at the 2019 AAMI Exchange</a:t>
            </a:r>
          </a:p>
          <a:p>
            <a:r>
              <a:rPr lang="en-US" sz="2000" b="1" dirty="0"/>
              <a:t>Initiated work in 2020 with AAMI support</a:t>
            </a:r>
          </a:p>
          <a:p>
            <a:r>
              <a:rPr lang="en-US" sz="2000" b="1" dirty="0"/>
              <a:t>Agreed to </a:t>
            </a:r>
          </a:p>
          <a:p>
            <a:pPr lvl="1"/>
            <a:r>
              <a:rPr lang="en-US" sz="2000" dirty="0"/>
              <a:t>Standardize selected CMMS data elements</a:t>
            </a:r>
          </a:p>
          <a:p>
            <a:pPr lvl="1"/>
            <a:r>
              <a:rPr lang="en-US" sz="2000" dirty="0"/>
              <a:t>Help CMMS clients with reconfiguration</a:t>
            </a:r>
          </a:p>
          <a:p>
            <a:r>
              <a:rPr lang="en-US" sz="2100" b="1" dirty="0"/>
              <a:t>2020 Recommendations – Failure Codes</a:t>
            </a:r>
          </a:p>
          <a:p>
            <a:r>
              <a:rPr lang="en-US" sz="2100" b="1" dirty="0"/>
              <a:t>2021 Recommendations – Work Order Types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94F8E7-4B3A-495D-A0A7-0638079C6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51118" y="2829501"/>
            <a:ext cx="3611562" cy="2736850"/>
          </a:xfrm>
        </p:spPr>
        <p:txBody>
          <a:bodyPr wrap="square" anchor="t"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Accruent (Connectiv, TMS, EAM)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EQ2 (HEMS II)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MediMizer (MediMizer)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Nuvolo (Nuvolo)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Phoenix Data Systems (AIMS)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TMA Systems (TMA)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6994DE-98C5-4F3F-A82C-C8344EBF6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15" y="6209747"/>
            <a:ext cx="2111375" cy="397690"/>
          </a:xfrm>
          <a:prstGeom prst="rect">
            <a:avLst/>
          </a:prstGeom>
        </p:spPr>
      </p:pic>
      <p:pic>
        <p:nvPicPr>
          <p:cNvPr id="16" name="Picture 15" descr="A picture containing bird&#10;&#10;Description automatically generated">
            <a:extLst>
              <a:ext uri="{FF2B5EF4-FFF2-40B4-BE49-F238E27FC236}">
                <a16:creationId xmlns:a16="http://schemas.microsoft.com/office/drawing/2014/main" id="{8A662AEB-35FF-4DFB-A1B5-B517B847E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82" y="6145885"/>
            <a:ext cx="1453681" cy="498405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7ACD38C-8609-4661-B094-EB3FD9808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31" y="5993422"/>
            <a:ext cx="591666" cy="7717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AACEFF-47A0-4620-BCEC-A8594A442A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50" y="6191778"/>
            <a:ext cx="2071742" cy="30318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8EFDAD7-F215-4298-81F3-947AD50E45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165" y="6062272"/>
            <a:ext cx="2108541" cy="5820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5496EC-55A6-4737-9ABE-E607BFA38C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37" y="5924534"/>
            <a:ext cx="1177545" cy="5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62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F40726-9B19-4165-9C26-757D16E19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59085-B4F7-4E79-ACA6-DB00E02E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4211"/>
            <a:ext cx="4571999" cy="11650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/>
              <a:t>CMMS Standardization Requirements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1AEF0-E21D-49A2-A7DB-265AF7596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199" y="2055327"/>
            <a:ext cx="4571999" cy="377697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Clear, practical, single-purpose definition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Field choices must be exhaustive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Field choices must be mutually exclusive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Limited number of field choices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Actionable management information</a:t>
            </a:r>
          </a:p>
        </p:txBody>
      </p:sp>
      <p:pic>
        <p:nvPicPr>
          <p:cNvPr id="6" name="Content Placeholder 5" descr="Abstract particle graph background">
            <a:extLst>
              <a:ext uri="{FF2B5EF4-FFF2-40B4-BE49-F238E27FC236}">
                <a16:creationId xmlns:a16="http://schemas.microsoft.com/office/drawing/2014/main" id="{1AB3640C-9035-4934-9A55-C6850B70C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8" r="10879" b="-2"/>
          <a:stretch/>
        </p:blipFill>
        <p:spPr>
          <a:xfrm>
            <a:off x="6190488" y="566928"/>
            <a:ext cx="5157216" cy="52861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89CB41-F399-4AEB-980C-5BFB1049C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FC967B-3DD6-463D-9DB9-6E4419AE0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096768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7400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Selection of the Failure Code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C8515-E7F5-4573-88E1-891B2C346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6932" y="3003550"/>
            <a:ext cx="4454525" cy="2736850"/>
          </a:xfrm>
        </p:spPr>
        <p:txBody>
          <a:bodyPr wrap="square" anchor="t"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AEM program decision-making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PM program performance monitoring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Equipment replacement planning</a:t>
            </a:r>
          </a:p>
          <a:p>
            <a:pPr marL="0" indent="0">
              <a:lnSpc>
                <a:spcPct val="80000"/>
              </a:lnSpc>
              <a:buNone/>
            </a:pPr>
            <a:endParaRPr lang="en-US" sz="2000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Product design/manufacturing enhancements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4B09D-83B1-43EA-A2FF-D67AD51F7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2249" y="3003550"/>
            <a:ext cx="5295520" cy="339725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Analysis of Failure Code field usage</a:t>
            </a:r>
          </a:p>
          <a:p>
            <a:pPr lvl="1"/>
            <a:r>
              <a:rPr lang="en-US" sz="1700" dirty="0"/>
              <a:t>Superior Analytics</a:t>
            </a:r>
          </a:p>
          <a:p>
            <a:pPr lvl="1"/>
            <a:r>
              <a:rPr lang="en-US" sz="1700" dirty="0"/>
              <a:t>2.5 million work orders</a:t>
            </a:r>
          </a:p>
          <a:p>
            <a:pPr lvl="1"/>
            <a:r>
              <a:rPr lang="en-US" sz="1700" dirty="0"/>
              <a:t>Multiple CMMS types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Entries not representing failure data</a:t>
            </a:r>
            <a:endParaRPr lang="en-US" sz="2000" b="1" dirty="0"/>
          </a:p>
          <a:p>
            <a:pPr lvl="1"/>
            <a:r>
              <a:rPr lang="en-US" sz="1600" dirty="0"/>
              <a:t>Cannot locate | Device in use</a:t>
            </a:r>
          </a:p>
          <a:p>
            <a:pPr lvl="1"/>
            <a:r>
              <a:rPr lang="en-US" sz="1600" dirty="0"/>
              <a:t>Administration | Asset disposition | Training</a:t>
            </a:r>
          </a:p>
          <a:p>
            <a:pPr lvl="1"/>
            <a:r>
              <a:rPr lang="en-US" sz="1600" dirty="0"/>
              <a:t>Initial inspection | Inspection request</a:t>
            </a:r>
          </a:p>
          <a:p>
            <a:pPr lvl="1"/>
            <a:r>
              <a:rPr lang="en-US" sz="1600" dirty="0"/>
              <a:t>Hazard recall | Incident investigation</a:t>
            </a:r>
          </a:p>
          <a:p>
            <a:pPr lvl="1"/>
            <a:r>
              <a:rPr lang="en-US" sz="1600" dirty="0"/>
              <a:t>Triage | Repeat problem</a:t>
            </a:r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2871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1405751"/>
            <a:ext cx="329923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Recommended Failure Codes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BEFF748-ABC2-4D1E-B28A-3330B9B4CFC7}"/>
              </a:ext>
            </a:extLst>
          </p:cNvPr>
          <p:cNvSpPr txBox="1">
            <a:spLocks/>
          </p:cNvSpPr>
          <p:nvPr/>
        </p:nvSpPr>
        <p:spPr>
          <a:xfrm>
            <a:off x="4292030" y="722623"/>
            <a:ext cx="3954332" cy="604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PM-Related Failures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319820C-F5B0-45E4-8B3E-214D3F9CD94F}"/>
              </a:ext>
            </a:extLst>
          </p:cNvPr>
          <p:cNvSpPr txBox="1">
            <a:spLocks/>
          </p:cNvSpPr>
          <p:nvPr/>
        </p:nvSpPr>
        <p:spPr>
          <a:xfrm>
            <a:off x="4233785" y="1412488"/>
            <a:ext cx="3954332" cy="2733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Accessory or Disposable Failure</a:t>
            </a:r>
          </a:p>
          <a:p>
            <a:r>
              <a:rPr lang="en-US" sz="1800" dirty="0"/>
              <a:t>Calibration Failure</a:t>
            </a:r>
          </a:p>
          <a:p>
            <a:r>
              <a:rPr lang="en-US" sz="1800" dirty="0"/>
              <a:t>Component Failure (Battery)</a:t>
            </a:r>
          </a:p>
          <a:p>
            <a:r>
              <a:rPr lang="en-US" sz="1800" dirty="0"/>
              <a:t>Component Failure (Not Battery)</a:t>
            </a:r>
          </a:p>
          <a:p>
            <a:r>
              <a:rPr lang="en-US" sz="1800" dirty="0"/>
              <a:t>Failure Caused by Maintenance</a:t>
            </a:r>
          </a:p>
          <a:p>
            <a:endParaRPr lang="en-US" sz="18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09C1E24-F389-4D1C-82EB-BC2B331B2E89}"/>
              </a:ext>
            </a:extLst>
          </p:cNvPr>
          <p:cNvSpPr txBox="1">
            <a:spLocks/>
          </p:cNvSpPr>
          <p:nvPr/>
        </p:nvSpPr>
        <p:spPr>
          <a:xfrm>
            <a:off x="8246362" y="820254"/>
            <a:ext cx="3954331" cy="507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Not PM-Related Failures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DA2AD1E8-649E-4FA1-A52B-62C5332C578B}"/>
              </a:ext>
            </a:extLst>
          </p:cNvPr>
          <p:cNvSpPr txBox="1">
            <a:spLocks/>
          </p:cNvSpPr>
          <p:nvPr/>
        </p:nvSpPr>
        <p:spPr>
          <a:xfrm>
            <a:off x="8246362" y="1327460"/>
            <a:ext cx="3945636" cy="45339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Failure Caused by Abuse or Negligence</a:t>
            </a:r>
          </a:p>
          <a:p>
            <a:r>
              <a:rPr lang="en-US" sz="1800" dirty="0"/>
              <a:t>Network or Connectivity Failure</a:t>
            </a:r>
          </a:p>
          <a:p>
            <a:r>
              <a:rPr lang="en-US" sz="1800" dirty="0"/>
              <a:t>Software Failure</a:t>
            </a:r>
          </a:p>
          <a:p>
            <a:r>
              <a:rPr lang="en-US" sz="1800" dirty="0"/>
              <a:t>Use Error (Use Failure)</a:t>
            </a:r>
          </a:p>
          <a:p>
            <a:r>
              <a:rPr lang="en-US" sz="1800" dirty="0"/>
              <a:t>Failure Caused by Utility System</a:t>
            </a:r>
          </a:p>
          <a:p>
            <a:r>
              <a:rPr lang="en-US" sz="1800" dirty="0"/>
              <a:t>Failure Caused by Environmental Factor</a:t>
            </a:r>
          </a:p>
          <a:p>
            <a:r>
              <a:rPr lang="en-US" sz="1800" dirty="0"/>
              <a:t>Failure Could Not Be Identified</a:t>
            </a:r>
          </a:p>
          <a:p>
            <a:r>
              <a:rPr lang="en-US" sz="1800" dirty="0"/>
              <a:t>Failure Not Diagnoses – Device Not Repaired</a:t>
            </a:r>
          </a:p>
          <a:p>
            <a:r>
              <a:rPr lang="en-US" sz="1800" dirty="0"/>
              <a:t>No Failure Associated with the Work Order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9986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Selection of Work Order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C8515-E7F5-4573-88E1-891B2C346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5200" y="2644028"/>
            <a:ext cx="10345130" cy="3009863"/>
          </a:xfrm>
        </p:spPr>
        <p:txBody>
          <a:bodyPr wrap="square" anchor="t"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b="1" dirty="0"/>
              <a:t>Distinguish between Maintenance and Non-Maintenance work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Staffing models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Budget forecasting &amp; management</a:t>
            </a:r>
          </a:p>
          <a:p>
            <a:pPr marL="0" indent="0">
              <a:lnSpc>
                <a:spcPct val="80000"/>
              </a:lnSpc>
              <a:buNone/>
            </a:pPr>
            <a:endParaRPr lang="en-US" b="1" dirty="0"/>
          </a:p>
          <a:p>
            <a:pPr marL="0" indent="0">
              <a:lnSpc>
                <a:spcPct val="80000"/>
              </a:lnSpc>
              <a:buNone/>
            </a:pPr>
            <a:r>
              <a:rPr lang="en-US" b="1" dirty="0"/>
              <a:t>HTM Program Optimization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AEM decision-making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PM program performance monitoring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Equipment replacement planning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4462F-2877-4309-BEA2-05CF91893393}"/>
              </a:ext>
            </a:extLst>
          </p:cNvPr>
          <p:cNvSpPr txBox="1"/>
          <p:nvPr/>
        </p:nvSpPr>
        <p:spPr>
          <a:xfrm>
            <a:off x="6554773" y="3407122"/>
            <a:ext cx="4848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accent2"/>
                </a:solidFill>
              </a:rPr>
              <a:t>Maintenance work order types </a:t>
            </a:r>
            <a:r>
              <a:rPr lang="en-US" sz="2000" dirty="0"/>
              <a:t>are used for a single CMMS asset, not multiple assets.  Costs associated with these activities are allocated to a particular asset.  For purposes of the CMMS Collaborative work, the term “asset” refers to a single line item in the CMMS inventory</a:t>
            </a:r>
          </a:p>
        </p:txBody>
      </p:sp>
    </p:spTree>
    <p:extLst>
      <p:ext uri="{BB962C8B-B14F-4D97-AF65-F5344CB8AC3E}">
        <p14:creationId xmlns:p14="http://schemas.microsoft.com/office/powerpoint/2010/main" val="100760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4B09D-83B1-43EA-A2FF-D67AD51F7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5199" y="2447104"/>
            <a:ext cx="7064376" cy="2311773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Analysis of Work Order type usage</a:t>
            </a:r>
          </a:p>
          <a:p>
            <a:r>
              <a:rPr lang="en-US" sz="1900" b="1" dirty="0"/>
              <a:t>Superior Analytics - </a:t>
            </a:r>
            <a:r>
              <a:rPr lang="en-US" sz="1700" dirty="0"/>
              <a:t>Nearly 16 million individual work orders</a:t>
            </a:r>
          </a:p>
          <a:p>
            <a:r>
              <a:rPr lang="en-US" sz="1900" b="1" dirty="0"/>
              <a:t>VA Health System - </a:t>
            </a:r>
            <a:r>
              <a:rPr lang="en-US" sz="1700" dirty="0"/>
              <a:t>Biomedical Engineering Uniform Work Actions (n=45)</a:t>
            </a:r>
          </a:p>
          <a:p>
            <a:r>
              <a:rPr lang="en-US" sz="1900" b="1" dirty="0"/>
              <a:t>Multiple CMMS platforms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Selection of Work Order Type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690DD1D-6C36-4943-B5E8-4597F7FC895C}"/>
              </a:ext>
            </a:extLst>
          </p:cNvPr>
          <p:cNvSpPr txBox="1">
            <a:spLocks/>
          </p:cNvSpPr>
          <p:nvPr/>
        </p:nvSpPr>
        <p:spPr>
          <a:xfrm>
            <a:off x="8858249" y="2447104"/>
            <a:ext cx="2857119" cy="153352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Similar Wording &amp; Intent</a:t>
            </a:r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700" dirty="0"/>
              <a:t>Preventive Maintenance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700" dirty="0"/>
              <a:t>Preventative Maintenance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700" dirty="0"/>
              <a:t>Planned Maintenance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700" dirty="0"/>
              <a:t>PM/SM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45591DE-39AE-49D2-967B-3621AA83AB4B}"/>
              </a:ext>
            </a:extLst>
          </p:cNvPr>
          <p:cNvSpPr txBox="1">
            <a:spLocks/>
          </p:cNvSpPr>
          <p:nvPr/>
        </p:nvSpPr>
        <p:spPr>
          <a:xfrm>
            <a:off x="3084166" y="4468029"/>
            <a:ext cx="6512236" cy="153352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Examples of entries not representing work order types</a:t>
            </a:r>
          </a:p>
          <a:p>
            <a:pPr marL="0" indent="0">
              <a:buNone/>
            </a:pPr>
            <a:r>
              <a:rPr lang="en-US" sz="1700" dirty="0"/>
              <a:t>Duplicate			Calibration		Sales</a:t>
            </a:r>
          </a:p>
          <a:p>
            <a:pPr marL="0" indent="0">
              <a:buNone/>
            </a:pPr>
            <a:r>
              <a:rPr lang="en-US" sz="1700" dirty="0"/>
              <a:t>Performance Test		Contract Payment		Retired</a:t>
            </a:r>
          </a:p>
          <a:p>
            <a:pPr marL="0" indent="0">
              <a:buNone/>
            </a:pPr>
            <a:r>
              <a:rPr lang="en-US" sz="1700" dirty="0"/>
              <a:t>Not Operating Properly</a:t>
            </a:r>
          </a:p>
        </p:txBody>
      </p:sp>
    </p:spTree>
    <p:extLst>
      <p:ext uri="{BB962C8B-B14F-4D97-AF65-F5344CB8AC3E}">
        <p14:creationId xmlns:p14="http://schemas.microsoft.com/office/powerpoint/2010/main" val="2096697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1405751"/>
            <a:ext cx="329923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Recommended Work Order Types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BEFF748-ABC2-4D1E-B28A-3330B9B4CFC7}"/>
              </a:ext>
            </a:extLst>
          </p:cNvPr>
          <p:cNvSpPr txBox="1">
            <a:spLocks/>
          </p:cNvSpPr>
          <p:nvPr/>
        </p:nvSpPr>
        <p:spPr>
          <a:xfrm>
            <a:off x="4292030" y="1060180"/>
            <a:ext cx="3954332" cy="604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Maintenance Related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319820C-F5B0-45E4-8B3E-214D3F9CD94F}"/>
              </a:ext>
            </a:extLst>
          </p:cNvPr>
          <p:cNvSpPr txBox="1">
            <a:spLocks/>
          </p:cNvSpPr>
          <p:nvPr/>
        </p:nvSpPr>
        <p:spPr>
          <a:xfrm>
            <a:off x="4233785" y="1737035"/>
            <a:ext cx="3954332" cy="2733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Planned Maintenance</a:t>
            </a:r>
          </a:p>
          <a:p>
            <a:r>
              <a:rPr lang="en-US" sz="1800" dirty="0"/>
              <a:t>Corrective Maintenance</a:t>
            </a:r>
          </a:p>
          <a:p>
            <a:r>
              <a:rPr lang="en-US" sz="1800" dirty="0"/>
              <a:t>Cybersecurity</a:t>
            </a:r>
          </a:p>
          <a:p>
            <a:r>
              <a:rPr lang="en-US" sz="1800" dirty="0"/>
              <a:t>Recall &amp; Alert Management</a:t>
            </a:r>
          </a:p>
          <a:p>
            <a:r>
              <a:rPr lang="en-US" sz="1800" dirty="0"/>
              <a:t>Incident Investigation</a:t>
            </a:r>
          </a:p>
          <a:p>
            <a:r>
              <a:rPr lang="en-US" sz="1800" dirty="0"/>
              <a:t>Incoming Inspection</a:t>
            </a:r>
          </a:p>
          <a:p>
            <a:endParaRPr lang="en-US" sz="18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09C1E24-F389-4D1C-82EB-BC2B331B2E89}"/>
              </a:ext>
            </a:extLst>
          </p:cNvPr>
          <p:cNvSpPr txBox="1">
            <a:spLocks/>
          </p:cNvSpPr>
          <p:nvPr/>
        </p:nvSpPr>
        <p:spPr>
          <a:xfrm>
            <a:off x="8246362" y="820254"/>
            <a:ext cx="3954331" cy="507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Non-Maintenance Related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DA2AD1E8-649E-4FA1-A52B-62C5332C578B}"/>
              </a:ext>
            </a:extLst>
          </p:cNvPr>
          <p:cNvSpPr txBox="1">
            <a:spLocks/>
          </p:cNvSpPr>
          <p:nvPr/>
        </p:nvSpPr>
        <p:spPr>
          <a:xfrm>
            <a:off x="8246362" y="1737035"/>
            <a:ext cx="3945636" cy="45339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Training – HTM Staff</a:t>
            </a:r>
          </a:p>
          <a:p>
            <a:r>
              <a:rPr lang="en-US" sz="1800" dirty="0"/>
              <a:t>Support – Users</a:t>
            </a:r>
          </a:p>
          <a:p>
            <a:r>
              <a:rPr lang="en-US" sz="1800" dirty="0"/>
              <a:t>Project</a:t>
            </a:r>
          </a:p>
          <a:p>
            <a:r>
              <a:rPr lang="en-US" sz="1800" dirty="0"/>
              <a:t>Administrative</a:t>
            </a:r>
          </a:p>
          <a:p>
            <a:r>
              <a:rPr lang="en-US" sz="1800" dirty="0"/>
              <a:t>Cybersecurity</a:t>
            </a:r>
          </a:p>
          <a:p>
            <a:r>
              <a:rPr lang="en-US" sz="1800" dirty="0"/>
              <a:t>Recall &amp; Alert Management</a:t>
            </a:r>
          </a:p>
          <a:p>
            <a:r>
              <a:rPr lang="en-US" sz="1800" dirty="0"/>
              <a:t>Incident Investigation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44284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662795" y="-3745097"/>
            <a:ext cx="1354979" cy="10750169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B5DA5-274D-4531-ACD7-E0E7B9D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2" y="1204109"/>
            <a:ext cx="1002339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C8515-E7F5-4573-88E1-891B2C346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8730" y="2947148"/>
            <a:ext cx="9634539" cy="3206750"/>
          </a:xfrm>
        </p:spPr>
        <p:txBody>
          <a:bodyPr wrap="square" anchor="ctr">
            <a:normAutofit fontScale="92500" lnSpcReduction="10000"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b="1" dirty="0"/>
              <a:t>AAMI White Paper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b="1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n-US" b="1" dirty="0"/>
              <a:t>CMMS Suppliers</a:t>
            </a:r>
          </a:p>
          <a:p>
            <a:pPr marL="0" indent="0" algn="ctr">
              <a:lnSpc>
                <a:spcPct val="80000"/>
              </a:lnSpc>
              <a:spcAft>
                <a:spcPts val="1000"/>
              </a:spcAft>
              <a:buNone/>
            </a:pPr>
            <a:r>
              <a:rPr lang="en-US" sz="2200" b="1" dirty="0"/>
              <a:t>New clients: </a:t>
            </a:r>
            <a:r>
              <a:rPr lang="en-US" sz="2200" dirty="0"/>
              <a:t>industry leading implementation option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200" b="1" dirty="0"/>
              <a:t>Current clients: </a:t>
            </a:r>
            <a:r>
              <a:rPr lang="en-US" sz="2200" dirty="0"/>
              <a:t>tools to transition to standard codes</a:t>
            </a:r>
          </a:p>
          <a:p>
            <a:pPr marL="457200" lvl="1" indent="0" algn="ctr">
              <a:lnSpc>
                <a:spcPct val="80000"/>
              </a:lnSpc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b="1" dirty="0"/>
              <a:t>Adoption by HTM community</a:t>
            </a:r>
          </a:p>
          <a:p>
            <a:pPr marL="0" indent="0" algn="ctr">
              <a:buNone/>
            </a:pPr>
            <a:r>
              <a:rPr lang="en-US" sz="2200" dirty="0"/>
              <a:t>Publication of use cases &amp; success stories by AAMI</a:t>
            </a:r>
          </a:p>
        </p:txBody>
      </p:sp>
    </p:spTree>
    <p:extLst>
      <p:ext uri="{BB962C8B-B14F-4D97-AF65-F5344CB8AC3E}">
        <p14:creationId xmlns:p14="http://schemas.microsoft.com/office/powerpoint/2010/main" val="3754282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bject, timepiece, table, food&#10;&#10;Description automatically generated">
            <a:extLst>
              <a:ext uri="{FF2B5EF4-FFF2-40B4-BE49-F238E27FC236}">
                <a16:creationId xmlns:a16="http://schemas.microsoft.com/office/drawing/2014/main" id="{78E67A87-1B6F-4154-9E92-3A0F36F7C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4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4C2D7-7FC2-49FC-A195-33FCD7630D39}"/>
              </a:ext>
            </a:extLst>
          </p:cNvPr>
          <p:cNvSpPr txBox="1"/>
          <p:nvPr/>
        </p:nvSpPr>
        <p:spPr>
          <a:xfrm>
            <a:off x="327041" y="949798"/>
            <a:ext cx="5118064" cy="2306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Leveraging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Standardized CMMS Data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6B5DE80-DA7B-430D-AD7A-FEE544147BA5}"/>
              </a:ext>
            </a:extLst>
          </p:cNvPr>
          <p:cNvSpPr txBox="1"/>
          <p:nvPr/>
        </p:nvSpPr>
        <p:spPr>
          <a:xfrm>
            <a:off x="327041" y="3417573"/>
            <a:ext cx="5118063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 AEM Programs</a:t>
            </a:r>
          </a:p>
        </p:txBody>
      </p:sp>
    </p:spTree>
    <p:extLst>
      <p:ext uri="{BB962C8B-B14F-4D97-AF65-F5344CB8AC3E}">
        <p14:creationId xmlns:p14="http://schemas.microsoft.com/office/powerpoint/2010/main" val="420333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AE3E6-BDEC-4463-8701-633F007F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56" y="1412488"/>
            <a:ext cx="3330334" cy="4363844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80000"/>
              <a:tabLst>
                <a:tab pos="640080" algn="l"/>
              </a:tabLst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Optimize Your AEM Program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Reduce PM cost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Equipment safety equivalent to manufacturer recommendations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Compliance with CMS requirements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68E845E-BAF2-461E-9E39-A90F5722F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08" y="228600"/>
            <a:ext cx="5033875" cy="64008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7523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98BC0-BBBC-42F0-87CB-131756FE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A73D7-EB30-4DB0-B1E0-A6A105273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3873" y="1597871"/>
            <a:ext cx="3669393" cy="3286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PM = Planned Maintenance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PM Activity = What we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PM Procedure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PM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PM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PM Frequency = When we do it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C973C-799D-4E87-A2F8-68718F874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8089" y="1412489"/>
            <a:ext cx="3873907" cy="3657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PM (Planned Maintenance) includes:</a:t>
            </a:r>
          </a:p>
          <a:p>
            <a:pPr lvl="1"/>
            <a:endParaRPr lang="en-US" sz="1600" dirty="0"/>
          </a:p>
          <a:p>
            <a:r>
              <a:rPr lang="en-US" sz="1600" b="1" dirty="0"/>
              <a:t>Device Restoration PM</a:t>
            </a:r>
          </a:p>
          <a:p>
            <a:pPr lvl="1"/>
            <a:r>
              <a:rPr lang="en-US" sz="1400" dirty="0"/>
              <a:t>Intended to reduce the likelihood of failure</a:t>
            </a:r>
          </a:p>
          <a:p>
            <a:pPr lvl="1"/>
            <a:r>
              <a:rPr lang="en-US" sz="1400" dirty="0"/>
              <a:t>Genuine preventive maintenance</a:t>
            </a:r>
          </a:p>
          <a:p>
            <a:endParaRPr lang="en-US" sz="1600" dirty="0"/>
          </a:p>
          <a:p>
            <a:r>
              <a:rPr lang="en-US" sz="1600" b="1" dirty="0"/>
              <a:t>Safety &amp; Performance Verification PM</a:t>
            </a:r>
          </a:p>
          <a:p>
            <a:pPr lvl="1"/>
            <a:r>
              <a:rPr lang="en-US" sz="1400" dirty="0"/>
              <a:t>Check for safe &amp; effective function</a:t>
            </a:r>
          </a:p>
          <a:p>
            <a:pPr lvl="1"/>
            <a:r>
              <a:rPr lang="en-US" sz="1400" dirty="0"/>
              <a:t>Identify latent failures not obvious to user</a:t>
            </a:r>
          </a:p>
          <a:p>
            <a:pPr lvl="1"/>
            <a:r>
              <a:rPr lang="en-US" sz="1400" dirty="0"/>
              <a:t>Requires specialized knowledge or equipment</a:t>
            </a:r>
          </a:p>
          <a:p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0E7594-1E67-452A-82B1-86E3D6C03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27" y="3705225"/>
            <a:ext cx="1483195" cy="18859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9084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Close up of ruler">
            <a:extLst>
              <a:ext uri="{FF2B5EF4-FFF2-40B4-BE49-F238E27FC236}">
                <a16:creationId xmlns:a16="http://schemas.microsoft.com/office/drawing/2014/main" id="{4E2E865E-4788-41F5-949A-2B316D91C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1373" r="4510" b="-1"/>
          <a:stretch/>
        </p:blipFill>
        <p:spPr>
          <a:xfrm>
            <a:off x="2476501" y="10"/>
            <a:ext cx="9715496" cy="689051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6FF28-9D3B-4967-B564-EE296213C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08543"/>
            <a:ext cx="12188952" cy="1413558"/>
          </a:xfrm>
        </p:spPr>
        <p:txBody>
          <a:bodyPr anchor="ctr" anchorCtr="0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/>
              <a:t>Failure Rate and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400" b="1" dirty="0"/>
              <a:t>         Mean time between failures (MTBF)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22428-1D9C-4C67-B505-6321C9DE79AF}"/>
              </a:ext>
            </a:extLst>
          </p:cNvPr>
          <p:cNvSpPr txBox="1">
            <a:spLocks/>
          </p:cNvSpPr>
          <p:nvPr/>
        </p:nvSpPr>
        <p:spPr>
          <a:xfrm>
            <a:off x="0" y="1967696"/>
            <a:ext cx="9634302" cy="3634451"/>
          </a:xfrm>
          <a:prstGeom prst="rect">
            <a:avLst/>
          </a:prstGeom>
        </p:spPr>
        <p:txBody>
          <a:bodyPr vert="horz" lIns="228600" tIns="45720" rIns="228600" bIns="45720" rtlCol="0" anchor="ctr" anchorCtr="1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619F"/>
              </a:buClr>
              <a:buSzPct val="100000"/>
              <a:buFont typeface="Arial" panose="020B0604020202020204" pitchFamily="34" charset="0"/>
              <a:buNone/>
              <a:tabLst>
                <a:tab pos="640080" algn="l"/>
              </a:tabLst>
            </a:pPr>
            <a:r>
              <a:rPr lang="en-US" dirty="0">
                <a:ea typeface="Verdana" panose="020B0604030504040204" pitchFamily="34" charset="0"/>
              </a:rPr>
              <a:t>Failures that could have been prevented by better PM</a:t>
            </a:r>
          </a:p>
          <a:p>
            <a:pPr marL="365760" indent="-365760"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Early failure of infusion pump battery</a:t>
            </a:r>
          </a:p>
          <a:p>
            <a:pPr marL="365760" indent="-365760"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Work Order Type: 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</a:rPr>
              <a:t>Corrective Maintenance</a:t>
            </a:r>
          </a:p>
          <a:p>
            <a:pPr marL="365760" indent="-365760"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Failure Code: 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</a:rPr>
              <a:t>Component Failure (Battery)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619F"/>
              </a:buClr>
              <a:buSzPct val="100000"/>
              <a:buFont typeface="Arial" panose="020B0604020202020204" pitchFamily="34" charset="0"/>
              <a:buNone/>
              <a:tabLst>
                <a:tab pos="640080" algn="l"/>
              </a:tabLst>
            </a:pPr>
            <a:endParaRPr lang="en-US" dirty="0">
              <a:ea typeface="Verdan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619F"/>
              </a:buClr>
              <a:buSzPct val="100000"/>
              <a:buFont typeface="Arial" panose="020B0604020202020204" pitchFamily="34" charset="0"/>
              <a:buNone/>
              <a:tabLst>
                <a:tab pos="640080" algn="l"/>
              </a:tabLst>
            </a:pPr>
            <a:endParaRPr lang="en-US" dirty="0">
              <a:ea typeface="Verdana" panose="020B0604030504040204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00619F"/>
              </a:buClr>
              <a:buSzPct val="100000"/>
              <a:buNone/>
              <a:tabLst>
                <a:tab pos="640080" algn="l"/>
              </a:tabLst>
            </a:pPr>
            <a:r>
              <a:rPr lang="en-US" sz="2800" dirty="0">
                <a:ea typeface="Verdana" panose="020B0604030504040204" pitchFamily="34" charset="0"/>
              </a:rPr>
              <a:t>Hidden failures that could have been discovered by better PM</a:t>
            </a:r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Low defibrillator output</a:t>
            </a:r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Work Order Type:  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</a:rPr>
              <a:t>Planned Maintenance</a:t>
            </a:r>
          </a:p>
          <a:p>
            <a:pPr marL="36576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>
                <a:ea typeface="Verdana" panose="020B0604030504040204" pitchFamily="34" charset="0"/>
              </a:rPr>
              <a:t>Failure Code: </a:t>
            </a:r>
            <a:r>
              <a:rPr lang="en-US" sz="2000" dirty="0">
                <a:solidFill>
                  <a:srgbClr val="FF0000"/>
                </a:solidFill>
                <a:ea typeface="Verdana" panose="020B0604030504040204" pitchFamily="34" charset="0"/>
              </a:rPr>
              <a:t>Calibration Failure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911C76-F50C-4E09-8C38-645477E36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20" y="4857750"/>
            <a:ext cx="1483195" cy="18859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4696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98BC0-BBBC-42F0-87CB-131756FE4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Take 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A73D7-EB30-4DB0-B1E0-A6A105273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9919" y="1420930"/>
            <a:ext cx="3618728" cy="436384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buFont typeface="Arial" pitchFamily="34" charset="0"/>
              <a:buNone/>
              <a:tabLst>
                <a:tab pos="640080" algn="l"/>
              </a:tabLst>
            </a:pPr>
            <a:r>
              <a:rPr lang="en-US" sz="2000" b="1" dirty="0">
                <a:solidFill>
                  <a:srgbClr val="333399"/>
                </a:solidFill>
              </a:rPr>
              <a:t>MTBF</a:t>
            </a:r>
            <a:r>
              <a:rPr lang="en-US" sz="2000" b="1" baseline="30000" dirty="0">
                <a:solidFill>
                  <a:srgbClr val="FF0000"/>
                </a:solidFill>
              </a:rPr>
              <a:t>PM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2000" dirty="0"/>
              <a:t>Performance metric for </a:t>
            </a:r>
            <a:r>
              <a:rPr lang="en-US" sz="2000" dirty="0">
                <a:solidFill>
                  <a:srgbClr val="FF0000"/>
                </a:solidFill>
              </a:rPr>
              <a:t>Planned Maintenance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2000" b="1" dirty="0">
                <a:solidFill>
                  <a:srgbClr val="333399"/>
                </a:solidFill>
              </a:rPr>
              <a:t>Depends on accurate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/>
              <a:t>use of Work Order types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/>
              <a:t>classification of Failure Codes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2000" dirty="0"/>
              <a:t>counting of failures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C973C-799D-4E87-A2F8-68718F874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71096" y="1252770"/>
            <a:ext cx="3736955" cy="397703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1600" b="1" dirty="0">
                <a:ea typeface="Verdana" panose="020B0604030504040204" pitchFamily="34" charset="0"/>
              </a:rPr>
              <a:t>Monitor MTBF and MTBF</a:t>
            </a:r>
            <a:r>
              <a:rPr lang="en-US" sz="1600" b="1" baseline="30000" dirty="0">
                <a:solidFill>
                  <a:srgbClr val="FF0000"/>
                </a:solidFill>
                <a:ea typeface="Verdana" panose="020B0604030504040204" pitchFamily="34" charset="0"/>
              </a:rPr>
              <a:t>PM</a:t>
            </a:r>
            <a:r>
              <a:rPr lang="en-US" sz="1600" b="1" dirty="0">
                <a:ea typeface="Verdana" panose="020B0604030504040204" pitchFamily="34" charset="0"/>
              </a:rPr>
              <a:t> over time</a:t>
            </a:r>
          </a:p>
          <a:p>
            <a:pPr marL="45720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1600" dirty="0">
                <a:ea typeface="Verdana" panose="020B0604030504040204" pitchFamily="34" charset="0"/>
              </a:rPr>
              <a:t>For all equipment or for specific groups of equipment</a:t>
            </a:r>
          </a:p>
          <a:p>
            <a:pPr marL="45720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1600" dirty="0">
                <a:ea typeface="Verdana" panose="020B0604030504040204" pitchFamily="34" charset="0"/>
              </a:rPr>
              <a:t>For different failure codes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endParaRPr lang="en-US" sz="1600" dirty="0">
              <a:ea typeface="Verdan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1600" b="1" dirty="0">
                <a:ea typeface="Verdana" panose="020B0604030504040204" pitchFamily="34" charset="0"/>
              </a:rPr>
              <a:t>Flag PM-related failures</a:t>
            </a:r>
          </a:p>
          <a:p>
            <a:pPr marL="45720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1600" dirty="0">
                <a:ea typeface="Verdana" panose="020B0604030504040204" pitchFamily="34" charset="0"/>
              </a:rPr>
              <a:t>For proactive identification of emerging problems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endParaRPr lang="en-US" sz="1600" dirty="0">
              <a:ea typeface="Verdan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1600" b="1" dirty="0">
                <a:ea typeface="Verdana" panose="020B0604030504040204" pitchFamily="34" charset="0"/>
              </a:rPr>
              <a:t>Review significant trends and flags</a:t>
            </a:r>
          </a:p>
          <a:p>
            <a:pPr marL="45720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1600" dirty="0">
                <a:ea typeface="Verdana" panose="020B0604030504040204" pitchFamily="34" charset="0"/>
              </a:rPr>
              <a:t>For adjustments to PM procedures</a:t>
            </a:r>
          </a:p>
          <a:p>
            <a:pPr marL="457200" indent="-365760">
              <a:lnSpc>
                <a:spcPct val="110000"/>
              </a:lnSpc>
              <a:spcBef>
                <a:spcPts val="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1600" dirty="0">
                <a:ea typeface="Verdana" panose="020B0604030504040204" pitchFamily="34" charset="0"/>
              </a:rPr>
              <a:t>For other management responses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7A2AC8-6ADA-4C16-AB53-7C2EABC1E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27" y="3705225"/>
            <a:ext cx="1483195" cy="188595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726DF7-AF59-422F-8507-9651406F2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884" y="5229806"/>
            <a:ext cx="6517189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7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bject, timepiece, table, food&#10;&#10;Description automatically generated">
            <a:extLst>
              <a:ext uri="{FF2B5EF4-FFF2-40B4-BE49-F238E27FC236}">
                <a16:creationId xmlns:a16="http://schemas.microsoft.com/office/drawing/2014/main" id="{78E67A87-1B6F-4154-9E92-3A0F36F7C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4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4C2D7-7FC2-49FC-A195-33FCD7630D39}"/>
              </a:ext>
            </a:extLst>
          </p:cNvPr>
          <p:cNvSpPr txBox="1"/>
          <p:nvPr/>
        </p:nvSpPr>
        <p:spPr>
          <a:xfrm>
            <a:off x="327041" y="949798"/>
            <a:ext cx="5118064" cy="2306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Leveraging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Standardized CMMS Data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6B5DE80-DA7B-430D-AD7A-FEE544147BA5}"/>
              </a:ext>
            </a:extLst>
          </p:cNvPr>
          <p:cNvSpPr txBox="1"/>
          <p:nvPr/>
        </p:nvSpPr>
        <p:spPr>
          <a:xfrm>
            <a:off x="327041" y="3417573"/>
            <a:ext cx="5118063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Enhanced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 Technology Plans</a:t>
            </a:r>
          </a:p>
        </p:txBody>
      </p:sp>
    </p:spTree>
    <p:extLst>
      <p:ext uri="{BB962C8B-B14F-4D97-AF65-F5344CB8AC3E}">
        <p14:creationId xmlns:p14="http://schemas.microsoft.com/office/powerpoint/2010/main" val="3071637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AE3E6-BDEC-4463-8701-633F007F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056" y="1134319"/>
            <a:ext cx="3330334" cy="4340506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80000"/>
              <a:tabLst>
                <a:tab pos="640080" algn="l"/>
              </a:tabLst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Enhance Your Strategic Technology Plan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Influence the prioritization of capital spending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Communicate with executives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Align HTM resources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4003D0F-62BA-4012-82F0-187F2EAFA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451" y="1875663"/>
            <a:ext cx="7563351" cy="28352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55ED93-1450-4665-9287-5666E709BA3E}"/>
              </a:ext>
            </a:extLst>
          </p:cNvPr>
          <p:cNvSpPr/>
          <p:nvPr/>
        </p:nvSpPr>
        <p:spPr>
          <a:xfrm>
            <a:off x="7905509" y="1331089"/>
            <a:ext cx="439838" cy="54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7D1406-84E8-415C-834D-B53B209DE2BC}"/>
              </a:ext>
            </a:extLst>
          </p:cNvPr>
          <p:cNvSpPr/>
          <p:nvPr/>
        </p:nvSpPr>
        <p:spPr>
          <a:xfrm>
            <a:off x="7907438" y="4525514"/>
            <a:ext cx="439838" cy="54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702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70E9-7F9B-47E3-A19D-ED3447DD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263"/>
            <a:ext cx="6028944" cy="3560262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Industry Factor: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End of Life = End of Manufacturing + End of Service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Health System Factors: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Chronological Age = when purchased/installed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Reliability</a:t>
            </a:r>
            <a:r>
              <a:rPr lang="en-US" sz="2200" dirty="0">
                <a:solidFill>
                  <a:schemeClr val="bg1"/>
                </a:solidFill>
              </a:rPr>
              <a:t> = operational &amp;/or maintenance metrics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2EC10-4518-4AA5-83D9-9BE5ECE50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07" y="3600450"/>
            <a:ext cx="5962870" cy="313171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A84FBD6-73A7-491D-8D8B-A43F09E94621}"/>
              </a:ext>
            </a:extLst>
          </p:cNvPr>
          <p:cNvSpPr txBox="1">
            <a:spLocks/>
          </p:cNvSpPr>
          <p:nvPr/>
        </p:nvSpPr>
        <p:spPr>
          <a:xfrm>
            <a:off x="804671" y="640263"/>
            <a:ext cx="3284331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Technical Scoring</a:t>
            </a:r>
            <a:endParaRPr lang="en-US" sz="4100" dirty="0"/>
          </a:p>
        </p:txBody>
      </p:sp>
    </p:spTree>
    <p:extLst>
      <p:ext uri="{BB962C8B-B14F-4D97-AF65-F5344CB8AC3E}">
        <p14:creationId xmlns:p14="http://schemas.microsoft.com/office/powerpoint/2010/main" val="2444765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70E9-7F9B-47E3-A19D-ED3447DD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262"/>
            <a:ext cx="6028944" cy="59319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Examples of Reliability metrics: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# of </a:t>
            </a:r>
            <a:r>
              <a:rPr lang="en-US" sz="2200" b="1" dirty="0">
                <a:solidFill>
                  <a:schemeClr val="accent2"/>
                </a:solidFill>
              </a:rPr>
              <a:t>Corrective Maintenance </a:t>
            </a:r>
            <a:r>
              <a:rPr lang="en-US" sz="2200" dirty="0">
                <a:solidFill>
                  <a:schemeClr val="bg1"/>
                </a:solidFill>
              </a:rPr>
              <a:t>work orders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# of </a:t>
            </a:r>
            <a:r>
              <a:rPr lang="en-US" sz="2200" b="1" dirty="0">
                <a:solidFill>
                  <a:schemeClr val="accent2"/>
                </a:solidFill>
              </a:rPr>
              <a:t>Corrective Maintenance </a:t>
            </a:r>
            <a:r>
              <a:rPr lang="en-US" sz="2200" dirty="0">
                <a:solidFill>
                  <a:schemeClr val="bg1"/>
                </a:solidFill>
              </a:rPr>
              <a:t>labor hours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Mean Time Between Failures (MTBF)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Reliability (R) </a:t>
            </a:r>
            <a:r>
              <a:rPr lang="en-US" sz="1800" dirty="0">
                <a:solidFill>
                  <a:srgbClr val="0F0F3F"/>
                </a:solidFill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=</a:t>
            </a:r>
            <a:r>
              <a:rPr lang="en-US" sz="1800" b="0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the percent change from a baseline average relative to the lifetime average</a:t>
            </a:r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0F0F3F"/>
              </a:solidFill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RELIABILITY = 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BASEAVG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/ 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BASEAVG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 &lt; X%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    Acceptable     Score = 0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 </a:t>
            </a:r>
            <a:r>
              <a:rPr lang="en-US" sz="1800" b="1" u="sng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&gt;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X%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    Unacceptable     Score = 1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2200" dirty="0">
                <a:solidFill>
                  <a:schemeClr val="accent2"/>
                </a:solidFill>
              </a:rPr>
              <a:t>Potentially focus on a specific type of failure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FBC3A1C-EBE1-4825-890A-83C020B6076B}"/>
              </a:ext>
            </a:extLst>
          </p:cNvPr>
          <p:cNvSpPr txBox="1">
            <a:spLocks/>
          </p:cNvSpPr>
          <p:nvPr/>
        </p:nvSpPr>
        <p:spPr>
          <a:xfrm>
            <a:off x="804671" y="640263"/>
            <a:ext cx="3284331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Technical Scoring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b="1" dirty="0">
                <a:solidFill>
                  <a:schemeClr val="accent2"/>
                </a:solidFill>
              </a:rPr>
              <a:t>Reliability</a:t>
            </a:r>
            <a:endParaRPr lang="en-US" sz="4100" b="1" dirty="0">
              <a:solidFill>
                <a:schemeClr val="accent2"/>
              </a:solidFill>
            </a:endParaRPr>
          </a:p>
        </p:txBody>
      </p:sp>
      <p:pic>
        <p:nvPicPr>
          <p:cNvPr id="4" name="Graphic 3" descr="Tools outline">
            <a:extLst>
              <a:ext uri="{FF2B5EF4-FFF2-40B4-BE49-F238E27FC236}">
                <a16:creationId xmlns:a16="http://schemas.microsoft.com/office/drawing/2014/main" id="{8604820E-00B7-4CF4-986A-CDD328740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7380" y="40350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96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70E9-7F9B-47E3-A19D-ED3447DD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263"/>
            <a:ext cx="6028944" cy="3054962"/>
          </a:xfrm>
        </p:spPr>
        <p:txBody>
          <a:bodyPr anchor="t" anchorCtr="0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Industry Factor: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Clinical Protocols – AHA, ACC, AORN, etc.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Regulatory Impact – CMS, State DOH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Health System Factors: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Utilization &amp; Workflow = </a:t>
            </a:r>
            <a:r>
              <a:rPr lang="en-US" sz="2200" b="1" dirty="0">
                <a:solidFill>
                  <a:schemeClr val="accent2"/>
                </a:solidFill>
              </a:rPr>
              <a:t>reliability &amp; useability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Technology Backups &amp; Redundancy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84FBD6-73A7-491D-8D8B-A43F09E94621}"/>
              </a:ext>
            </a:extLst>
          </p:cNvPr>
          <p:cNvSpPr txBox="1">
            <a:spLocks/>
          </p:cNvSpPr>
          <p:nvPr/>
        </p:nvSpPr>
        <p:spPr>
          <a:xfrm>
            <a:off x="804671" y="640263"/>
            <a:ext cx="3284331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Clinical Scoring</a:t>
            </a:r>
            <a:endParaRPr lang="en-US" sz="4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E1B821-A5BD-4166-81DD-D0C9DF1B4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232" y="3699545"/>
            <a:ext cx="5833248" cy="305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91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70E9-7F9B-47E3-A19D-ED3447DD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0"/>
            <a:ext cx="6028944" cy="6858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Reliability metrics: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# of </a:t>
            </a:r>
            <a:r>
              <a:rPr lang="en-US" sz="2200" b="1" dirty="0">
                <a:solidFill>
                  <a:schemeClr val="accent2"/>
                </a:solidFill>
              </a:rPr>
              <a:t>User Support </a:t>
            </a:r>
            <a:r>
              <a:rPr lang="en-US" sz="2200" dirty="0">
                <a:solidFill>
                  <a:schemeClr val="bg1"/>
                </a:solidFill>
              </a:rPr>
              <a:t>work orders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Mean Time Between User Support Events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Reliability (R) </a:t>
            </a:r>
            <a:r>
              <a:rPr lang="en-US" sz="1800" dirty="0">
                <a:solidFill>
                  <a:srgbClr val="0F0F3F"/>
                </a:solidFill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=</a:t>
            </a:r>
            <a:r>
              <a:rPr lang="en-US" sz="1800" b="0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the percent change from a baseline average relative to the lifetime average</a:t>
            </a:r>
          </a:p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0F0F3F"/>
              </a:solidFill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RELIABILITY = 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BASEAVG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/ Metric</a:t>
            </a:r>
            <a:r>
              <a:rPr lang="en-US" sz="1800" b="1" baseline="30000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BASEAVG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Gill Sans MT" panose="020B05020201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rgbClr val="0F0F3F"/>
              </a:solidFill>
              <a:effectLst/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rgbClr val="0F0F3F"/>
              </a:solidFill>
              <a:latin typeface="Gill Sans MT" panose="020B0502020104020203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 &lt; X%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    Acceptable     Score = 0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 </a:t>
            </a:r>
            <a:r>
              <a:rPr lang="en-US" sz="1800" b="1" u="sng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&gt;</a:t>
            </a:r>
            <a:r>
              <a:rPr lang="en-US" sz="1800" b="1" dirty="0">
                <a:solidFill>
                  <a:srgbClr val="0F0F3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X%</a:t>
            </a:r>
            <a:r>
              <a:rPr lang="en-US" sz="1800" b="1" dirty="0">
                <a:solidFill>
                  <a:srgbClr val="0F0F3F"/>
                </a:solidFill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     Unacceptable     Score = 1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FBC3A1C-EBE1-4825-890A-83C020B6076B}"/>
              </a:ext>
            </a:extLst>
          </p:cNvPr>
          <p:cNvSpPr txBox="1">
            <a:spLocks/>
          </p:cNvSpPr>
          <p:nvPr/>
        </p:nvSpPr>
        <p:spPr>
          <a:xfrm>
            <a:off x="804671" y="640263"/>
            <a:ext cx="3284331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Clinical Scoring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b="1" dirty="0">
                <a:solidFill>
                  <a:schemeClr val="accent2"/>
                </a:solidFill>
              </a:rPr>
              <a:t>Reliability</a:t>
            </a:r>
            <a:endParaRPr lang="en-US" sz="4100" b="1" dirty="0">
              <a:solidFill>
                <a:schemeClr val="accent2"/>
              </a:solidFill>
            </a:endParaRPr>
          </a:p>
        </p:txBody>
      </p:sp>
      <p:pic>
        <p:nvPicPr>
          <p:cNvPr id="4" name="Graphic 3" descr="Stethoscope with solid fill">
            <a:extLst>
              <a:ext uri="{FF2B5EF4-FFF2-40B4-BE49-F238E27FC236}">
                <a16:creationId xmlns:a16="http://schemas.microsoft.com/office/drawing/2014/main" id="{6B3F27B5-2626-4B3F-B217-E3252E5B9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7380" y="4198088"/>
            <a:ext cx="914400" cy="914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F8C4632-419C-4DB0-8398-26FBB38120FC}"/>
              </a:ext>
            </a:extLst>
          </p:cNvPr>
          <p:cNvGrpSpPr/>
          <p:nvPr/>
        </p:nvGrpSpPr>
        <p:grpSpPr>
          <a:xfrm>
            <a:off x="5801869" y="3795031"/>
            <a:ext cx="6237351" cy="1015663"/>
            <a:chOff x="3437518" y="3145337"/>
            <a:chExt cx="6391275" cy="101566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BCC1F04-0BF4-4218-B6FA-6F6011C3B530}"/>
                </a:ext>
              </a:extLst>
            </p:cNvPr>
            <p:cNvSpPr txBox="1"/>
            <p:nvPr/>
          </p:nvSpPr>
          <p:spPr>
            <a:xfrm>
              <a:off x="3437518" y="3145337"/>
              <a:ext cx="63912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                                  (# devices)(# years analyzed)</a:t>
              </a:r>
            </a:p>
            <a:p>
              <a:r>
                <a:rPr lang="en-US" sz="2000" dirty="0">
                  <a:solidFill>
                    <a:schemeClr val="bg1"/>
                  </a:solidFill>
                </a:rPr>
                <a:t>MTBF</a:t>
              </a:r>
              <a:r>
                <a:rPr lang="en-US" sz="2000" baseline="30000" dirty="0">
                  <a:solidFill>
                    <a:srgbClr val="FF0000"/>
                  </a:solidFill>
                </a:rPr>
                <a:t>UserSupport</a:t>
              </a:r>
              <a:r>
                <a:rPr lang="en-US" sz="2000" dirty="0">
                  <a:solidFill>
                    <a:schemeClr val="bg1"/>
                  </a:solidFill>
                </a:rPr>
                <a:t> = </a:t>
              </a:r>
            </a:p>
            <a:p>
              <a:r>
                <a:rPr lang="en-US" sz="2000" dirty="0">
                  <a:solidFill>
                    <a:schemeClr val="bg1"/>
                  </a:solidFill>
                </a:rPr>
                <a:t>                                         (# User Support only)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9345B24-E8F6-4664-B55C-E2BF16359CB2}"/>
                </a:ext>
              </a:extLst>
            </p:cNvPr>
            <p:cNvCxnSpPr/>
            <p:nvPr/>
          </p:nvCxnSpPr>
          <p:spPr>
            <a:xfrm>
              <a:off x="5343525" y="3648075"/>
              <a:ext cx="3248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5086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70E9-7F9B-47E3-A19D-ED3447DD7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264"/>
            <a:ext cx="6546514" cy="11826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Make A Plan</a:t>
            </a:r>
            <a:endParaRPr lang="en-US" sz="1800" b="1" dirty="0">
              <a:solidFill>
                <a:srgbClr val="0F0F3F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F03DEB-19C7-408D-8B80-D36778F0054A}"/>
              </a:ext>
            </a:extLst>
          </p:cNvPr>
          <p:cNvSpPr txBox="1">
            <a:spLocks/>
          </p:cNvSpPr>
          <p:nvPr/>
        </p:nvSpPr>
        <p:spPr>
          <a:xfrm>
            <a:off x="804671" y="640263"/>
            <a:ext cx="3284331" cy="52545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Take Away</a:t>
            </a:r>
          </a:p>
          <a:p>
            <a:pPr algn="ctr"/>
            <a:r>
              <a:rPr lang="en-US" sz="2800" dirty="0"/>
              <a:t>Tool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D306B-279D-4FF0-90A7-4A7053599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055" y="1695450"/>
            <a:ext cx="6925525" cy="38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94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991AD47-9C99-472F-BDAA-21B183F33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1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9E706731-3860-4E73-9335-A870F674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42603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CD2ED21F-DC95-4AD1-8327-D561F5FCA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380336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4E546F4B-34A5-4568-BE18-0F8C8BCCF587}"/>
              </a:ext>
            </a:extLst>
          </p:cNvPr>
          <p:cNvSpPr/>
          <p:nvPr/>
        </p:nvSpPr>
        <p:spPr>
          <a:xfrm>
            <a:off x="5731497" y="-1"/>
            <a:ext cx="3148552" cy="6858001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icture containing clock&#10;&#10;Description automatically generated">
            <a:extLst>
              <a:ext uri="{FF2B5EF4-FFF2-40B4-BE49-F238E27FC236}">
                <a16:creationId xmlns:a16="http://schemas.microsoft.com/office/drawing/2014/main" id="{1165D206-5820-4521-8477-AE19BA0C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3" y="362251"/>
            <a:ext cx="3471428" cy="92857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B8921CC-A769-47D8-9D7B-766F1E23AA27}"/>
              </a:ext>
            </a:extLst>
          </p:cNvPr>
          <p:cNvSpPr txBox="1">
            <a:spLocks/>
          </p:cNvSpPr>
          <p:nvPr/>
        </p:nvSpPr>
        <p:spPr>
          <a:xfrm>
            <a:off x="261073" y="1356373"/>
            <a:ext cx="3703320" cy="1103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Phone: 970-493-8239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Email: mfb@baretich.com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Website: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http://baretich.com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598E7457-A240-4C21-A421-34BD033A4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100" y="2741019"/>
            <a:ext cx="1845114" cy="1849187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58A3F28-65C5-4A76-B38B-71D40051F835}"/>
              </a:ext>
            </a:extLst>
          </p:cNvPr>
          <p:cNvSpPr txBox="1">
            <a:spLocks/>
          </p:cNvSpPr>
          <p:nvPr/>
        </p:nvSpPr>
        <p:spPr>
          <a:xfrm>
            <a:off x="1761106" y="4704928"/>
            <a:ext cx="3842017" cy="20383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Phone:  602-821-4092</a:t>
            </a:r>
          </a:p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Email:  Carol@CDSAssoc.com</a:t>
            </a:r>
          </a:p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Website:  </a:t>
            </a:r>
            <a:r>
              <a:rPr lang="fr-FR" sz="2000" dirty="0">
                <a:solidFill>
                  <a:schemeClr val="tx2"/>
                </a:solidFill>
                <a:latin typeface="Calibri" panose="020F050202020403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http://cdsassoc.com/</a:t>
            </a:r>
            <a:r>
              <a:rPr lang="fr-FR" sz="2000" dirty="0">
                <a:solidFill>
                  <a:schemeClr val="tx2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712C5D-ED9D-420C-9496-DA2053E4B7E9}"/>
              </a:ext>
            </a:extLst>
          </p:cNvPr>
          <p:cNvSpPr txBox="1"/>
          <p:nvPr/>
        </p:nvSpPr>
        <p:spPr>
          <a:xfrm>
            <a:off x="7539340" y="826536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123777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1243</Words>
  <Application>Microsoft Office PowerPoint</Application>
  <PresentationFormat>Widescreen</PresentationFormat>
  <Paragraphs>282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Gill Sans MT</vt:lpstr>
      <vt:lpstr>1_Office Theme</vt:lpstr>
      <vt:lpstr>NEW and IMPROVED! Using Standardized CMMS Data to Make Smarter HTM Decisions Work Order Types</vt:lpstr>
      <vt:lpstr>PowerPoint Presentation</vt:lpstr>
      <vt:lpstr>Standardizing the CMMS Data</vt:lpstr>
      <vt:lpstr>The CMMS Collaborative</vt:lpstr>
      <vt:lpstr>CMMS Standardization Requirements</vt:lpstr>
      <vt:lpstr>Selection of the Failure Code Field</vt:lpstr>
      <vt:lpstr>Recommended Failure Codes</vt:lpstr>
      <vt:lpstr>Selection of Work Order Type</vt:lpstr>
      <vt:lpstr>Selection of Work Order Type</vt:lpstr>
      <vt:lpstr>Recommended Work Order Types</vt:lpstr>
      <vt:lpstr>Next Steps</vt:lpstr>
      <vt:lpstr>PowerPoint Presentation</vt:lpstr>
      <vt:lpstr>Optimize Your AEM Program  Reduce PM cost  Equipment safety equivalent to manufacturer recommendations  Compliance with CMS requirements</vt:lpstr>
      <vt:lpstr>Definitions</vt:lpstr>
      <vt:lpstr>PowerPoint Presentation</vt:lpstr>
      <vt:lpstr>Take Aways</vt:lpstr>
      <vt:lpstr>PowerPoint Presentation</vt:lpstr>
      <vt:lpstr>Enhance Your Strategic Technology Plan  Influence the prioritization of capital spending  Communicate with executives  Align HTM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&amp; Leveraging the CMMS Failure Code Field</dc:title>
  <dc:creator>Carol Smith</dc:creator>
  <cp:lastModifiedBy>Carol Smith</cp:lastModifiedBy>
  <cp:revision>106</cp:revision>
  <cp:lastPrinted>2021-09-01T20:36:24Z</cp:lastPrinted>
  <dcterms:created xsi:type="dcterms:W3CDTF">2020-08-11T17:36:26Z</dcterms:created>
  <dcterms:modified xsi:type="dcterms:W3CDTF">2021-10-23T17:55:42Z</dcterms:modified>
</cp:coreProperties>
</file>