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</p:sldMasterIdLst>
  <p:notesMasterIdLst>
    <p:notesMasterId r:id="rId39"/>
  </p:notesMasterIdLst>
  <p:sldIdLst>
    <p:sldId id="256" r:id="rId2"/>
    <p:sldId id="259" r:id="rId3"/>
    <p:sldId id="301" r:id="rId4"/>
    <p:sldId id="261" r:id="rId5"/>
    <p:sldId id="262" r:id="rId6"/>
    <p:sldId id="263" r:id="rId7"/>
    <p:sldId id="264" r:id="rId8"/>
    <p:sldId id="265" r:id="rId9"/>
    <p:sldId id="267" r:id="rId10"/>
    <p:sldId id="294" r:id="rId11"/>
    <p:sldId id="291" r:id="rId12"/>
    <p:sldId id="268" r:id="rId13"/>
    <p:sldId id="292" r:id="rId14"/>
    <p:sldId id="279" r:id="rId15"/>
    <p:sldId id="269" r:id="rId16"/>
    <p:sldId id="293" r:id="rId17"/>
    <p:sldId id="280" r:id="rId18"/>
    <p:sldId id="270" r:id="rId19"/>
    <p:sldId id="271" r:id="rId20"/>
    <p:sldId id="296" r:id="rId21"/>
    <p:sldId id="288" r:id="rId22"/>
    <p:sldId id="272" r:id="rId23"/>
    <p:sldId id="273" r:id="rId24"/>
    <p:sldId id="274" r:id="rId25"/>
    <p:sldId id="275" r:id="rId26"/>
    <p:sldId id="276" r:id="rId27"/>
    <p:sldId id="277" r:id="rId28"/>
    <p:sldId id="281" r:id="rId29"/>
    <p:sldId id="278" r:id="rId30"/>
    <p:sldId id="282" r:id="rId31"/>
    <p:sldId id="289" r:id="rId32"/>
    <p:sldId id="290" r:id="rId33"/>
    <p:sldId id="286" r:id="rId34"/>
    <p:sldId id="299" r:id="rId35"/>
    <p:sldId id="300" r:id="rId36"/>
    <p:sldId id="260" r:id="rId37"/>
    <p:sldId id="298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EEB7A-39F3-416C-9575-D228B8174B9D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33D2C-C40C-43F2-AE68-88F20B48BD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27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33D2C-C40C-43F2-AE68-88F20B48BD9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60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63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83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062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19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819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016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04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2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2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72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860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0812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59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839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346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128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971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5851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 fontAlgn="base"/>
            <a:r>
              <a:rPr lang="en-US" b="1" i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Fundamentals of Project Management for HTM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16322" y="3509963"/>
            <a:ext cx="8791575" cy="313553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Gregory Goll CHTM CBET BS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Manager, Projects and Medical Imaging Services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WellStar Health System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Marietta, Georgia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66E2843-5577-4D02-AFDA-B27A0883F6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369632"/>
              </p:ext>
            </p:extLst>
          </p:nvPr>
        </p:nvGraphicFramePr>
        <p:xfrm>
          <a:off x="5264728" y="5420136"/>
          <a:ext cx="1934152" cy="1354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400346" imgH="2381117" progId="AcroExch.Document.DC">
                  <p:embed/>
                </p:oleObj>
              </mc:Choice>
              <mc:Fallback>
                <p:oleObj name="Acrobat Document" r:id="rId2" imgW="3400346" imgH="238111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264728" y="5420136"/>
                        <a:ext cx="1934152" cy="1354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1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66704" y="23439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Every Project has clear communication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272" y="2249488"/>
            <a:ext cx="4722282" cy="3541712"/>
          </a:xfrm>
        </p:spPr>
      </p:pic>
    </p:spTree>
    <p:extLst>
      <p:ext uri="{BB962C8B-B14F-4D97-AF65-F5344CB8AC3E}">
        <p14:creationId xmlns:p14="http://schemas.microsoft.com/office/powerpoint/2010/main" val="10327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cost of project failure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70% of all projects fail</a:t>
            </a:r>
          </a:p>
          <a:p>
            <a:r>
              <a:rPr lang="en-US" dirty="0">
                <a:solidFill>
                  <a:schemeClr val="bg1"/>
                </a:solidFill>
              </a:rPr>
              <a:t>The average cost overrun was 27%</a:t>
            </a:r>
          </a:p>
          <a:p>
            <a:r>
              <a:rPr lang="en-US" dirty="0">
                <a:solidFill>
                  <a:schemeClr val="bg1"/>
                </a:solidFill>
              </a:rPr>
              <a:t>1 in 6 Projects had a cost overrun of 200% and a schedule overrun of 70%</a:t>
            </a:r>
          </a:p>
          <a:p>
            <a:r>
              <a:rPr lang="en-US" dirty="0">
                <a:solidFill>
                  <a:schemeClr val="bg1"/>
                </a:solidFill>
              </a:rPr>
              <a:t>IT failure rates are between 5-15% representing $50 Billion to $150 Billion in loss per year.</a:t>
            </a:r>
          </a:p>
          <a:p>
            <a:r>
              <a:rPr lang="en-US" dirty="0">
                <a:solidFill>
                  <a:schemeClr val="bg1"/>
                </a:solidFill>
              </a:rPr>
              <a:t>Only 2.5% of companies successfully completed 100% of their projects.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70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Phases of Project Management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Initiating </a:t>
            </a:r>
          </a:p>
          <a:p>
            <a:r>
              <a:rPr lang="en-US" dirty="0">
                <a:solidFill>
                  <a:schemeClr val="bg1"/>
                </a:solidFill>
              </a:rPr>
              <a:t>Planning</a:t>
            </a:r>
          </a:p>
          <a:p>
            <a:r>
              <a:rPr lang="en-US" dirty="0">
                <a:solidFill>
                  <a:schemeClr val="bg1"/>
                </a:solidFill>
              </a:rPr>
              <a:t>Executing</a:t>
            </a:r>
          </a:p>
          <a:p>
            <a:r>
              <a:rPr lang="en-US" dirty="0">
                <a:solidFill>
                  <a:schemeClr val="bg1"/>
                </a:solidFill>
              </a:rPr>
              <a:t>Monitoring/Controlling</a:t>
            </a:r>
          </a:p>
          <a:p>
            <a:r>
              <a:rPr lang="en-US" dirty="0">
                <a:solidFill>
                  <a:schemeClr val="bg1"/>
                </a:solidFill>
              </a:rPr>
              <a:t>Closing</a:t>
            </a:r>
          </a:p>
          <a:p>
            <a:r>
              <a:rPr lang="en-US" dirty="0">
                <a:solidFill>
                  <a:schemeClr val="bg1"/>
                </a:solidFill>
              </a:rPr>
              <a:t>** These are universal definitions**</a:t>
            </a:r>
          </a:p>
        </p:txBody>
      </p:sp>
    </p:spTree>
    <p:extLst>
      <p:ext uri="{BB962C8B-B14F-4D97-AF65-F5344CB8AC3E}">
        <p14:creationId xmlns:p14="http://schemas.microsoft.com/office/powerpoint/2010/main" val="76178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Project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097088"/>
            <a:ext cx="9905999" cy="354171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Project Life Cycle – The phases that a project passes through from initiation to the final closure.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** Every project that begins at some point has to end. **</a:t>
            </a:r>
          </a:p>
          <a:p>
            <a:r>
              <a:rPr lang="en-US" dirty="0">
                <a:solidFill>
                  <a:schemeClr val="bg1"/>
                </a:solidFill>
              </a:rPr>
              <a:t>Project Phases- These are the milestones/progress of a project.</a:t>
            </a:r>
          </a:p>
        </p:txBody>
      </p:sp>
    </p:spTree>
    <p:extLst>
      <p:ext uri="{BB962C8B-B14F-4D97-AF65-F5344CB8AC3E}">
        <p14:creationId xmlns:p14="http://schemas.microsoft.com/office/powerpoint/2010/main" val="153210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Any person/group that may be affected by the outcome of project or a decision or activity that is the result of a project.</a:t>
            </a:r>
          </a:p>
          <a:p>
            <a:r>
              <a:rPr lang="en-US" dirty="0">
                <a:solidFill>
                  <a:schemeClr val="bg1"/>
                </a:solidFill>
              </a:rPr>
              <a:t>Importance they are the end users of the completed project.</a:t>
            </a:r>
          </a:p>
        </p:txBody>
      </p:sp>
    </p:spTree>
    <p:extLst>
      <p:ext uri="{BB962C8B-B14F-4D97-AF65-F5344CB8AC3E}">
        <p14:creationId xmlns:p14="http://schemas.microsoft.com/office/powerpoint/2010/main" val="203155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Sponsor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person or possibly a group that provides the resources and support for a project.</a:t>
            </a:r>
          </a:p>
          <a:p>
            <a:r>
              <a:rPr lang="en-US" dirty="0">
                <a:solidFill>
                  <a:schemeClr val="bg1"/>
                </a:solidFill>
              </a:rPr>
              <a:t>Importance- They basically are the money controller, any budget changes directly affect them. In most cases they report to higher administration. </a:t>
            </a:r>
          </a:p>
        </p:txBody>
      </p:sp>
    </p:spTree>
    <p:extLst>
      <p:ext uri="{BB962C8B-B14F-4D97-AF65-F5344CB8AC3E}">
        <p14:creationId xmlns:p14="http://schemas.microsoft.com/office/powerpoint/2010/main" val="243323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Project Manager (PM)/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Project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The PM is a person designated by the organization to lead the team that is responsible for achieving the project objectives.</a:t>
            </a:r>
          </a:p>
          <a:p>
            <a:r>
              <a:rPr lang="en-US" dirty="0">
                <a:solidFill>
                  <a:schemeClr val="bg1"/>
                </a:solidFill>
              </a:rPr>
              <a:t>The group of individuals that support the project manager.</a:t>
            </a:r>
          </a:p>
          <a:p>
            <a:r>
              <a:rPr lang="en-US" dirty="0">
                <a:solidFill>
                  <a:schemeClr val="bg1"/>
                </a:solidFill>
              </a:rPr>
              <a:t>Importance- They are the leader over the project, they make assignments to other team members and track the overall progress of all aspects of the project.</a:t>
            </a:r>
          </a:p>
        </p:txBody>
      </p:sp>
    </p:spTree>
    <p:extLst>
      <p:ext uri="{BB962C8B-B14F-4D97-AF65-F5344CB8AC3E}">
        <p14:creationId xmlns:p14="http://schemas.microsoft.com/office/powerpoint/2010/main" val="403187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Project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work done to deliver a product or service.</a:t>
            </a:r>
          </a:p>
          <a:p>
            <a:r>
              <a:rPr lang="en-US" dirty="0">
                <a:solidFill>
                  <a:schemeClr val="bg1"/>
                </a:solidFill>
              </a:rPr>
              <a:t>Importance- This is the baseline of what is being asked to be completed. This should have define parameters to insure project is completed and meets desired objectives.</a:t>
            </a:r>
          </a:p>
        </p:txBody>
      </p:sp>
    </p:spTree>
    <p:extLst>
      <p:ext uri="{BB962C8B-B14F-4D97-AF65-F5344CB8AC3E}">
        <p14:creationId xmlns:p14="http://schemas.microsoft.com/office/powerpoint/2010/main" val="152052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Project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Money</a:t>
            </a:r>
          </a:p>
          <a:p>
            <a:r>
              <a:rPr lang="en-US" dirty="0">
                <a:solidFill>
                  <a:schemeClr val="bg1"/>
                </a:solidFill>
              </a:rPr>
              <a:t>Tools</a:t>
            </a:r>
          </a:p>
          <a:p>
            <a:r>
              <a:rPr lang="en-US" dirty="0">
                <a:solidFill>
                  <a:schemeClr val="bg1"/>
                </a:solidFill>
              </a:rPr>
              <a:t>People</a:t>
            </a:r>
          </a:p>
          <a:p>
            <a:r>
              <a:rPr lang="en-US" dirty="0">
                <a:solidFill>
                  <a:schemeClr val="bg1"/>
                </a:solidFill>
              </a:rPr>
              <a:t>Materials</a:t>
            </a:r>
          </a:p>
          <a:p>
            <a:r>
              <a:rPr lang="en-US" dirty="0">
                <a:solidFill>
                  <a:schemeClr val="bg1"/>
                </a:solidFill>
              </a:rPr>
              <a:t>Data</a:t>
            </a:r>
          </a:p>
          <a:p>
            <a:r>
              <a:rPr lang="en-US" dirty="0">
                <a:solidFill>
                  <a:schemeClr val="bg1"/>
                </a:solidFill>
              </a:rPr>
              <a:t>Relationships</a:t>
            </a:r>
          </a:p>
        </p:txBody>
      </p:sp>
    </p:spTree>
    <p:extLst>
      <p:ext uri="{BB962C8B-B14F-4D97-AF65-F5344CB8AC3E}">
        <p14:creationId xmlns:p14="http://schemas.microsoft.com/office/powerpoint/2010/main" val="3352705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 this case relationship is defined as a set of expectations.</a:t>
            </a:r>
          </a:p>
          <a:p>
            <a:r>
              <a:rPr lang="en-US" dirty="0">
                <a:solidFill>
                  <a:schemeClr val="bg1"/>
                </a:solidFill>
              </a:rPr>
              <a:t>All vendor communications need to be consistent. </a:t>
            </a:r>
          </a:p>
          <a:p>
            <a:r>
              <a:rPr lang="en-US" dirty="0">
                <a:solidFill>
                  <a:schemeClr val="bg1"/>
                </a:solidFill>
              </a:rPr>
              <a:t>Set a standard for all external interactions.</a:t>
            </a:r>
          </a:p>
          <a:p>
            <a:r>
              <a:rPr lang="en-US" dirty="0">
                <a:solidFill>
                  <a:schemeClr val="bg1"/>
                </a:solidFill>
              </a:rPr>
              <a:t>A good example of this how incoming inspection and initial inventory process is handled. </a:t>
            </a:r>
          </a:p>
        </p:txBody>
      </p:sp>
    </p:spTree>
    <p:extLst>
      <p:ext uri="{BB962C8B-B14F-4D97-AF65-F5344CB8AC3E}">
        <p14:creationId xmlns:p14="http://schemas.microsoft.com/office/powerpoint/2010/main" val="15328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Project Time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Timelines are used to set a base schedule for all team members to follow.</a:t>
            </a:r>
          </a:p>
          <a:p>
            <a:r>
              <a:rPr lang="en-US" dirty="0">
                <a:solidFill>
                  <a:schemeClr val="bg1"/>
                </a:solidFill>
              </a:rPr>
              <a:t>Importance- If timelines are not tracked it is difficult to determine the status/completion of work. </a:t>
            </a:r>
          </a:p>
        </p:txBody>
      </p:sp>
    </p:spTree>
    <p:extLst>
      <p:ext uri="{BB962C8B-B14F-4D97-AF65-F5344CB8AC3E}">
        <p14:creationId xmlns:p14="http://schemas.microsoft.com/office/powerpoint/2010/main" val="213406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Project Management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Microsoft Project</a:t>
            </a:r>
          </a:p>
          <a:p>
            <a:r>
              <a:rPr lang="en-US" dirty="0">
                <a:solidFill>
                  <a:schemeClr val="bg1"/>
                </a:solidFill>
              </a:rPr>
              <a:t>This has many tools for setting time lines, allocating of resources, and measuring project work.</a:t>
            </a:r>
          </a:p>
          <a:p>
            <a:r>
              <a:rPr lang="en-US" dirty="0">
                <a:solidFill>
                  <a:schemeClr val="bg1"/>
                </a:solidFill>
              </a:rPr>
              <a:t>This is a nice way of linking several different paths of project work together.</a:t>
            </a:r>
          </a:p>
          <a:p>
            <a:r>
              <a:rPr lang="en-US" dirty="0">
                <a:solidFill>
                  <a:schemeClr val="bg1"/>
                </a:solidFill>
              </a:rPr>
              <a:t>Also Microsoft Excel can be used as another option.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91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Example of Master time line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225" y="2249488"/>
            <a:ext cx="6296376" cy="3541712"/>
          </a:xfrm>
        </p:spPr>
      </p:pic>
    </p:spTree>
    <p:extLst>
      <p:ext uri="{BB962C8B-B14F-4D97-AF65-F5344CB8AC3E}">
        <p14:creationId xmlns:p14="http://schemas.microsoft.com/office/powerpoint/2010/main" val="327770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Risk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An event or condition that if it happens can have a positive or negative affect on one or more project objectives.</a:t>
            </a:r>
          </a:p>
          <a:p>
            <a:r>
              <a:rPr lang="en-US" dirty="0">
                <a:solidFill>
                  <a:schemeClr val="bg1"/>
                </a:solidFill>
              </a:rPr>
              <a:t>Define risks associated with a project. (Breakdown Structure)</a:t>
            </a:r>
          </a:p>
          <a:p>
            <a:r>
              <a:rPr lang="en-US" dirty="0">
                <a:solidFill>
                  <a:schemeClr val="bg1"/>
                </a:solidFill>
              </a:rPr>
              <a:t>How much risk can the sponsor take on. (Appetite)</a:t>
            </a:r>
          </a:p>
          <a:p>
            <a:r>
              <a:rPr lang="en-US" dirty="0">
                <a:solidFill>
                  <a:schemeClr val="bg1"/>
                </a:solidFill>
              </a:rPr>
              <a:t>How much risk can the organization stand.</a:t>
            </a:r>
          </a:p>
          <a:p>
            <a:r>
              <a:rPr lang="en-US" dirty="0">
                <a:solidFill>
                  <a:schemeClr val="bg1"/>
                </a:solidFill>
              </a:rPr>
              <a:t>All projects have some sort of risk.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3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Importance of meeting notes / general discussions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Documentation of progress.</a:t>
            </a:r>
          </a:p>
          <a:p>
            <a:r>
              <a:rPr lang="en-US" dirty="0">
                <a:solidFill>
                  <a:schemeClr val="bg1"/>
                </a:solidFill>
              </a:rPr>
              <a:t>Documentation of assignments.</a:t>
            </a:r>
          </a:p>
          <a:p>
            <a:r>
              <a:rPr lang="en-US" dirty="0">
                <a:solidFill>
                  <a:schemeClr val="bg1"/>
                </a:solidFill>
              </a:rPr>
              <a:t>Documentation of changes.</a:t>
            </a:r>
          </a:p>
          <a:p>
            <a:r>
              <a:rPr lang="en-US" dirty="0">
                <a:solidFill>
                  <a:schemeClr val="bg1"/>
                </a:solidFill>
              </a:rPr>
              <a:t>Clarification of understanding.</a:t>
            </a:r>
          </a:p>
          <a:p>
            <a:r>
              <a:rPr lang="en-US" dirty="0">
                <a:solidFill>
                  <a:schemeClr val="bg1"/>
                </a:solidFill>
              </a:rPr>
              <a:t>Defining aspects of a project.</a:t>
            </a:r>
          </a:p>
        </p:txBody>
      </p:sp>
    </p:spTree>
    <p:extLst>
      <p:ext uri="{BB962C8B-B14F-4D97-AF65-F5344CB8AC3E}">
        <p14:creationId xmlns:p14="http://schemas.microsoft.com/office/powerpoint/2010/main" val="175317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Critical 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sequence of activities that define the longest path through a project.</a:t>
            </a:r>
          </a:p>
          <a:p>
            <a:r>
              <a:rPr lang="en-US" dirty="0">
                <a:solidFill>
                  <a:schemeClr val="bg1"/>
                </a:solidFill>
              </a:rPr>
              <a:t>Why it is important- Any process that interrupts the critical path will have a global impact on project timeline and success.</a:t>
            </a:r>
          </a:p>
        </p:txBody>
      </p:sp>
    </p:spTree>
    <p:extLst>
      <p:ext uri="{BB962C8B-B14F-4D97-AF65-F5344CB8AC3E}">
        <p14:creationId xmlns:p14="http://schemas.microsoft.com/office/powerpoint/2010/main" val="374648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Scope Creep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uncontrolled expansion of a project.</a:t>
            </a:r>
          </a:p>
          <a:p>
            <a:r>
              <a:rPr lang="en-US" dirty="0">
                <a:solidFill>
                  <a:schemeClr val="bg1"/>
                </a:solidFill>
              </a:rPr>
              <a:t>The main issue is as the project expands provisions were not made on how this change is to be funded.</a:t>
            </a:r>
          </a:p>
          <a:p>
            <a:r>
              <a:rPr lang="en-US" dirty="0">
                <a:solidFill>
                  <a:schemeClr val="bg1"/>
                </a:solidFill>
              </a:rPr>
              <a:t>This will also tie up resources such as team members.</a:t>
            </a:r>
          </a:p>
          <a:p>
            <a:r>
              <a:rPr lang="en-US" dirty="0">
                <a:solidFill>
                  <a:schemeClr val="bg1"/>
                </a:solidFill>
              </a:rPr>
              <a:t>This will affect final timelines in the majority of cases.</a:t>
            </a:r>
          </a:p>
        </p:txBody>
      </p:sp>
    </p:spTree>
    <p:extLst>
      <p:ext uri="{BB962C8B-B14F-4D97-AF65-F5344CB8AC3E}">
        <p14:creationId xmlns:p14="http://schemas.microsoft.com/office/powerpoint/2010/main" val="252696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Scope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This happens when it is determined the path of a project must take a different direction than originally planned.</a:t>
            </a:r>
          </a:p>
          <a:p>
            <a:r>
              <a:rPr lang="en-US" dirty="0">
                <a:solidFill>
                  <a:schemeClr val="bg1"/>
                </a:solidFill>
              </a:rPr>
              <a:t>This usually will require a change in project cost and any timelines.</a:t>
            </a:r>
          </a:p>
          <a:p>
            <a:r>
              <a:rPr lang="en-US" dirty="0">
                <a:solidFill>
                  <a:schemeClr val="bg1"/>
                </a:solidFill>
              </a:rPr>
              <a:t>Between Scope Creep and Scope Change, change at least takes a direct. Scope Creep can potentially continue to grow in many directions.</a:t>
            </a:r>
          </a:p>
        </p:txBody>
      </p:sp>
    </p:spTree>
    <p:extLst>
      <p:ext uri="{BB962C8B-B14F-4D97-AF65-F5344CB8AC3E}">
        <p14:creationId xmlns:p14="http://schemas.microsoft.com/office/powerpoint/2010/main" val="162753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Compression/Project Crashing/Fast Tracking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Compression – Maintain all aspects of the project, only decreasing the overall time to complete.</a:t>
            </a:r>
          </a:p>
          <a:p>
            <a:r>
              <a:rPr lang="en-US" b="1" dirty="0">
                <a:solidFill>
                  <a:schemeClr val="bg1"/>
                </a:solidFill>
              </a:rPr>
              <a:t>Project Crashing- </a:t>
            </a:r>
            <a:r>
              <a:rPr lang="en-US" dirty="0">
                <a:solidFill>
                  <a:schemeClr val="bg1"/>
                </a:solidFill>
              </a:rPr>
              <a:t>A technique used to shorten the schedule duration for the least incremental cost by adding resources.</a:t>
            </a:r>
          </a:p>
          <a:p>
            <a:r>
              <a:rPr lang="en-US" b="1" dirty="0">
                <a:solidFill>
                  <a:schemeClr val="bg1"/>
                </a:solidFill>
              </a:rPr>
              <a:t>Fast Tracking </a:t>
            </a:r>
            <a:r>
              <a:rPr lang="en-US" dirty="0">
                <a:solidFill>
                  <a:schemeClr val="bg1"/>
                </a:solidFill>
              </a:rPr>
              <a:t>- the process of performing tasks in parallel so as to be able to finish the project sooner.</a:t>
            </a:r>
          </a:p>
          <a:p>
            <a:r>
              <a:rPr lang="en-US" b="1" dirty="0">
                <a:solidFill>
                  <a:schemeClr val="bg1"/>
                </a:solidFill>
              </a:rPr>
              <a:t>Dysfunctional- </a:t>
            </a:r>
            <a:r>
              <a:rPr lang="en-US" dirty="0">
                <a:solidFill>
                  <a:schemeClr val="bg1"/>
                </a:solidFill>
              </a:rPr>
              <a:t>A technique used to insure success is not an option.</a:t>
            </a: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25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Acceptance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set of conditions that  must be met for before a deliverable can be signed off.</a:t>
            </a:r>
          </a:p>
          <a:p>
            <a:r>
              <a:rPr lang="en-US" dirty="0">
                <a:solidFill>
                  <a:schemeClr val="bg1"/>
                </a:solidFill>
              </a:rPr>
              <a:t>Importance- This is the only way to be sure a goal has been met. A sign off must be from a person that has been designated to have the power to approve.</a:t>
            </a:r>
          </a:p>
        </p:txBody>
      </p:sp>
    </p:spTree>
    <p:extLst>
      <p:ext uri="{BB962C8B-B14F-4D97-AF65-F5344CB8AC3E}">
        <p14:creationId xmlns:p14="http://schemas.microsoft.com/office/powerpoint/2010/main" val="271951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Planning for Installation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Clear understanding of the project scope.</a:t>
            </a:r>
          </a:p>
          <a:p>
            <a:r>
              <a:rPr lang="en-US" dirty="0">
                <a:solidFill>
                  <a:schemeClr val="bg1"/>
                </a:solidFill>
              </a:rPr>
              <a:t>Definition of timeline.</a:t>
            </a:r>
          </a:p>
          <a:p>
            <a:r>
              <a:rPr lang="en-US" dirty="0">
                <a:solidFill>
                  <a:schemeClr val="bg1"/>
                </a:solidFill>
              </a:rPr>
              <a:t>PM and Project team identified.</a:t>
            </a:r>
          </a:p>
          <a:p>
            <a:r>
              <a:rPr lang="en-US" dirty="0">
                <a:solidFill>
                  <a:schemeClr val="bg1"/>
                </a:solidFill>
              </a:rPr>
              <a:t>Clearly define who does what in the process.</a:t>
            </a:r>
          </a:p>
          <a:p>
            <a:r>
              <a:rPr lang="en-US" dirty="0">
                <a:solidFill>
                  <a:schemeClr val="bg1"/>
                </a:solidFill>
              </a:rPr>
              <a:t>Routine update times are scheduled.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Ways to build a project budget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Long Term- when a start date is somewhere in the future, potentially years. Use list price and adjust for future increase. This will be revised.</a:t>
            </a:r>
          </a:p>
          <a:p>
            <a:r>
              <a:rPr lang="en-US" dirty="0">
                <a:solidFill>
                  <a:schemeClr val="bg1"/>
                </a:solidFill>
              </a:rPr>
              <a:t>Short Term- Project has a defined start date and funds are available quickly. Use most accurate pricing available.</a:t>
            </a:r>
          </a:p>
          <a:p>
            <a:r>
              <a:rPr lang="en-US" dirty="0">
                <a:solidFill>
                  <a:schemeClr val="bg1"/>
                </a:solidFill>
              </a:rPr>
              <a:t>Build it to fit- The can be the hardest. You have a set amount of money that can not be increased. </a:t>
            </a:r>
          </a:p>
        </p:txBody>
      </p:sp>
    </p:spTree>
    <p:extLst>
      <p:ext uri="{BB962C8B-B14F-4D97-AF65-F5344CB8AC3E}">
        <p14:creationId xmlns:p14="http://schemas.microsoft.com/office/powerpoint/2010/main" val="408619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Budget defining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Is there a predefined budget?</a:t>
            </a:r>
          </a:p>
          <a:p>
            <a:r>
              <a:rPr lang="en-US" dirty="0">
                <a:solidFill>
                  <a:schemeClr val="bg1"/>
                </a:solidFill>
              </a:rPr>
              <a:t>Has the scope been determined?</a:t>
            </a:r>
          </a:p>
          <a:p>
            <a:r>
              <a:rPr lang="en-US" dirty="0">
                <a:solidFill>
                  <a:schemeClr val="bg1"/>
                </a:solidFill>
              </a:rPr>
              <a:t>Did you add everything you need to the budget?</a:t>
            </a:r>
          </a:p>
          <a:p>
            <a:r>
              <a:rPr lang="en-US" dirty="0">
                <a:solidFill>
                  <a:schemeClr val="bg1"/>
                </a:solidFill>
              </a:rPr>
              <a:t>Is there selected vendors or a bid process?</a:t>
            </a:r>
          </a:p>
          <a:p>
            <a:r>
              <a:rPr lang="en-US" dirty="0">
                <a:solidFill>
                  <a:schemeClr val="bg1"/>
                </a:solidFill>
              </a:rPr>
              <a:t>Is the installation in a new area or an existing area?</a:t>
            </a:r>
          </a:p>
          <a:p>
            <a:r>
              <a:rPr lang="en-US" dirty="0">
                <a:solidFill>
                  <a:schemeClr val="bg1"/>
                </a:solidFill>
              </a:rPr>
              <a:t>Are you attempting to reuse anything </a:t>
            </a:r>
            <a:r>
              <a:rPr lang="en-US">
                <a:solidFill>
                  <a:schemeClr val="bg1"/>
                </a:solidFill>
              </a:rPr>
              <a:t>without checking?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98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Payment terms /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Are the funds available?</a:t>
            </a:r>
          </a:p>
          <a:p>
            <a:r>
              <a:rPr lang="en-US" dirty="0">
                <a:solidFill>
                  <a:schemeClr val="bg1"/>
                </a:solidFill>
              </a:rPr>
              <a:t>How much money is committed upon arrival?</a:t>
            </a:r>
          </a:p>
          <a:p>
            <a:r>
              <a:rPr lang="en-US" dirty="0">
                <a:solidFill>
                  <a:schemeClr val="bg1"/>
                </a:solidFill>
              </a:rPr>
              <a:t>How much money is due on final approval?</a:t>
            </a:r>
          </a:p>
          <a:p>
            <a:r>
              <a:rPr lang="en-US" dirty="0">
                <a:solidFill>
                  <a:schemeClr val="bg1"/>
                </a:solidFill>
              </a:rPr>
              <a:t>If possible know how long it takes for your employer to pay an invoice.</a:t>
            </a:r>
          </a:p>
        </p:txBody>
      </p:sp>
    </p:spTree>
    <p:extLst>
      <p:ext uri="{BB962C8B-B14F-4D97-AF65-F5344CB8AC3E}">
        <p14:creationId xmlns:p14="http://schemas.microsoft.com/office/powerpoint/2010/main" val="53073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Organization of the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Blueprint control.</a:t>
            </a:r>
          </a:p>
          <a:p>
            <a:r>
              <a:rPr lang="en-US" dirty="0">
                <a:solidFill>
                  <a:schemeClr val="bg1"/>
                </a:solidFill>
              </a:rPr>
              <a:t>Estimate/ revision control.</a:t>
            </a:r>
          </a:p>
          <a:p>
            <a:r>
              <a:rPr lang="en-US" dirty="0">
                <a:solidFill>
                  <a:schemeClr val="bg1"/>
                </a:solidFill>
              </a:rPr>
              <a:t>Project Notebook, file, or online tracking.</a:t>
            </a:r>
          </a:p>
          <a:p>
            <a:r>
              <a:rPr lang="en-US" dirty="0">
                <a:solidFill>
                  <a:schemeClr val="bg1"/>
                </a:solidFill>
              </a:rPr>
              <a:t>Create a shared access for all team members to communicate important items like budget planning.</a:t>
            </a:r>
          </a:p>
        </p:txBody>
      </p:sp>
    </p:spTree>
    <p:extLst>
      <p:ext uri="{BB962C8B-B14F-4D97-AF65-F5344CB8AC3E}">
        <p14:creationId xmlns:p14="http://schemas.microsoft.com/office/powerpoint/2010/main" val="352546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Make sure everyone has the same revision of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225" y="2249488"/>
            <a:ext cx="6296376" cy="3541712"/>
          </a:xfrm>
        </p:spPr>
      </p:pic>
    </p:spTree>
    <p:extLst>
      <p:ext uri="{BB962C8B-B14F-4D97-AF65-F5344CB8AC3E}">
        <p14:creationId xmlns:p14="http://schemas.microsoft.com/office/powerpoint/2010/main" val="89348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Project Notebook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225" y="2249488"/>
            <a:ext cx="6296376" cy="3541712"/>
          </a:xfrm>
        </p:spPr>
      </p:pic>
    </p:spTree>
    <p:extLst>
      <p:ext uri="{BB962C8B-B14F-4D97-AF65-F5344CB8AC3E}">
        <p14:creationId xmlns:p14="http://schemas.microsoft.com/office/powerpoint/2010/main" val="428777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Before you volunteer to take on a leadership role, something to think 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Bandwidth in life, sometimes leading a project requires altering work hours or overtime</a:t>
            </a:r>
          </a:p>
          <a:p>
            <a:r>
              <a:rPr lang="en-US" dirty="0">
                <a:solidFill>
                  <a:schemeClr val="bg1"/>
                </a:solidFill>
              </a:rPr>
              <a:t>Communication ability, it’s not only what you say. It’s how you say it that matters.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4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Internal Department Budgeting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Accurately project how  much time a project will take from start to finish.</a:t>
            </a:r>
          </a:p>
          <a:p>
            <a:r>
              <a:rPr lang="en-US" dirty="0">
                <a:solidFill>
                  <a:schemeClr val="bg1"/>
                </a:solidFill>
              </a:rPr>
              <a:t>Make sure of who internally you want involved.</a:t>
            </a:r>
          </a:p>
          <a:p>
            <a:r>
              <a:rPr lang="en-US" dirty="0">
                <a:solidFill>
                  <a:schemeClr val="bg1"/>
                </a:solidFill>
              </a:rPr>
              <a:t>Who will pay the labor for involvement in a project?</a:t>
            </a:r>
          </a:p>
          <a:p>
            <a:r>
              <a:rPr lang="en-US" dirty="0">
                <a:solidFill>
                  <a:schemeClr val="bg1"/>
                </a:solidFill>
              </a:rPr>
              <a:t>How soon can back billing begin?</a:t>
            </a:r>
          </a:p>
        </p:txBody>
      </p:sp>
    </p:spTree>
    <p:extLst>
      <p:ext uri="{BB962C8B-B14F-4D97-AF65-F5344CB8AC3E}">
        <p14:creationId xmlns:p14="http://schemas.microsoft.com/office/powerpoint/2010/main" val="65846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Lessons Learned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225" y="2249488"/>
            <a:ext cx="6296376" cy="3541712"/>
          </a:xfrm>
        </p:spPr>
      </p:pic>
    </p:spTree>
    <p:extLst>
      <p:ext uri="{BB962C8B-B14F-4D97-AF65-F5344CB8AC3E}">
        <p14:creationId xmlns:p14="http://schemas.microsoft.com/office/powerpoint/2010/main" val="198863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Lessons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Take an inventory of both what went well and what did not.</a:t>
            </a:r>
          </a:p>
          <a:p>
            <a:r>
              <a:rPr lang="en-US" dirty="0">
                <a:solidFill>
                  <a:schemeClr val="bg1"/>
                </a:solidFill>
              </a:rPr>
              <a:t>Good experiences can be built upon.</a:t>
            </a:r>
          </a:p>
          <a:p>
            <a:r>
              <a:rPr lang="en-US" dirty="0">
                <a:solidFill>
                  <a:schemeClr val="bg1"/>
                </a:solidFill>
              </a:rPr>
              <a:t>Bad experiences help to avoid the same issue again.</a:t>
            </a:r>
          </a:p>
          <a:p>
            <a:r>
              <a:rPr lang="en-US" dirty="0">
                <a:solidFill>
                  <a:schemeClr val="bg1"/>
                </a:solidFill>
              </a:rPr>
              <a:t>Share both good and bad experiences, many times the best lessons learned are from listening to others.</a:t>
            </a:r>
          </a:p>
          <a:p>
            <a:r>
              <a:rPr lang="en-US" dirty="0">
                <a:solidFill>
                  <a:schemeClr val="bg1"/>
                </a:solidFill>
              </a:rPr>
              <a:t>Lessons are a dynamic, so as this process continues all of theses serve a building blocks for future projects.</a:t>
            </a:r>
          </a:p>
        </p:txBody>
      </p:sp>
    </p:spTree>
    <p:extLst>
      <p:ext uri="{BB962C8B-B14F-4D97-AF65-F5344CB8AC3E}">
        <p14:creationId xmlns:p14="http://schemas.microsoft.com/office/powerpoint/2010/main" val="347100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Have a plan/ be careful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Before any work begins have a plan on exactly what is being done.</a:t>
            </a:r>
          </a:p>
          <a:p>
            <a:r>
              <a:rPr lang="en-US" dirty="0">
                <a:solidFill>
                  <a:schemeClr val="bg1"/>
                </a:solidFill>
              </a:rPr>
              <a:t>Know your expected role.</a:t>
            </a:r>
          </a:p>
          <a:p>
            <a:r>
              <a:rPr lang="en-US" dirty="0">
                <a:solidFill>
                  <a:schemeClr val="bg1"/>
                </a:solidFill>
              </a:rPr>
              <a:t>Know boundaries of your role.</a:t>
            </a:r>
          </a:p>
          <a:p>
            <a:r>
              <a:rPr lang="en-US" dirty="0">
                <a:solidFill>
                  <a:schemeClr val="bg1"/>
                </a:solidFill>
              </a:rPr>
              <a:t>Do not take on tasks you are not able to control.</a:t>
            </a:r>
          </a:p>
          <a:p>
            <a:r>
              <a:rPr lang="en-US" dirty="0">
                <a:solidFill>
                  <a:schemeClr val="bg1"/>
                </a:solidFill>
              </a:rPr>
              <a:t>Do not make time promises you can not keep.</a:t>
            </a:r>
          </a:p>
          <a:p>
            <a:r>
              <a:rPr lang="en-US" dirty="0">
                <a:solidFill>
                  <a:schemeClr val="bg1"/>
                </a:solidFill>
              </a:rPr>
              <a:t>Make a contingency plan.</a:t>
            </a:r>
          </a:p>
        </p:txBody>
      </p:sp>
    </p:spTree>
    <p:extLst>
      <p:ext uri="{BB962C8B-B14F-4D97-AF65-F5344CB8AC3E}">
        <p14:creationId xmlns:p14="http://schemas.microsoft.com/office/powerpoint/2010/main" val="262735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Common Pitfalls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Purchasing equipment / software with user (clinical or other) input.</a:t>
            </a:r>
          </a:p>
          <a:p>
            <a:r>
              <a:rPr lang="en-US" dirty="0">
                <a:solidFill>
                  <a:schemeClr val="bg1"/>
                </a:solidFill>
              </a:rPr>
              <a:t>Joining late in a project and approaching involvement as a  reactive verses proactive.</a:t>
            </a:r>
          </a:p>
          <a:p>
            <a:r>
              <a:rPr lang="en-US" dirty="0">
                <a:solidFill>
                  <a:schemeClr val="bg1"/>
                </a:solidFill>
              </a:rPr>
              <a:t>Not taking the time to properly verify information, details and contacts.</a:t>
            </a:r>
          </a:p>
          <a:p>
            <a:r>
              <a:rPr lang="en-US" dirty="0">
                <a:solidFill>
                  <a:schemeClr val="bg1"/>
                </a:solidFill>
              </a:rPr>
              <a:t>Not taking time for physical measurement verification.</a:t>
            </a:r>
          </a:p>
          <a:p>
            <a:r>
              <a:rPr lang="en-US" dirty="0">
                <a:solidFill>
                  <a:schemeClr val="bg1"/>
                </a:solidFill>
              </a:rPr>
              <a:t>Lack of engagement from senior management.</a:t>
            </a:r>
          </a:p>
          <a:p>
            <a:r>
              <a:rPr lang="en-US" dirty="0">
                <a:solidFill>
                  <a:schemeClr val="bg1"/>
                </a:solidFill>
              </a:rPr>
              <a:t>Making changes without proper approvals.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0018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Common Pitfalls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Deliberately working outside of area of responsibility.</a:t>
            </a:r>
          </a:p>
          <a:p>
            <a:r>
              <a:rPr lang="en-US" dirty="0">
                <a:solidFill>
                  <a:schemeClr val="bg1"/>
                </a:solidFill>
              </a:rPr>
              <a:t>Unfunded equipment replacements (consignment).</a:t>
            </a:r>
          </a:p>
          <a:p>
            <a:r>
              <a:rPr lang="en-US" dirty="0">
                <a:solidFill>
                  <a:schemeClr val="bg1"/>
                </a:solidFill>
              </a:rPr>
              <a:t>Quick purchases, only device not all supporting components (network).</a:t>
            </a:r>
          </a:p>
          <a:p>
            <a:r>
              <a:rPr lang="en-US" dirty="0">
                <a:solidFill>
                  <a:schemeClr val="bg1"/>
                </a:solidFill>
              </a:rPr>
              <a:t>Interfacing to non-compatible equipment.</a:t>
            </a:r>
          </a:p>
        </p:txBody>
      </p:sp>
    </p:spTree>
    <p:extLst>
      <p:ext uri="{BB962C8B-B14F-4D97-AF65-F5344CB8AC3E}">
        <p14:creationId xmlns:p14="http://schemas.microsoft.com/office/powerpoint/2010/main" val="23271487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Five ways to </a:t>
            </a:r>
            <a:r>
              <a:rPr lang="en-US" b="1" i="1" dirty="0">
                <a:solidFill>
                  <a:schemeClr val="bg1"/>
                </a:solidFill>
                <a:effectLst/>
              </a:rPr>
              <a:t>get it done wrong, </a:t>
            </a:r>
            <a:br>
              <a:rPr lang="en-US" b="1" i="1" dirty="0">
                <a:solidFill>
                  <a:schemeClr val="bg1"/>
                </a:solidFill>
                <a:effectLst/>
              </a:rPr>
            </a:br>
            <a:r>
              <a:rPr lang="en-US" b="1" i="1" dirty="0">
                <a:solidFill>
                  <a:schemeClr val="bg1"/>
                </a:solidFill>
                <a:effectLst/>
              </a:rPr>
              <a:t>or not at all!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>
                <a:solidFill>
                  <a:schemeClr val="bg1"/>
                </a:solidFill>
                <a:effectLst/>
              </a:rPr>
              <a:t>Scope-less is hopeless. Don’t decide what you are doing—just throw money at a problem.</a:t>
            </a:r>
          </a:p>
          <a:p>
            <a:pPr lvl="0"/>
            <a:r>
              <a:rPr lang="en-US" dirty="0">
                <a:solidFill>
                  <a:schemeClr val="bg1"/>
                </a:solidFill>
                <a:effectLst/>
              </a:rPr>
              <a:t>Focus on time and cost, not quality. Get it done yesterday. Never let anyone spend money. Don’t waste time checking anything—just get it done. </a:t>
            </a:r>
          </a:p>
          <a:p>
            <a:pPr lvl="0"/>
            <a:r>
              <a:rPr lang="en-US" dirty="0">
                <a:solidFill>
                  <a:schemeClr val="bg1"/>
                </a:solidFill>
                <a:effectLst/>
              </a:rPr>
              <a:t>Know the right thing to do. Don’t analyze problems. Don’t listen to experts. And—absolutely, above all, whatever you do—be sure to ignore the customer. You wouldn’t launch a project if you didn’t know everything, and what does anyone else know?</a:t>
            </a:r>
          </a:p>
          <a:p>
            <a:pPr lvl="0"/>
            <a:r>
              <a:rPr lang="en-US" dirty="0">
                <a:solidFill>
                  <a:schemeClr val="bg1"/>
                </a:solidFill>
                <a:effectLst/>
              </a:rPr>
              <a:t>Don’t thank the team, push them harder. Don’t waste time with planning, People ought to know what to do. Just tell the team to get it done now—or else.</a:t>
            </a:r>
          </a:p>
          <a:p>
            <a:pPr lvl="0"/>
            <a:r>
              <a:rPr lang="en-US" dirty="0">
                <a:solidFill>
                  <a:schemeClr val="bg1"/>
                </a:solidFill>
                <a:effectLst/>
              </a:rPr>
              <a:t>Avoid big problems. All of our projects fail. And we’ve got no time for them, either—we’re too busy putting out fires.</a:t>
            </a:r>
          </a:p>
        </p:txBody>
      </p:sp>
    </p:spTree>
    <p:extLst>
      <p:ext uri="{BB962C8B-B14F-4D97-AF65-F5344CB8AC3E}">
        <p14:creationId xmlns:p14="http://schemas.microsoft.com/office/powerpoint/2010/main" val="281448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209693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41605</TotalTime>
  <Words>1617</Words>
  <Application>Microsoft Office PowerPoint</Application>
  <PresentationFormat>Widescreen</PresentationFormat>
  <Paragraphs>163</Paragraphs>
  <Slides>37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Montserrat</vt:lpstr>
      <vt:lpstr>Tw Cen MT</vt:lpstr>
      <vt:lpstr>Circuit</vt:lpstr>
      <vt:lpstr>Acrobat Document</vt:lpstr>
      <vt:lpstr>Fundamentals of Project Management for HTM</vt:lpstr>
      <vt:lpstr>Every Project has clear communication</vt:lpstr>
      <vt:lpstr>The cost of project failure</vt:lpstr>
      <vt:lpstr>Phases of Project Management</vt:lpstr>
      <vt:lpstr>Project Life cycle</vt:lpstr>
      <vt:lpstr>Stakeholders</vt:lpstr>
      <vt:lpstr>Sponsor</vt:lpstr>
      <vt:lpstr>Project Manager (PM)/ Project team</vt:lpstr>
      <vt:lpstr>Project Scope</vt:lpstr>
      <vt:lpstr>Project resources</vt:lpstr>
      <vt:lpstr>Relationships</vt:lpstr>
      <vt:lpstr>Project Time lines</vt:lpstr>
      <vt:lpstr>Project Management software</vt:lpstr>
      <vt:lpstr>Example of Master time line</vt:lpstr>
      <vt:lpstr>Risk Analysis</vt:lpstr>
      <vt:lpstr>Importance of meeting notes / general discussions</vt:lpstr>
      <vt:lpstr>Critical Path</vt:lpstr>
      <vt:lpstr>Scope Creep</vt:lpstr>
      <vt:lpstr>Scope Change</vt:lpstr>
      <vt:lpstr>Compression/Project Crashing/Fast Tracking</vt:lpstr>
      <vt:lpstr>Acceptance Criteria</vt:lpstr>
      <vt:lpstr>Planning for Installation</vt:lpstr>
      <vt:lpstr>Ways to build a project budget </vt:lpstr>
      <vt:lpstr>Budget defining factors</vt:lpstr>
      <vt:lpstr>Payment terms / Issues</vt:lpstr>
      <vt:lpstr>Organization of the project</vt:lpstr>
      <vt:lpstr>Make sure everyone has the same revision of documentation</vt:lpstr>
      <vt:lpstr>Project Notebook</vt:lpstr>
      <vt:lpstr>Before you volunteer to take on a leadership role, something to think about</vt:lpstr>
      <vt:lpstr>Internal Department Budgeting</vt:lpstr>
      <vt:lpstr>Lessons Learned</vt:lpstr>
      <vt:lpstr>Lessons Learned</vt:lpstr>
      <vt:lpstr>Have a plan/ be careful</vt:lpstr>
      <vt:lpstr>Common Pitfalls</vt:lpstr>
      <vt:lpstr>Common Pitfalls Continued</vt:lpstr>
      <vt:lpstr>Five ways to get it done wrong,  or not at all!</vt:lpstr>
      <vt:lpstr>Questions???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for  Biomedical / Clinical Engineering</dc:title>
  <dc:creator>Greg</dc:creator>
  <cp:lastModifiedBy>Gregory Goll</cp:lastModifiedBy>
  <cp:revision>140</cp:revision>
  <dcterms:created xsi:type="dcterms:W3CDTF">2014-09-20T00:29:41Z</dcterms:created>
  <dcterms:modified xsi:type="dcterms:W3CDTF">2022-04-05T18:45:38Z</dcterms:modified>
</cp:coreProperties>
</file>