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4"/>
  </p:notesMasterIdLst>
  <p:sldIdLst>
    <p:sldId id="256" r:id="rId2"/>
    <p:sldId id="260" r:id="rId3"/>
    <p:sldId id="295" r:id="rId4"/>
    <p:sldId id="296" r:id="rId5"/>
    <p:sldId id="297" r:id="rId6"/>
    <p:sldId id="266" r:id="rId7"/>
    <p:sldId id="267" r:id="rId8"/>
    <p:sldId id="299" r:id="rId9"/>
    <p:sldId id="300" r:id="rId10"/>
    <p:sldId id="305" r:id="rId11"/>
    <p:sldId id="319" r:id="rId12"/>
    <p:sldId id="316" r:id="rId13"/>
    <p:sldId id="318" r:id="rId14"/>
    <p:sldId id="275" r:id="rId15"/>
    <p:sldId id="311" r:id="rId16"/>
    <p:sldId id="284" r:id="rId17"/>
    <p:sldId id="285" r:id="rId18"/>
    <p:sldId id="286" r:id="rId19"/>
    <p:sldId id="287" r:id="rId20"/>
    <p:sldId id="288" r:id="rId21"/>
    <p:sldId id="309" r:id="rId22"/>
    <p:sldId id="30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418" autoAdjust="0"/>
    <p:restoredTop sz="86333" autoAdjust="0"/>
  </p:normalViewPr>
  <p:slideViewPr>
    <p:cSldViewPr>
      <p:cViewPr varScale="1">
        <p:scale>
          <a:sx n="95" d="100"/>
          <a:sy n="95" d="100"/>
        </p:scale>
        <p:origin x="10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1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3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D59E5-05E6-4E38-99ED-BB618C4D8F0B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6C798-F5AE-4D11-A240-CAEA6BDE58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43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82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315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825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07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61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83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360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13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45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74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08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93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42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082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31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79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983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696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27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038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096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6C798-F5AE-4D11-A240-CAEA6BDE588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678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4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2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83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39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90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990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7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46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29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8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45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7798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4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08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58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41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59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E9295-4EFD-4A0A-835A-FBBF12333BB7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48DAB-7734-458D-A54B-7C7503143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988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Introduction to Contrast Injectors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094323"/>
            <a:ext cx="6211837" cy="1639827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Angiography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Angiography is a procedure performed to view blood vessels after injecting them with a radiopaque dye (contrast medium) that outlines them on the x-ray image.</a:t>
            </a:r>
          </a:p>
        </p:txBody>
      </p:sp>
      <p:pic>
        <p:nvPicPr>
          <p:cNvPr id="5" name="Content Placeholder 4" descr="200px-Cerebral_Angiogram_Lateral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53000" y="2514600"/>
            <a:ext cx="3578399" cy="35962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Angiography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Generally, angiographic techniques utilize one of three types of imaging equipment:</a:t>
            </a:r>
          </a:p>
          <a:p>
            <a:pPr lvl="1"/>
            <a:r>
              <a:rPr lang="en-US" sz="2000" b="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Catheter Angiography (used in X-Ray)</a:t>
            </a:r>
            <a:r>
              <a:rPr lang="en-US" sz="1600" b="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  <a:endParaRPr lang="en-US" sz="16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2000" b="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CT</a:t>
            </a:r>
          </a:p>
          <a:p>
            <a:pPr lvl="1"/>
            <a:r>
              <a:rPr lang="en-US" sz="2000" b="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MRI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Angiography</a:t>
            </a:r>
            <a:endParaRPr lang="en-US" dirty="0"/>
          </a:p>
        </p:txBody>
      </p:sp>
      <p:pic>
        <p:nvPicPr>
          <p:cNvPr id="7" name="Content Placeholder 6" descr="angio_fig7b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1639" y="2906802"/>
            <a:ext cx="3868891" cy="287001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2590800"/>
            <a:ext cx="3886200" cy="3581400"/>
          </a:xfrm>
        </p:spPr>
        <p:txBody>
          <a:bodyPr>
            <a:normAutofit/>
          </a:bodyPr>
          <a:lstStyle/>
          <a:p>
            <a:pPr lvl="0"/>
            <a:r>
              <a:rPr lang="en-US" sz="2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Each of these systems uses a contrast injector to inject contrast medium into the patient to improve (or in some cases make possible) the images of the blood vessels and soft tissue.</a:t>
            </a:r>
            <a:endParaRPr lang="en-US" sz="18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/>
            <a:r>
              <a:rPr lang="en-US" sz="2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images produced through this method are called </a:t>
            </a:r>
            <a:r>
              <a:rPr lang="en-US" sz="2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angiograms</a:t>
            </a:r>
            <a:r>
              <a:rPr lang="en-US" sz="2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or</a:t>
            </a:r>
            <a:r>
              <a:rPr lang="en-US" sz="2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angiographs</a:t>
            </a:r>
            <a:r>
              <a:rPr lang="en-US" sz="2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Angiography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31638" y="2209800"/>
            <a:ext cx="5183361" cy="3941763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CT and MRI injectors inject the contrast medium through an IV needle.</a:t>
            </a:r>
          </a:p>
          <a:p>
            <a:r>
              <a:rPr lang="en-US" sz="1800" dirty="0" err="1">
                <a:solidFill>
                  <a:schemeClr val="bg1"/>
                </a:solidFill>
              </a:rPr>
              <a:t>Angio</a:t>
            </a:r>
            <a:r>
              <a:rPr lang="en-US" sz="1800" dirty="0">
                <a:solidFill>
                  <a:schemeClr val="bg1"/>
                </a:solidFill>
              </a:rPr>
              <a:t> injectors inject the contrast medium through a catheter.</a:t>
            </a:r>
            <a:endParaRPr lang="en-US" sz="1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contrast is later eliminated from the blood through the liver and kidneys.</a:t>
            </a:r>
            <a:endParaRPr lang="en-US" sz="1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 descr="Angio_01_250_darker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6134342" y="2438400"/>
            <a:ext cx="2405302" cy="381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Major Manufacturers of Contrast Injectors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36873"/>
            <a:ext cx="7924800" cy="3599316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2400" u="sng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Bayer/</a:t>
            </a:r>
            <a:r>
              <a:rPr lang="en-US" sz="2400" u="sng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MedRad</a:t>
            </a:r>
            <a:endParaRPr lang="en-US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Mark 7 and ProVis (Angio)</a:t>
            </a:r>
          </a:p>
          <a:p>
            <a:pPr lvl="1"/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Stellant (CT)</a:t>
            </a:r>
          </a:p>
          <a:p>
            <a:pPr lvl="1"/>
            <a:r>
              <a:rPr lang="en-US" sz="18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MRExperion</a:t>
            </a:r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 Spectris Solaris (MRI)</a:t>
            </a:r>
            <a:endParaRPr lang="en-US" sz="1400" dirty="0">
              <a:solidFill>
                <a:schemeClr val="bg1"/>
              </a:solidFill>
            </a:endParaRPr>
          </a:p>
          <a:p>
            <a:pPr lvl="0"/>
            <a:r>
              <a:rPr lang="en-US" sz="2400" u="sng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Tyco/</a:t>
            </a:r>
            <a:r>
              <a:rPr lang="en-US" sz="2400" u="sng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Covidien</a:t>
            </a:r>
            <a:r>
              <a:rPr lang="en-US" sz="2400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/Mallinckrodt/</a:t>
            </a:r>
            <a:r>
              <a:rPr lang="en-US" sz="2400" u="sng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Liebel-Flarsheim</a:t>
            </a:r>
            <a:r>
              <a:rPr lang="en-US" sz="2400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en-US" sz="2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1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Optivantage</a:t>
            </a:r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DH (CT)</a:t>
            </a:r>
          </a:p>
          <a:p>
            <a:pPr lvl="1"/>
            <a:r>
              <a:rPr lang="en-US" sz="1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Angiomat</a:t>
            </a:r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Illumena</a:t>
            </a:r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(Angio)</a:t>
            </a:r>
          </a:p>
          <a:p>
            <a:pPr lvl="1"/>
            <a:r>
              <a:rPr lang="en-US" sz="1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Optistar</a:t>
            </a:r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LE (MRI)</a:t>
            </a:r>
          </a:p>
          <a:p>
            <a:pPr lvl="0">
              <a:buNone/>
            </a:pP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</a:p>
          <a:p>
            <a:pPr lvl="0"/>
            <a:r>
              <a:rPr lang="en-US" sz="2400" u="sng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Bracco</a:t>
            </a:r>
            <a:r>
              <a:rPr lang="en-US" sz="2400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/EZEM</a:t>
            </a:r>
            <a:endParaRPr lang="en-US" sz="2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ACIST CVi (Angio)</a:t>
            </a:r>
          </a:p>
          <a:p>
            <a:pPr lvl="1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Empower (CT, MRI)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Intravenous Contrast Medium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4572000" cy="3852790"/>
          </a:xfrm>
        </p:spPr>
        <p:txBody>
          <a:bodyPr>
            <a:noAutofit/>
          </a:bodyPr>
          <a:lstStyle/>
          <a:p>
            <a:pPr lvl="0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Intravenous contrast highlights the blood vessels and enhances the structure of organs.</a:t>
            </a:r>
          </a:p>
          <a:p>
            <a:pPr lvl="0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Once the contrast is injected into the bloodstream, it circulates throughout the body.</a:t>
            </a:r>
          </a:p>
          <a:p>
            <a:pPr lvl="0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x-ray beam passing through the patient (in the case of X-ray and CT) or the RF energy released from the patient (in the case of MRI) is weakened. </a:t>
            </a:r>
          </a:p>
          <a:p>
            <a:pPr lvl="0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anatomical structures are enhanced by this process and show up as lighter areas on the images.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7" name="Content Placeholder 6" descr="chest-mra-heart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791200" y="2590800"/>
            <a:ext cx="2452248" cy="35988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Intravenous Contrast Medium</a:t>
            </a:r>
            <a:endParaRPr lang="en-US" dirty="0"/>
          </a:p>
        </p:txBody>
      </p:sp>
      <p:pic>
        <p:nvPicPr>
          <p:cNvPr id="5" name="Content Placeholder 4" descr="CTA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33400" y="3027218"/>
            <a:ext cx="3357563" cy="2218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4625672" cy="3599316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 X-ray and CT, iodine is used as the contrast medium.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Intravenous Contrast Medium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514599"/>
            <a:ext cx="4800600" cy="3421589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For MRI, gadolinium is used as the contrast medium.</a:t>
            </a:r>
          </a:p>
        </p:txBody>
      </p:sp>
      <p:pic>
        <p:nvPicPr>
          <p:cNvPr id="5" name="Content Placeholder 4" descr="mr_angiograph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019800" y="2514600"/>
            <a:ext cx="1958945" cy="35988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Limiting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6887389" cy="31242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During an injection, p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ressure is created inside the syringe by the force of the plunger pushing the </a:t>
            </a:r>
            <a:r>
              <a:rPr 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fluid out the small hole at the end of the syringe and connector tubing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This built up pressure decreases through the entire length of the tubing.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Limiting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784" y="2362200"/>
            <a:ext cx="6887389" cy="2819400"/>
          </a:xfrm>
        </p:spPr>
        <p:txBody>
          <a:bodyPr>
            <a:noAutofit/>
          </a:bodyPr>
          <a:lstStyle/>
          <a:p>
            <a:r>
              <a:rPr lang="en-US" b="1" i="1" u="sng" dirty="0">
                <a:solidFill>
                  <a:srgbClr val="0070C0"/>
                </a:solidFill>
              </a:rPr>
              <a:t>Pressure Limiting </a:t>
            </a:r>
            <a:r>
              <a:rPr lang="en-US" dirty="0">
                <a:solidFill>
                  <a:schemeClr val="bg1"/>
                </a:solidFill>
              </a:rPr>
              <a:t>protects the syringe from bursting during the injection by limiting the amount of pressure that can be placed upon it during the injection.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It does this by reducing the flow rate of the injection as the pressure inside the syringe gets above the selected Pressure Limit pressure.</a:t>
            </a:r>
          </a:p>
        </p:txBody>
      </p:sp>
    </p:spTree>
    <p:extLst>
      <p:ext uri="{BB962C8B-B14F-4D97-AF65-F5344CB8AC3E}">
        <p14:creationId xmlns:p14="http://schemas.microsoft.com/office/powerpoint/2010/main" val="1155533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Pressure Limiting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Things that affect pressure in the syringe and tubing:</a:t>
            </a:r>
            <a:endParaRPr lang="en-US" sz="2000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Selected Flow Rate</a:t>
            </a:r>
            <a:endParaRPr lang="en-US" sz="1800" dirty="0">
              <a:solidFill>
                <a:schemeClr val="bg1"/>
              </a:solidFill>
            </a:endParaRPr>
          </a:p>
          <a:p>
            <a:pPr lvl="2"/>
            <a:r>
              <a:rPr lang="en-US" dirty="0">
                <a:solidFill>
                  <a:schemeClr val="bg1"/>
                </a:solidFill>
              </a:rPr>
              <a:t>The higher the flow rate, the greater the pressure.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Viscosity (thickness) of the liquid in the syringe.</a:t>
            </a:r>
            <a:endParaRPr lang="en-US" sz="1800" dirty="0">
              <a:solidFill>
                <a:schemeClr val="bg1"/>
              </a:solidFill>
            </a:endParaRPr>
          </a:p>
          <a:p>
            <a:pPr lvl="2"/>
            <a:r>
              <a:rPr lang="en-US" dirty="0">
                <a:solidFill>
                  <a:schemeClr val="bg1"/>
                </a:solidFill>
              </a:rPr>
              <a:t>The thicker the liquid, the greater the pressure.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Length and Diameter of the catheter/tubing.</a:t>
            </a:r>
            <a:endParaRPr lang="en-US" sz="1800" dirty="0">
              <a:solidFill>
                <a:schemeClr val="bg1"/>
              </a:solidFill>
            </a:endParaRPr>
          </a:p>
          <a:p>
            <a:pPr lvl="2"/>
            <a:r>
              <a:rPr lang="en-US" dirty="0">
                <a:solidFill>
                  <a:schemeClr val="bg1"/>
                </a:solidFill>
              </a:rPr>
              <a:t>The longer and thinner the tubing, the greater the pressure.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Basic Injector Configurations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The Contrast Injector System consists of: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Injector Head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Display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Power/Main Unit</a:t>
            </a:r>
          </a:p>
        </p:txBody>
      </p:sp>
    </p:spTree>
    <p:extLst>
      <p:ext uri="{BB962C8B-B14F-4D97-AF65-F5344CB8AC3E}">
        <p14:creationId xmlns:p14="http://schemas.microsoft.com/office/powerpoint/2010/main" val="2184669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Basic Injector Head Components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31638" y="2208047"/>
            <a:ext cx="4726161" cy="4346906"/>
          </a:xfrm>
        </p:spPr>
        <p:txBody>
          <a:bodyPr>
            <a:noAutofit/>
          </a:bodyPr>
          <a:lstStyle/>
          <a:p>
            <a:pPr lvl="0"/>
            <a: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Syringe</a:t>
            </a:r>
            <a:endParaRPr lang="en-US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Some hold one syringe filled with contrast.</a:t>
            </a:r>
          </a:p>
          <a:p>
            <a:pPr lvl="1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Some hold two syringes; one with contrast, the other with a flush solution (saline).</a:t>
            </a:r>
          </a:p>
          <a:p>
            <a:pPr lvl="1"/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They are single-use and disposable.</a:t>
            </a:r>
            <a:endParaRPr lang="en-US" sz="1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/>
            <a: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Syringe Heater</a:t>
            </a:r>
            <a:endParaRPr lang="en-US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Used to maintain </a:t>
            </a:r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temperature of preheated fluid in the syringe.</a:t>
            </a:r>
          </a:p>
          <a:p>
            <a:pPr lvl="1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heater snaps over the syringe or pressure jacket.</a:t>
            </a:r>
          </a:p>
        </p:txBody>
      </p:sp>
      <p:pic>
        <p:nvPicPr>
          <p:cNvPr id="7" name="Content Placeholder 6" descr="heater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845019" y="2590800"/>
            <a:ext cx="2663382" cy="3581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Basic Injector Controls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36872"/>
            <a:ext cx="8077200" cy="4140127"/>
          </a:xfrm>
        </p:spPr>
        <p:txBody>
          <a:bodyPr>
            <a:noAutofit/>
          </a:bodyPr>
          <a:lstStyle/>
          <a:p>
            <a:pPr lvl="0"/>
            <a:r>
              <a:rPr lang="en-US" sz="2000" b="1" dirty="0">
                <a:solidFill>
                  <a:schemeClr val="bg1"/>
                </a:solidFill>
              </a:rPr>
              <a:t>Flow Rate Selection</a:t>
            </a:r>
            <a:endParaRPr lang="en-US" sz="1800" dirty="0">
              <a:solidFill>
                <a:schemeClr val="bg1"/>
              </a:solidFill>
            </a:endParaRP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Sets the rate at which the fluid will be injected.</a:t>
            </a:r>
          </a:p>
          <a:p>
            <a:pPr lvl="2"/>
            <a:r>
              <a:rPr lang="en-US" sz="1400" dirty="0">
                <a:solidFill>
                  <a:schemeClr val="bg1"/>
                </a:solidFill>
              </a:rPr>
              <a:t>Typically will be in ml/sec, but some injectors can be set to inject in ml/min or ml/hour.</a:t>
            </a:r>
          </a:p>
          <a:p>
            <a:pPr lvl="0"/>
            <a:r>
              <a:rPr lang="en-US" sz="2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Volume Selection</a:t>
            </a:r>
            <a:endParaRPr lang="en-US" sz="1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1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Sets the total volume of fluid to be delivered in.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</a:p>
          <a:p>
            <a:pPr lvl="0"/>
            <a:r>
              <a:rPr lang="en-US" sz="2000" b="1" dirty="0">
                <a:solidFill>
                  <a:schemeClr val="bg1"/>
                </a:solidFill>
              </a:rPr>
              <a:t>Pressure Selection</a:t>
            </a:r>
            <a:endParaRPr lang="en-US" sz="1800" dirty="0">
              <a:solidFill>
                <a:schemeClr val="bg1"/>
              </a:solidFill>
            </a:endParaRP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The Maximum Pressure allowed to build up in the syringe, NOT the patient.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It is a safety issue as these syringes and connector tubes can ‘self disassemble’ if the pressure gets too high.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Depending on the modality, pressures can be set anywhere from 50 PSI to 1200 PSI.</a:t>
            </a:r>
            <a:endParaRPr lang="en-US" sz="1100" dirty="0">
              <a:solidFill>
                <a:schemeClr val="bg1"/>
              </a:solidFill>
            </a:endParaRPr>
          </a:p>
          <a:p>
            <a:pPr lvl="1"/>
            <a:endParaRPr lang="en-US" sz="1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kern="1200" dirty="0">
                <a:solidFill>
                  <a:schemeClr val="tx1"/>
                </a:solidFill>
              </a:rPr>
              <a:t>Multi-Phase (Multi-Level) Injections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Some injectors are capable of injecting both contrast and saline.</a:t>
            </a:r>
          </a:p>
          <a:p>
            <a:pPr lvl="0"/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injection of each fluid must be programmed separately and each is considered a separate phase.</a:t>
            </a:r>
          </a:p>
          <a:p>
            <a:pPr lvl="0"/>
            <a:r>
              <a:rPr 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ach time we wish to change the Flow Rate of a fluid, we need to program a new phase.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Hold &amp; Pause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Hold and Pause phase can be programmed into a multi-phase injection.</a:t>
            </a:r>
            <a:endParaRPr lang="en-US" sz="2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</a:t>
            </a:r>
            <a:r>
              <a:rPr lang="en-US" sz="2400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Pause</a:t>
            </a:r>
            <a:r>
              <a:rPr lang="en-US" sz="2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will stop the entire injection process for a pre-determined period of time.</a:t>
            </a:r>
          </a:p>
          <a:p>
            <a:pPr lvl="1"/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</a:t>
            </a:r>
            <a:r>
              <a:rPr lang="en-US" sz="2400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Hold</a:t>
            </a:r>
            <a:r>
              <a:rPr lang="en-US" sz="2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will stop the entire injection process until the operator manually resumes the injection</a:t>
            </a:r>
            <a:r>
              <a:rPr lang="en-US" sz="2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  <a:endParaRPr lang="en-US" sz="2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Programmed Delays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Some injectors allow for the synchronization of the injection and the imaging scan from the CT, MRI or X-ray system.</a:t>
            </a:r>
          </a:p>
          <a:p>
            <a:pPr lvl="0"/>
            <a:r>
              <a:rPr lang="en-US" sz="2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Sometimes the injector and the imaging system interface and the synchronization of the two is electronically achieved; sometimes there is no interface.</a:t>
            </a:r>
          </a:p>
          <a:p>
            <a:pPr lvl="0"/>
            <a:r>
              <a:rPr lang="en-US" sz="2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There are two types of delays that can be programmed into the protocol:</a:t>
            </a:r>
          </a:p>
          <a:p>
            <a:pPr lvl="1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Scan Delay/X-ray Delay</a:t>
            </a:r>
            <a:endParaRPr lang="en-US" sz="1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Inject Delay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Keep Vein Open (KVO)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Some CT and MR injectors have KVO capability.</a:t>
            </a:r>
            <a:endParaRPr lang="en-US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/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KVO function delivers a small drop of saline at programmable time intervals to the patient to keep the IV tip from clotting closed and blocking.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Test Injection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 injection to test that the IV needle is properly placed inside the patient and that there are no occlusions.</a:t>
            </a:r>
          </a:p>
          <a:p>
            <a:pPr lvl="0"/>
            <a:r>
              <a:rPr lang="en-US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Only used on CT injectors.</a:t>
            </a:r>
            <a:endParaRPr lang="en-US" sz="2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/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Performed with the operator at the patient’s bedside; once the test injection is successfully performed, the operator goes into the CT control room to resume the procedure.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Basic Injector Head Components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31638" y="2130094"/>
            <a:ext cx="5488161" cy="4499306"/>
          </a:xfrm>
        </p:spPr>
        <p:txBody>
          <a:bodyPr>
            <a:noAutofit/>
          </a:bodyPr>
          <a:lstStyle/>
          <a:p>
            <a:pPr lvl="0"/>
            <a: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Enable Button</a:t>
            </a:r>
            <a:endParaRPr lang="en-US" sz="2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</a:t>
            </a:r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ust be pressed before pressing the Forward/Reverse buttons.</a:t>
            </a:r>
          </a:p>
          <a:p>
            <a:pPr lvl="2"/>
            <a:r>
              <a:rPr lang="en-US" sz="1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</a:t>
            </a:r>
            <a:r>
              <a:rPr lang="en-US" sz="1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revents accidental movement of plungers.</a:t>
            </a: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  <a:endParaRPr lang="en-US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/>
            <a:r>
              <a:rPr lang="en-US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Forward/Reverse Load Buttons</a:t>
            </a:r>
            <a:endParaRPr lang="en-US" sz="2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llow the electronic movement of the syringe plungers.</a:t>
            </a:r>
          </a:p>
          <a:p>
            <a:pPr lvl="1"/>
            <a:r>
              <a:rPr lang="en-US" sz="1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Used by the operator to fill/prime the syringes.</a:t>
            </a:r>
            <a:endParaRPr lang="en-US" sz="1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/>
            <a:r>
              <a:rPr lang="en-US" b="1" dirty="0">
                <a:solidFill>
                  <a:schemeClr val="bg1"/>
                </a:solidFill>
              </a:rPr>
              <a:t>Manual Knob(s)</a:t>
            </a:r>
            <a:endParaRPr lang="en-US" sz="2000" dirty="0">
              <a:solidFill>
                <a:schemeClr val="bg1"/>
              </a:solidFill>
            </a:endParaRP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These knobs permit manual movement of the syringe plunger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Primarily used to remove air bubbles from the syringes/tubing after filling.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7" name="Content Placeholder 6" descr="dual head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6629400" y="2355684"/>
            <a:ext cx="1985962" cy="39719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Basic Injector Head Components</a:t>
            </a:r>
            <a:endParaRPr lang="en-US" sz="32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8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Armed Light/Indicator</a:t>
            </a:r>
            <a:endParaRPr lang="en-US" sz="2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1"/>
            <a:r>
              <a:rPr lang="en-US" sz="2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Before the operator can begin the injection, they must “Arm” the injector.</a:t>
            </a:r>
          </a:p>
          <a:p>
            <a:pPr lvl="2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This is a safety feature designed to keep anyone from accidentally beginning an injection prematurely.</a:t>
            </a:r>
          </a:p>
          <a:p>
            <a:pPr lvl="2"/>
            <a:r>
              <a:rPr lang="en-US" sz="1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There will be some indicator (usually a flashing light) showing the Armed status of the injector.</a:t>
            </a:r>
          </a:p>
          <a:p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TC104033917[[fn=Berlin]]</Template>
  <TotalTime>464</TotalTime>
  <Words>1105</Words>
  <Application>Microsoft Office PowerPoint</Application>
  <PresentationFormat>On-screen Show (4:3)</PresentationFormat>
  <Paragraphs>132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Trebuchet MS</vt:lpstr>
      <vt:lpstr>Berlin</vt:lpstr>
      <vt:lpstr>Introduction to Contrast Injectors</vt:lpstr>
      <vt:lpstr>Angiography</vt:lpstr>
      <vt:lpstr>Angiography</vt:lpstr>
      <vt:lpstr>Angiography</vt:lpstr>
      <vt:lpstr>Angiography</vt:lpstr>
      <vt:lpstr>Major Manufacturers of Contrast Injectors</vt:lpstr>
      <vt:lpstr>Intravenous Contrast Medium</vt:lpstr>
      <vt:lpstr>Intravenous Contrast Medium</vt:lpstr>
      <vt:lpstr>Intravenous Contrast Medium</vt:lpstr>
      <vt:lpstr>Pressure Limiting</vt:lpstr>
      <vt:lpstr>Pressure Limiting</vt:lpstr>
      <vt:lpstr>Pressure Limiting</vt:lpstr>
      <vt:lpstr>Basic Injector Configurations</vt:lpstr>
      <vt:lpstr>Basic Injector Head Components</vt:lpstr>
      <vt:lpstr>Basic Injector Controls</vt:lpstr>
      <vt:lpstr>Multi-Phase (Multi-Level) Injections</vt:lpstr>
      <vt:lpstr>Hold &amp; Pause</vt:lpstr>
      <vt:lpstr>Programmed Delays</vt:lpstr>
      <vt:lpstr>Keep Vein Open (KVO)</vt:lpstr>
      <vt:lpstr>Test Injection</vt:lpstr>
      <vt:lpstr>Basic Injector Head Components</vt:lpstr>
      <vt:lpstr>Basic Injector Head Components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Contrast Injectors   The first catheterization of a human is attributed to Werner Forssmann who, in 1929, created an incision in his left arm and inserted a catheter into his venous system. He then guided the catheter by fluoroscopy into the right atrium of his heart. Subsequently he walked up a flight of stairs to the radiology department and documented the procedure by having a chest x-ray performed. Over the next year, catheters were placed in a similar manner into the right ventricle.</dc:title>
  <dc:creator>Stephen Maull</dc:creator>
  <cp:lastModifiedBy>Stephen Maull</cp:lastModifiedBy>
  <cp:revision>61</cp:revision>
  <dcterms:created xsi:type="dcterms:W3CDTF">2008-08-17T19:00:05Z</dcterms:created>
  <dcterms:modified xsi:type="dcterms:W3CDTF">2022-04-04T17:46:21Z</dcterms:modified>
</cp:coreProperties>
</file>