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y="6858000" cx="12192000"/>
  <p:notesSz cx="6858000" cy="9144000"/>
  <p:embeddedFontLst>
    <p:embeddedFont>
      <p:font typeface="Libre Franklin"/>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30" roundtripDataSignature="AMtx7mit4q1P2ax6lpggAxNRYYdOx1nFP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LibreFranklin-regular.fntdata"/><Relationship Id="rId25" Type="http://schemas.openxmlformats.org/officeDocument/2006/relationships/slide" Target="slides/slide21.xml"/><Relationship Id="rId28" Type="http://schemas.openxmlformats.org/officeDocument/2006/relationships/font" Target="fonts/LibreFranklin-italic.fntdata"/><Relationship Id="rId27" Type="http://schemas.openxmlformats.org/officeDocument/2006/relationships/font" Target="fonts/LibreFranklin-bold.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LibreFranklin-boldItalic.fntdata"/><Relationship Id="rId7" Type="http://schemas.openxmlformats.org/officeDocument/2006/relationships/slide" Target="slides/slide3.xml"/><Relationship Id="rId8" Type="http://schemas.openxmlformats.org/officeDocument/2006/relationships/slide" Target="slides/slide4.xml"/><Relationship Id="rId3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 - phonetically - Oop-en-drah</a:t>
            </a:r>
            <a:endParaRPr/>
          </a:p>
        </p:txBody>
      </p:sp>
      <p:sp>
        <p:nvSpPr>
          <p:cNvPr id="105" name="Google Shape;10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11afacb9bb6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g11afacb9bb6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113" name="Google Shape;113;g11afacb9bb6_0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 - talk about AAMI webinar from 2021 conference </a:t>
            </a:r>
            <a:endParaRPr/>
          </a:p>
        </p:txBody>
      </p:sp>
      <p:sp>
        <p:nvSpPr>
          <p:cNvPr id="119" name="Google Shape;1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 </a:t>
            </a:r>
            <a:endParaRPr/>
          </a:p>
          <a:p>
            <a:pPr indent="0" lvl="0" marL="0" rtl="0" algn="l">
              <a:lnSpc>
                <a:spcPct val="100000"/>
              </a:lnSpc>
              <a:spcBef>
                <a:spcPts val="0"/>
              </a:spcBef>
              <a:spcAft>
                <a:spcPts val="0"/>
              </a:spcAft>
              <a:buSzPts val="1400"/>
              <a:buNone/>
            </a:pPr>
            <a:r>
              <a:rPr b="0" i="0" lang="en-US">
                <a:solidFill>
                  <a:srgbClr val="FFFFFF"/>
                </a:solidFill>
                <a:latin typeface="Libre Franklin"/>
                <a:ea typeface="Libre Franklin"/>
                <a:cs typeface="Libre Franklin"/>
                <a:sym typeface="Libre Franklin"/>
              </a:rPr>
              <a:t>igion, sexual orientation, ethnicity, nationality, socioeconomic status, language, (dis)ability, age, religious commitment, or political perspective</a:t>
            </a:r>
            <a:endParaRPr/>
          </a:p>
          <a:p>
            <a:pPr indent="0" lvl="0" marL="0" rtl="0" algn="l">
              <a:lnSpc>
                <a:spcPct val="100000"/>
              </a:lnSpc>
              <a:spcBef>
                <a:spcPts val="0"/>
              </a:spcBef>
              <a:spcAft>
                <a:spcPts val="0"/>
              </a:spcAft>
              <a:buSzPts val="1400"/>
              <a:buNone/>
            </a:pPr>
            <a:r>
              <a:rPr b="0" i="0" lang="en-US">
                <a:solidFill>
                  <a:srgbClr val="FFFFFF"/>
                </a:solidFill>
                <a:latin typeface="Libre Franklin"/>
                <a:ea typeface="Libre Franklin"/>
                <a:cs typeface="Libre Franklin"/>
                <a:sym typeface="Libre Franklin"/>
              </a:rPr>
              <a:t>Equity – promoting impartiality with processes, procedures, and resources in organizations</a:t>
            </a:r>
            <a:endParaRPr/>
          </a:p>
          <a:p>
            <a:pPr indent="0" lvl="0" marL="0" rtl="0" algn="l">
              <a:lnSpc>
                <a:spcPct val="100000"/>
              </a:lnSpc>
              <a:spcBef>
                <a:spcPts val="0"/>
              </a:spcBef>
              <a:spcAft>
                <a:spcPts val="0"/>
              </a:spcAft>
              <a:buSzPts val="1400"/>
              <a:buNone/>
            </a:pPr>
            <a:r>
              <a:rPr b="0" i="0" lang="en-US">
                <a:solidFill>
                  <a:srgbClr val="FFFFFF"/>
                </a:solidFill>
                <a:latin typeface="Libre Franklin"/>
                <a:ea typeface="Libre Franklin"/>
                <a:cs typeface="Libre Franklin"/>
                <a:sym typeface="Libre Franklin"/>
              </a:rPr>
              <a:t>Inclusion - inclusion outcomes are met when the individual and organization are inviting to all, even in the decision-making process and development opportunities</a:t>
            </a:r>
            <a:endParaRPr/>
          </a:p>
        </p:txBody>
      </p:sp>
      <p:sp>
        <p:nvSpPr>
          <p:cNvPr id="126" name="Google Shape;12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123ef5fe9a1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123ef5fe9a1_2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Lucas</a:t>
            </a:r>
            <a:endParaRPr/>
          </a:p>
          <a:p>
            <a:pPr indent="0" lvl="0" marL="0" rtl="0" algn="l">
              <a:spcBef>
                <a:spcPts val="0"/>
              </a:spcBef>
              <a:spcAft>
                <a:spcPts val="0"/>
              </a:spcAft>
              <a:buClr>
                <a:schemeClr val="dk1"/>
              </a:buClr>
              <a:buSzPts val="1400"/>
              <a:buFont typeface="Arial"/>
              <a:buNone/>
            </a:pPr>
            <a:r>
              <a:rPr lang="en-US"/>
              <a:t>Diversity – differences in the form of race, gender, </a:t>
            </a:r>
            <a:r>
              <a:rPr lang="en-US">
                <a:solidFill>
                  <a:schemeClr val="lt1"/>
                </a:solidFill>
                <a:latin typeface="Libre Franklin"/>
                <a:ea typeface="Libre Franklin"/>
                <a:cs typeface="Libre Franklin"/>
                <a:sym typeface="Libre Franklin"/>
              </a:rPr>
              <a:t>rel</a:t>
            </a:r>
            <a:endParaRPr/>
          </a:p>
        </p:txBody>
      </p:sp>
      <p:sp>
        <p:nvSpPr>
          <p:cNvPr id="134" name="Google Shape;134;g123ef5fe9a1_2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a:t>
            </a:r>
            <a:endParaRPr/>
          </a:p>
        </p:txBody>
      </p:sp>
      <p:sp>
        <p:nvSpPr>
          <p:cNvPr id="140" name="Google Shape;14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a:t>
            </a:r>
            <a:endParaRPr/>
          </a:p>
        </p:txBody>
      </p:sp>
      <p:sp>
        <p:nvSpPr>
          <p:cNvPr id="146" name="Google Shape;14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154" name="Google Shape;15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161" name="Google Shape;16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168" name="Google Shape;16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174" name="Google Shape;17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 - Lucas current department head staffing vs non supervisory staffing</a:t>
            </a:r>
            <a:endParaRPr/>
          </a:p>
        </p:txBody>
      </p:sp>
      <p:sp>
        <p:nvSpPr>
          <p:cNvPr id="180" name="Google Shape;18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Lucas/Priya - interactive</a:t>
            </a:r>
            <a:endParaRPr/>
          </a:p>
          <a:p>
            <a:pPr indent="0" lvl="0" marL="0" rtl="0" algn="l">
              <a:lnSpc>
                <a:spcPct val="100000"/>
              </a:lnSpc>
              <a:spcBef>
                <a:spcPts val="0"/>
              </a:spcBef>
              <a:spcAft>
                <a:spcPts val="0"/>
              </a:spcAft>
              <a:buSzPts val="1400"/>
              <a:buNone/>
            </a:pPr>
            <a:r>
              <a:rPr lang="en-US"/>
              <a:t>Discuss prejudice – some employees are negative about hiring interns, students, and training them for future hiring</a:t>
            </a:r>
            <a:endParaRPr/>
          </a:p>
          <a:p>
            <a:pPr indent="0" lvl="0" marL="0" rtl="0" algn="l">
              <a:lnSpc>
                <a:spcPct val="100000"/>
              </a:lnSpc>
              <a:spcBef>
                <a:spcPts val="0"/>
              </a:spcBef>
              <a:spcAft>
                <a:spcPts val="0"/>
              </a:spcAft>
              <a:buSzPts val="1400"/>
              <a:buNone/>
            </a:pPr>
            <a:r>
              <a:rPr lang="en-US"/>
              <a:t>Students all levels unaware of career path, even teachers learn from outreach/education</a:t>
            </a:r>
            <a:endParaRPr/>
          </a:p>
        </p:txBody>
      </p:sp>
      <p:sp>
        <p:nvSpPr>
          <p:cNvPr id="187" name="Google Shape;1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Lucas/Priya - Interactive</a:t>
            </a:r>
            <a:endParaRPr/>
          </a:p>
          <a:p>
            <a:pPr indent="0" lvl="0" marL="0" rtl="0" algn="l">
              <a:lnSpc>
                <a:spcPct val="100000"/>
              </a:lnSpc>
              <a:spcBef>
                <a:spcPts val="0"/>
              </a:spcBef>
              <a:spcAft>
                <a:spcPts val="0"/>
              </a:spcAft>
              <a:buSzPts val="1400"/>
              <a:buNone/>
            </a:pPr>
            <a:r>
              <a:rPr lang="en-US"/>
              <a:t>Avoid contextual bias in staff retention and promotions – managers may have good review and intentions but may base a decision on external influences that may be irrelevant to current situation, thereby losing objectivity.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Avoid statistical bias – training staff or not training staff because data shows people leave after a major factory training due to better pay</a:t>
            </a:r>
            <a:endParaRPr/>
          </a:p>
        </p:txBody>
      </p:sp>
      <p:sp>
        <p:nvSpPr>
          <p:cNvPr id="194" name="Google Shape;19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Lucas/Priya - interactive</a:t>
            </a:r>
            <a:endParaRPr/>
          </a:p>
          <a:p>
            <a:pPr indent="0" lvl="0" marL="0" rtl="0" algn="l">
              <a:lnSpc>
                <a:spcPct val="100000"/>
              </a:lnSpc>
              <a:spcBef>
                <a:spcPts val="0"/>
              </a:spcBef>
              <a:spcAft>
                <a:spcPts val="0"/>
              </a:spcAft>
              <a:buSzPts val="1400"/>
              <a:buNone/>
            </a:pPr>
            <a:r>
              <a:rPr lang="en-US"/>
              <a:t>Discuss cognitive bias – recruiting decisions being made due to preexisting perceptions or forms of judgement that dictates present and future behaviors.</a:t>
            </a:r>
            <a:endParaRPr/>
          </a:p>
          <a:p>
            <a:pPr indent="0" lvl="0" marL="0" rtl="0" algn="l">
              <a:lnSpc>
                <a:spcPct val="100000"/>
              </a:lnSpc>
              <a:spcBef>
                <a:spcPts val="0"/>
              </a:spcBef>
              <a:spcAft>
                <a:spcPts val="0"/>
              </a:spcAft>
              <a:buSzPts val="1400"/>
              <a:buNone/>
            </a:pPr>
            <a:r>
              <a:rPr lang="en-US"/>
              <a:t>Recruitment results at career fairs</a:t>
            </a:r>
            <a:endParaRPr/>
          </a:p>
        </p:txBody>
      </p:sp>
      <p:sp>
        <p:nvSpPr>
          <p:cNvPr id="201" name="Google Shape;20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Lucas/Priya-interactive</a:t>
            </a:r>
            <a:endParaRPr/>
          </a:p>
          <a:p>
            <a:pPr indent="0" lvl="0" marL="0" rtl="0" algn="l">
              <a:lnSpc>
                <a:spcPct val="100000"/>
              </a:lnSpc>
              <a:spcBef>
                <a:spcPts val="0"/>
              </a:spcBef>
              <a:spcAft>
                <a:spcPts val="0"/>
              </a:spcAft>
              <a:buSzPts val="1400"/>
              <a:buNone/>
            </a:pPr>
            <a:r>
              <a:rPr lang="en-US"/>
              <a:t>Discuss unconscious bias – implicit stereotypes, unconsciously attributing certain qualities to certain groups.   </a:t>
            </a:r>
            <a:endParaRPr/>
          </a:p>
        </p:txBody>
      </p:sp>
      <p:sp>
        <p:nvSpPr>
          <p:cNvPr id="208" name="Google Shape;20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Lucas/Priya</a:t>
            </a:r>
            <a:endParaRPr/>
          </a:p>
        </p:txBody>
      </p:sp>
      <p:sp>
        <p:nvSpPr>
          <p:cNvPr id="215" name="Google Shape;215;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Priya</a:t>
            </a:r>
            <a:endParaRPr/>
          </a:p>
        </p:txBody>
      </p:sp>
      <p:sp>
        <p:nvSpPr>
          <p:cNvPr id="222" name="Google Shape;22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8" name="Google Shape;228;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4"/>
          <p:cNvSpPr txBox="1"/>
          <p:nvPr>
            <p:ph type="ctrTitle"/>
          </p:nvPr>
        </p:nvSpPr>
        <p:spPr>
          <a:xfrm>
            <a:off x="1756946" y="1104900"/>
            <a:ext cx="8376514" cy="3120504"/>
          </a:xfrm>
          <a:prstGeom prst="rect">
            <a:avLst/>
          </a:prstGeom>
          <a:noFill/>
          <a:ln>
            <a:noFill/>
          </a:ln>
        </p:spPr>
        <p:txBody>
          <a:bodyPr anchorCtr="0" anchor="b" bIns="45700" lIns="91425" spcFirstLastPara="1" rIns="91425" wrap="square" tIns="45700">
            <a:normAutofit/>
          </a:bodyPr>
          <a:lstStyle>
            <a:lvl1pPr lvl="0" algn="ctr">
              <a:lnSpc>
                <a:spcPct val="110000"/>
              </a:lnSpc>
              <a:spcBef>
                <a:spcPts val="0"/>
              </a:spcBef>
              <a:spcAft>
                <a:spcPts val="0"/>
              </a:spcAft>
              <a:buClr>
                <a:srgbClr val="262626"/>
              </a:buClr>
              <a:buSzPts val="2800"/>
              <a:buFont typeface="Arial"/>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24"/>
          <p:cNvSpPr txBox="1"/>
          <p:nvPr>
            <p:ph idx="1" type="subTitle"/>
          </p:nvPr>
        </p:nvSpPr>
        <p:spPr>
          <a:xfrm>
            <a:off x="2908039" y="4442385"/>
            <a:ext cx="6074328" cy="984023"/>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1000"/>
              </a:spcBef>
              <a:spcAft>
                <a:spcPts val="0"/>
              </a:spcAft>
              <a:buClr>
                <a:srgbClr val="262626"/>
              </a:buClr>
              <a:buSzPts val="1600"/>
              <a:buNone/>
              <a:defRPr i="0" sz="2000"/>
            </a:lvl1pPr>
            <a:lvl2pPr lvl="1" algn="ctr">
              <a:lnSpc>
                <a:spcPct val="100000"/>
              </a:lnSpc>
              <a:spcBef>
                <a:spcPts val="500"/>
              </a:spcBef>
              <a:spcAft>
                <a:spcPts val="0"/>
              </a:spcAft>
              <a:buClr>
                <a:srgbClr val="262626"/>
              </a:buClr>
              <a:buSzPts val="2000"/>
              <a:buFont typeface="Arial"/>
              <a:buNone/>
              <a:defRPr sz="2000"/>
            </a:lvl2pPr>
            <a:lvl3pPr lvl="2" algn="ctr">
              <a:lnSpc>
                <a:spcPct val="100000"/>
              </a:lnSpc>
              <a:spcBef>
                <a:spcPts val="500"/>
              </a:spcBef>
              <a:spcAft>
                <a:spcPts val="0"/>
              </a:spcAft>
              <a:buClr>
                <a:srgbClr val="262626"/>
              </a:buClr>
              <a:buSzPts val="1440"/>
              <a:buNone/>
              <a:defRPr sz="1800"/>
            </a:lvl3pPr>
            <a:lvl4pPr lvl="3" algn="ctr">
              <a:lnSpc>
                <a:spcPct val="100000"/>
              </a:lnSpc>
              <a:spcBef>
                <a:spcPts val="500"/>
              </a:spcBef>
              <a:spcAft>
                <a:spcPts val="0"/>
              </a:spcAft>
              <a:buClr>
                <a:srgbClr val="262626"/>
              </a:buClr>
              <a:buSzPts val="1600"/>
              <a:buFont typeface="Arial"/>
              <a:buNone/>
              <a:defRPr sz="1600"/>
            </a:lvl4pPr>
            <a:lvl5pPr lvl="4" algn="ctr">
              <a:lnSpc>
                <a:spcPct val="100000"/>
              </a:lnSpc>
              <a:spcBef>
                <a:spcPts val="500"/>
              </a:spcBef>
              <a:spcAft>
                <a:spcPts val="0"/>
              </a:spcAft>
              <a:buClr>
                <a:srgbClr val="262626"/>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9" name="Google Shape;19;p24"/>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4"/>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24"/>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25"/>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5"/>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None/>
              <a:defRPr/>
            </a:lvl2pPr>
            <a:lvl3pPr indent="-320039" lvl="2" marL="1371600" algn="l">
              <a:lnSpc>
                <a:spcPct val="100000"/>
              </a:lnSpc>
              <a:spcBef>
                <a:spcPts val="500"/>
              </a:spcBef>
              <a:spcAft>
                <a:spcPts val="0"/>
              </a:spcAft>
              <a:buClr>
                <a:srgbClr val="262626"/>
              </a:buClr>
              <a:buSzPts val="1440"/>
              <a:buChar char="•"/>
              <a:defRPr/>
            </a:lvl3pPr>
            <a:lvl4pPr indent="-228600" lvl="3" marL="1828800" algn="l">
              <a:lnSpc>
                <a:spcPct val="100000"/>
              </a:lnSpc>
              <a:spcBef>
                <a:spcPts val="500"/>
              </a:spcBef>
              <a:spcAft>
                <a:spcPts val="0"/>
              </a:spcAft>
              <a:buClr>
                <a:srgbClr val="262626"/>
              </a:buClr>
              <a:buSzPts val="1800"/>
              <a:buNone/>
              <a:defRPr/>
            </a:lvl4pPr>
            <a:lvl5pPr indent="-320039" lvl="4" marL="2286000" algn="l">
              <a:lnSpc>
                <a:spcPct val="100000"/>
              </a:lnSpc>
              <a:spcBef>
                <a:spcPts val="500"/>
              </a:spcBef>
              <a:spcAft>
                <a:spcPts val="0"/>
              </a:spcAft>
              <a:buClr>
                <a:srgbClr val="262626"/>
              </a:buClr>
              <a:buSzPts val="144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25"/>
          <p:cNvSpPr txBox="1"/>
          <p:nvPr>
            <p:ph idx="10" type="dt"/>
          </p:nvPr>
        </p:nvSpPr>
        <p:spPr>
          <a:xfrm rot="5400000">
            <a:off x="10506456" y="5074920"/>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5"/>
          <p:cNvSpPr txBox="1"/>
          <p:nvPr>
            <p:ph idx="11" type="ftr"/>
          </p:nvPr>
        </p:nvSpPr>
        <p:spPr>
          <a:xfrm rot="5400000">
            <a:off x="10451592" y="1408176"/>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5"/>
          <p:cNvSpPr txBox="1"/>
          <p:nvPr>
            <p:ph idx="12" type="sldNum"/>
          </p:nvPr>
        </p:nvSpPr>
        <p:spPr>
          <a:xfrm>
            <a:off x="11558016" y="3136392"/>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26"/>
          <p:cNvSpPr txBox="1"/>
          <p:nvPr>
            <p:ph type="title"/>
          </p:nvPr>
        </p:nvSpPr>
        <p:spPr>
          <a:xfrm>
            <a:off x="1052513" y="1709738"/>
            <a:ext cx="9087774" cy="3438524"/>
          </a:xfrm>
          <a:prstGeom prst="rect">
            <a:avLst/>
          </a:prstGeom>
          <a:noFill/>
          <a:ln>
            <a:noFill/>
          </a:ln>
        </p:spPr>
        <p:txBody>
          <a:bodyPr anchorCtr="0" anchor="b" bIns="45700" lIns="91425" spcFirstLastPara="1" rIns="91425" wrap="square" tIns="45700">
            <a:normAutofit/>
          </a:bodyPr>
          <a:lstStyle>
            <a:lvl1pPr lvl="0" algn="l">
              <a:lnSpc>
                <a:spcPct val="110000"/>
              </a:lnSpc>
              <a:spcBef>
                <a:spcPts val="0"/>
              </a:spcBef>
              <a:spcAft>
                <a:spcPts val="0"/>
              </a:spcAft>
              <a:buClr>
                <a:srgbClr val="262626"/>
              </a:buClr>
              <a:buSzPts val="4000"/>
              <a:buFont typeface="Arial"/>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6"/>
          <p:cNvSpPr txBox="1"/>
          <p:nvPr>
            <p:ph idx="1" type="body"/>
          </p:nvPr>
        </p:nvSpPr>
        <p:spPr>
          <a:xfrm>
            <a:off x="1052513" y="5148262"/>
            <a:ext cx="8844522" cy="1138238"/>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888888"/>
              </a:buClr>
              <a:buSzPts val="1600"/>
              <a:buNone/>
              <a:defRPr sz="2000">
                <a:solidFill>
                  <a:srgbClr val="888888"/>
                </a:solidFill>
              </a:defRPr>
            </a:lvl1pPr>
            <a:lvl2pPr indent="-228600" lvl="1" marL="914400" algn="l">
              <a:lnSpc>
                <a:spcPct val="100000"/>
              </a:lnSpc>
              <a:spcBef>
                <a:spcPts val="500"/>
              </a:spcBef>
              <a:spcAft>
                <a:spcPts val="0"/>
              </a:spcAft>
              <a:buClr>
                <a:srgbClr val="888888"/>
              </a:buClr>
              <a:buSzPts val="2000"/>
              <a:buFont typeface="Arial"/>
              <a:buNone/>
              <a:defRPr sz="2000">
                <a:solidFill>
                  <a:srgbClr val="888888"/>
                </a:solidFill>
              </a:defRPr>
            </a:lvl2pPr>
            <a:lvl3pPr indent="-228600" lvl="2" marL="1371600" algn="l">
              <a:lnSpc>
                <a:spcPct val="100000"/>
              </a:lnSpc>
              <a:spcBef>
                <a:spcPts val="500"/>
              </a:spcBef>
              <a:spcAft>
                <a:spcPts val="0"/>
              </a:spcAft>
              <a:buClr>
                <a:srgbClr val="888888"/>
              </a:buClr>
              <a:buSzPts val="1440"/>
              <a:buNone/>
              <a:defRPr sz="1800">
                <a:solidFill>
                  <a:srgbClr val="888888"/>
                </a:solidFill>
              </a:defRPr>
            </a:lvl3pPr>
            <a:lvl4pPr indent="-228600" lvl="3" marL="1828800" algn="l">
              <a:lnSpc>
                <a:spcPct val="100000"/>
              </a:lnSpc>
              <a:spcBef>
                <a:spcPts val="500"/>
              </a:spcBef>
              <a:spcAft>
                <a:spcPts val="0"/>
              </a:spcAft>
              <a:buClr>
                <a:srgbClr val="888888"/>
              </a:buClr>
              <a:buSzPts val="1600"/>
              <a:buFont typeface="Arial"/>
              <a:buNone/>
              <a:defRPr sz="1600">
                <a:solidFill>
                  <a:srgbClr val="888888"/>
                </a:solidFill>
              </a:defRPr>
            </a:lvl4pPr>
            <a:lvl5pPr indent="-228600" lvl="4" marL="2286000" algn="l">
              <a:lnSpc>
                <a:spcPct val="100000"/>
              </a:lnSpc>
              <a:spcBef>
                <a:spcPts val="500"/>
              </a:spcBef>
              <a:spcAft>
                <a:spcPts val="0"/>
              </a:spcAft>
              <a:buClr>
                <a:srgbClr val="888888"/>
              </a:buClr>
              <a:buSzPts val="128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1" name="Google Shape;31;p26"/>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26"/>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6"/>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27"/>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7"/>
          <p:cNvSpPr txBox="1"/>
          <p:nvPr>
            <p:ph idx="1" type="body"/>
          </p:nvPr>
        </p:nvSpPr>
        <p:spPr>
          <a:xfrm>
            <a:off x="1050878" y="1825624"/>
            <a:ext cx="4473622" cy="4460875"/>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Font typeface="Arial"/>
              <a:buNone/>
              <a:defRPr/>
            </a:lvl2pPr>
            <a:lvl3pPr indent="-309880" lvl="2" marL="1371600" algn="l">
              <a:lnSpc>
                <a:spcPct val="100000"/>
              </a:lnSpc>
              <a:spcBef>
                <a:spcPts val="500"/>
              </a:spcBef>
              <a:spcAft>
                <a:spcPts val="0"/>
              </a:spcAft>
              <a:buClr>
                <a:srgbClr val="262626"/>
              </a:buClr>
              <a:buSzPts val="1280"/>
              <a:buChar char="•"/>
              <a:defRPr/>
            </a:lvl3pPr>
            <a:lvl4pPr indent="-228600" lvl="3" marL="1828800" algn="l">
              <a:lnSpc>
                <a:spcPct val="100000"/>
              </a:lnSpc>
              <a:spcBef>
                <a:spcPts val="500"/>
              </a:spcBef>
              <a:spcAft>
                <a:spcPts val="0"/>
              </a:spcAft>
              <a:buClr>
                <a:srgbClr val="262626"/>
              </a:buClr>
              <a:buSzPts val="1400"/>
              <a:buFont typeface="Arial"/>
              <a:buNone/>
              <a:defRPr/>
            </a:lvl4pPr>
            <a:lvl5pPr indent="-299720" lvl="4" marL="2286000" algn="l">
              <a:lnSpc>
                <a:spcPct val="100000"/>
              </a:lnSpc>
              <a:spcBef>
                <a:spcPts val="500"/>
              </a:spcBef>
              <a:spcAft>
                <a:spcPts val="0"/>
              </a:spcAft>
              <a:buClr>
                <a:srgbClr val="262626"/>
              </a:buClr>
              <a:buSzPts val="112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7"/>
          <p:cNvSpPr txBox="1"/>
          <p:nvPr>
            <p:ph idx="2" type="body"/>
          </p:nvPr>
        </p:nvSpPr>
        <p:spPr>
          <a:xfrm>
            <a:off x="5844540" y="1825624"/>
            <a:ext cx="5016943" cy="4460875"/>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None/>
              <a:defRPr/>
            </a:lvl2pPr>
            <a:lvl3pPr indent="-320039" lvl="2" marL="1371600" algn="l">
              <a:lnSpc>
                <a:spcPct val="100000"/>
              </a:lnSpc>
              <a:spcBef>
                <a:spcPts val="500"/>
              </a:spcBef>
              <a:spcAft>
                <a:spcPts val="0"/>
              </a:spcAft>
              <a:buClr>
                <a:srgbClr val="262626"/>
              </a:buClr>
              <a:buSzPts val="1440"/>
              <a:buChar char="•"/>
              <a:defRPr/>
            </a:lvl3pPr>
            <a:lvl4pPr indent="-228600" lvl="3" marL="1828800" algn="l">
              <a:lnSpc>
                <a:spcPct val="100000"/>
              </a:lnSpc>
              <a:spcBef>
                <a:spcPts val="500"/>
              </a:spcBef>
              <a:spcAft>
                <a:spcPts val="0"/>
              </a:spcAft>
              <a:buClr>
                <a:srgbClr val="262626"/>
              </a:buClr>
              <a:buSzPts val="1800"/>
              <a:buNone/>
              <a:defRPr/>
            </a:lvl4pPr>
            <a:lvl5pPr indent="-320039" lvl="4" marL="2286000" algn="l">
              <a:lnSpc>
                <a:spcPct val="100000"/>
              </a:lnSpc>
              <a:spcBef>
                <a:spcPts val="500"/>
              </a:spcBef>
              <a:spcAft>
                <a:spcPts val="0"/>
              </a:spcAft>
              <a:buClr>
                <a:srgbClr val="262626"/>
              </a:buClr>
              <a:buSzPts val="144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7"/>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27"/>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7"/>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41" name="Shape 41"/>
        <p:cNvGrpSpPr/>
        <p:nvPr/>
      </p:nvGrpSpPr>
      <p:grpSpPr>
        <a:xfrm>
          <a:off x="0" y="0"/>
          <a:ext cx="0" cy="0"/>
          <a:chOff x="0" y="0"/>
          <a:chExt cx="0" cy="0"/>
        </a:xfrm>
      </p:grpSpPr>
      <p:sp>
        <p:nvSpPr>
          <p:cNvPr id="42" name="Google Shape;42;p28"/>
          <p:cNvSpPr txBox="1"/>
          <p:nvPr>
            <p:ph idx="1" type="body"/>
          </p:nvPr>
        </p:nvSpPr>
        <p:spPr>
          <a:xfrm>
            <a:off x="1071563" y="1835219"/>
            <a:ext cx="445293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rgbClr val="262626"/>
              </a:buClr>
              <a:buSzPts val="1600"/>
              <a:buNone/>
              <a:defRPr b="1" i="0" sz="2000" cap="none"/>
            </a:lvl1pPr>
            <a:lvl2pPr indent="-228600" lvl="1" marL="914400" algn="l">
              <a:lnSpc>
                <a:spcPct val="100000"/>
              </a:lnSpc>
              <a:spcBef>
                <a:spcPts val="500"/>
              </a:spcBef>
              <a:spcAft>
                <a:spcPts val="0"/>
              </a:spcAft>
              <a:buClr>
                <a:srgbClr val="262626"/>
              </a:buClr>
              <a:buSzPts val="2000"/>
              <a:buFont typeface="Arial"/>
              <a:buNone/>
              <a:defRPr b="1" sz="2000"/>
            </a:lvl2pPr>
            <a:lvl3pPr indent="-228600" lvl="2" marL="1371600" algn="l">
              <a:lnSpc>
                <a:spcPct val="100000"/>
              </a:lnSpc>
              <a:spcBef>
                <a:spcPts val="500"/>
              </a:spcBef>
              <a:spcAft>
                <a:spcPts val="0"/>
              </a:spcAft>
              <a:buClr>
                <a:srgbClr val="262626"/>
              </a:buClr>
              <a:buSzPts val="1440"/>
              <a:buNone/>
              <a:defRPr b="1" sz="1800"/>
            </a:lvl3pPr>
            <a:lvl4pPr indent="-228600" lvl="3" marL="1828800" algn="l">
              <a:lnSpc>
                <a:spcPct val="100000"/>
              </a:lnSpc>
              <a:spcBef>
                <a:spcPts val="500"/>
              </a:spcBef>
              <a:spcAft>
                <a:spcPts val="0"/>
              </a:spcAft>
              <a:buClr>
                <a:srgbClr val="262626"/>
              </a:buClr>
              <a:buSzPts val="1600"/>
              <a:buFont typeface="Arial"/>
              <a:buNone/>
              <a:defRPr b="1" sz="1600"/>
            </a:lvl4pPr>
            <a:lvl5pPr indent="-228600" lvl="4" marL="2286000" algn="l">
              <a:lnSpc>
                <a:spcPct val="100000"/>
              </a:lnSpc>
              <a:spcBef>
                <a:spcPts val="500"/>
              </a:spcBef>
              <a:spcAft>
                <a:spcPts val="0"/>
              </a:spcAft>
              <a:buClr>
                <a:srgbClr val="262626"/>
              </a:buClr>
              <a:buSzPts val="128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8"/>
          <p:cNvSpPr txBox="1"/>
          <p:nvPr>
            <p:ph idx="2" type="body"/>
          </p:nvPr>
        </p:nvSpPr>
        <p:spPr>
          <a:xfrm>
            <a:off x="1071562" y="2717801"/>
            <a:ext cx="4452938" cy="3559452"/>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Font typeface="Arial"/>
              <a:buNone/>
              <a:defRPr/>
            </a:lvl2pPr>
            <a:lvl3pPr indent="-309880" lvl="2" marL="1371600" algn="l">
              <a:lnSpc>
                <a:spcPct val="100000"/>
              </a:lnSpc>
              <a:spcBef>
                <a:spcPts val="500"/>
              </a:spcBef>
              <a:spcAft>
                <a:spcPts val="0"/>
              </a:spcAft>
              <a:buClr>
                <a:srgbClr val="262626"/>
              </a:buClr>
              <a:buSzPts val="1280"/>
              <a:buChar char="•"/>
              <a:defRPr/>
            </a:lvl3pPr>
            <a:lvl4pPr indent="-228600" lvl="3" marL="1828800" algn="l">
              <a:lnSpc>
                <a:spcPct val="100000"/>
              </a:lnSpc>
              <a:spcBef>
                <a:spcPts val="500"/>
              </a:spcBef>
              <a:spcAft>
                <a:spcPts val="0"/>
              </a:spcAft>
              <a:buClr>
                <a:srgbClr val="262626"/>
              </a:buClr>
              <a:buSzPts val="1400"/>
              <a:buFont typeface="Arial"/>
              <a:buNone/>
              <a:defRPr/>
            </a:lvl4pPr>
            <a:lvl5pPr indent="-299720" lvl="4" marL="2286000" algn="l">
              <a:lnSpc>
                <a:spcPct val="100000"/>
              </a:lnSpc>
              <a:spcBef>
                <a:spcPts val="500"/>
              </a:spcBef>
              <a:spcAft>
                <a:spcPts val="0"/>
              </a:spcAft>
              <a:buClr>
                <a:srgbClr val="262626"/>
              </a:buClr>
              <a:buSzPts val="112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8"/>
          <p:cNvSpPr txBox="1"/>
          <p:nvPr>
            <p:ph idx="3" type="body"/>
          </p:nvPr>
        </p:nvSpPr>
        <p:spPr>
          <a:xfrm>
            <a:off x="5844540" y="1835219"/>
            <a:ext cx="5016943" cy="82391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1000"/>
              </a:spcBef>
              <a:spcAft>
                <a:spcPts val="0"/>
              </a:spcAft>
              <a:buClr>
                <a:srgbClr val="262626"/>
              </a:buClr>
              <a:buSzPts val="1600"/>
              <a:buNone/>
              <a:defRPr b="1" i="0" sz="2000" cap="none"/>
            </a:lvl1pPr>
            <a:lvl2pPr indent="-228600" lvl="1" marL="914400" algn="l">
              <a:lnSpc>
                <a:spcPct val="100000"/>
              </a:lnSpc>
              <a:spcBef>
                <a:spcPts val="500"/>
              </a:spcBef>
              <a:spcAft>
                <a:spcPts val="0"/>
              </a:spcAft>
              <a:buClr>
                <a:srgbClr val="262626"/>
              </a:buClr>
              <a:buSzPts val="2000"/>
              <a:buFont typeface="Arial"/>
              <a:buNone/>
              <a:defRPr b="1" sz="2000"/>
            </a:lvl2pPr>
            <a:lvl3pPr indent="-228600" lvl="2" marL="1371600" algn="l">
              <a:lnSpc>
                <a:spcPct val="100000"/>
              </a:lnSpc>
              <a:spcBef>
                <a:spcPts val="500"/>
              </a:spcBef>
              <a:spcAft>
                <a:spcPts val="0"/>
              </a:spcAft>
              <a:buClr>
                <a:srgbClr val="262626"/>
              </a:buClr>
              <a:buSzPts val="1440"/>
              <a:buNone/>
              <a:defRPr b="1" sz="1800"/>
            </a:lvl3pPr>
            <a:lvl4pPr indent="-228600" lvl="3" marL="1828800" algn="l">
              <a:lnSpc>
                <a:spcPct val="100000"/>
              </a:lnSpc>
              <a:spcBef>
                <a:spcPts val="500"/>
              </a:spcBef>
              <a:spcAft>
                <a:spcPts val="0"/>
              </a:spcAft>
              <a:buClr>
                <a:srgbClr val="262626"/>
              </a:buClr>
              <a:buSzPts val="1600"/>
              <a:buFont typeface="Arial"/>
              <a:buNone/>
              <a:defRPr b="1" sz="1600"/>
            </a:lvl4pPr>
            <a:lvl5pPr indent="-228600" lvl="4" marL="2286000" algn="l">
              <a:lnSpc>
                <a:spcPct val="100000"/>
              </a:lnSpc>
              <a:spcBef>
                <a:spcPts val="500"/>
              </a:spcBef>
              <a:spcAft>
                <a:spcPts val="0"/>
              </a:spcAft>
              <a:buClr>
                <a:srgbClr val="262626"/>
              </a:buClr>
              <a:buSzPts val="128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8"/>
          <p:cNvSpPr txBox="1"/>
          <p:nvPr>
            <p:ph idx="4" type="body"/>
          </p:nvPr>
        </p:nvSpPr>
        <p:spPr>
          <a:xfrm>
            <a:off x="5844540" y="2717800"/>
            <a:ext cx="5016943" cy="3559453"/>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Font typeface="Arial"/>
              <a:buNone/>
              <a:defRPr/>
            </a:lvl2pPr>
            <a:lvl3pPr indent="-309880" lvl="2" marL="1371600" algn="l">
              <a:lnSpc>
                <a:spcPct val="100000"/>
              </a:lnSpc>
              <a:spcBef>
                <a:spcPts val="500"/>
              </a:spcBef>
              <a:spcAft>
                <a:spcPts val="0"/>
              </a:spcAft>
              <a:buClr>
                <a:srgbClr val="262626"/>
              </a:buClr>
              <a:buSzPts val="1280"/>
              <a:buChar char="•"/>
              <a:defRPr/>
            </a:lvl3pPr>
            <a:lvl4pPr indent="-228600" lvl="3" marL="1828800" algn="l">
              <a:lnSpc>
                <a:spcPct val="100000"/>
              </a:lnSpc>
              <a:spcBef>
                <a:spcPts val="500"/>
              </a:spcBef>
              <a:spcAft>
                <a:spcPts val="0"/>
              </a:spcAft>
              <a:buClr>
                <a:srgbClr val="262626"/>
              </a:buClr>
              <a:buSzPts val="1400"/>
              <a:buFont typeface="Arial"/>
              <a:buNone/>
              <a:defRPr/>
            </a:lvl4pPr>
            <a:lvl5pPr indent="-299720" lvl="4" marL="2286000" algn="l">
              <a:lnSpc>
                <a:spcPct val="100000"/>
              </a:lnSpc>
              <a:spcBef>
                <a:spcPts val="500"/>
              </a:spcBef>
              <a:spcAft>
                <a:spcPts val="0"/>
              </a:spcAft>
              <a:buClr>
                <a:srgbClr val="262626"/>
              </a:buClr>
              <a:buSzPts val="112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8"/>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8"/>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8"/>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49" name="Google Shape;49;p28"/>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50" name="Shape 50"/>
        <p:cNvGrpSpPr/>
        <p:nvPr/>
      </p:nvGrpSpPr>
      <p:grpSpPr>
        <a:xfrm>
          <a:off x="0" y="0"/>
          <a:ext cx="0" cy="0"/>
          <a:chOff x="0" y="0"/>
          <a:chExt cx="0" cy="0"/>
        </a:xfrm>
      </p:grpSpPr>
      <p:sp>
        <p:nvSpPr>
          <p:cNvPr id="51" name="Google Shape;51;p29"/>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9"/>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9"/>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54" name="Google Shape;54;p29"/>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0"/>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0"/>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30"/>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31"/>
          <p:cNvSpPr txBox="1"/>
          <p:nvPr>
            <p:ph type="title"/>
          </p:nvPr>
        </p:nvSpPr>
        <p:spPr>
          <a:xfrm>
            <a:off x="1063633" y="457200"/>
            <a:ext cx="4170355" cy="1917509"/>
          </a:xfrm>
          <a:prstGeom prst="rect">
            <a:avLst/>
          </a:prstGeom>
          <a:noFill/>
          <a:ln>
            <a:noFill/>
          </a:ln>
        </p:spPr>
        <p:txBody>
          <a:bodyPr anchorCtr="0" anchor="b" bIns="45700" lIns="91425" spcFirstLastPara="1" rIns="91425" wrap="square" tIns="45700">
            <a:normAutofit/>
          </a:bodyPr>
          <a:lstStyle>
            <a:lvl1pPr lvl="0" algn="l">
              <a:lnSpc>
                <a:spcPct val="110000"/>
              </a:lnSpc>
              <a:spcBef>
                <a:spcPts val="0"/>
              </a:spcBef>
              <a:spcAft>
                <a:spcPts val="0"/>
              </a:spcAft>
              <a:buClr>
                <a:srgbClr val="262626"/>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31"/>
          <p:cNvSpPr txBox="1"/>
          <p:nvPr>
            <p:ph idx="1" type="body"/>
          </p:nvPr>
        </p:nvSpPr>
        <p:spPr>
          <a:xfrm>
            <a:off x="5481637" y="457200"/>
            <a:ext cx="5562601" cy="5943600"/>
          </a:xfrm>
          <a:prstGeom prst="rect">
            <a:avLst/>
          </a:prstGeom>
          <a:noFill/>
          <a:ln>
            <a:noFill/>
          </a:ln>
        </p:spPr>
        <p:txBody>
          <a:bodyPr anchorCtr="0" anchor="t" bIns="45700" lIns="91425" spcFirstLastPara="1" rIns="91425" wrap="square" tIns="45700">
            <a:normAutofit/>
          </a:bodyPr>
          <a:lstStyle>
            <a:lvl1pPr indent="-370840" lvl="0" marL="457200" algn="l">
              <a:lnSpc>
                <a:spcPct val="100000"/>
              </a:lnSpc>
              <a:spcBef>
                <a:spcPts val="1000"/>
              </a:spcBef>
              <a:spcAft>
                <a:spcPts val="0"/>
              </a:spcAft>
              <a:buClr>
                <a:srgbClr val="262626"/>
              </a:buClr>
              <a:buSzPts val="2240"/>
              <a:buChar char="•"/>
              <a:defRPr sz="2800"/>
            </a:lvl1pPr>
            <a:lvl2pPr indent="-228600" lvl="1" marL="914400" algn="l">
              <a:lnSpc>
                <a:spcPct val="100000"/>
              </a:lnSpc>
              <a:spcBef>
                <a:spcPts val="500"/>
              </a:spcBef>
              <a:spcAft>
                <a:spcPts val="0"/>
              </a:spcAft>
              <a:buClr>
                <a:srgbClr val="262626"/>
              </a:buClr>
              <a:buSzPts val="2400"/>
              <a:buFont typeface="Arial"/>
              <a:buNone/>
              <a:defRPr sz="2400"/>
            </a:lvl2pPr>
            <a:lvl3pPr indent="-330200" lvl="2" marL="1371600" algn="l">
              <a:lnSpc>
                <a:spcPct val="100000"/>
              </a:lnSpc>
              <a:spcBef>
                <a:spcPts val="500"/>
              </a:spcBef>
              <a:spcAft>
                <a:spcPts val="0"/>
              </a:spcAft>
              <a:buClr>
                <a:srgbClr val="262626"/>
              </a:buClr>
              <a:buSzPts val="1600"/>
              <a:buChar char="•"/>
              <a:defRPr sz="2000"/>
            </a:lvl3pPr>
            <a:lvl4pPr indent="-228600" lvl="3" marL="1828800" algn="l">
              <a:lnSpc>
                <a:spcPct val="100000"/>
              </a:lnSpc>
              <a:spcBef>
                <a:spcPts val="500"/>
              </a:spcBef>
              <a:spcAft>
                <a:spcPts val="0"/>
              </a:spcAft>
              <a:buClr>
                <a:srgbClr val="262626"/>
              </a:buClr>
              <a:buSzPts val="1800"/>
              <a:buFont typeface="Arial"/>
              <a:buNone/>
              <a:defRPr sz="1800"/>
            </a:lvl4pPr>
            <a:lvl5pPr indent="-320039" lvl="4" marL="2286000" algn="l">
              <a:lnSpc>
                <a:spcPct val="100000"/>
              </a:lnSpc>
              <a:spcBef>
                <a:spcPts val="500"/>
              </a:spcBef>
              <a:spcAft>
                <a:spcPts val="0"/>
              </a:spcAft>
              <a:buClr>
                <a:srgbClr val="262626"/>
              </a:buClr>
              <a:buSzPts val="1440"/>
              <a:buChar char="•"/>
              <a:defRPr sz="18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2" name="Google Shape;62;p31"/>
          <p:cNvSpPr txBox="1"/>
          <p:nvPr>
            <p:ph idx="2" type="body"/>
          </p:nvPr>
        </p:nvSpPr>
        <p:spPr>
          <a:xfrm>
            <a:off x="1063633" y="2374708"/>
            <a:ext cx="4170355" cy="4026091"/>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62626"/>
              </a:buClr>
              <a:buSzPts val="1280"/>
              <a:buNone/>
              <a:defRPr sz="1600"/>
            </a:lvl1pPr>
            <a:lvl2pPr indent="-228600" lvl="1" marL="914400" algn="l">
              <a:lnSpc>
                <a:spcPct val="100000"/>
              </a:lnSpc>
              <a:spcBef>
                <a:spcPts val="500"/>
              </a:spcBef>
              <a:spcAft>
                <a:spcPts val="0"/>
              </a:spcAft>
              <a:buClr>
                <a:srgbClr val="262626"/>
              </a:buClr>
              <a:buSzPts val="1400"/>
              <a:buFont typeface="Arial"/>
              <a:buNone/>
              <a:defRPr sz="1400"/>
            </a:lvl2pPr>
            <a:lvl3pPr indent="-228600" lvl="2" marL="1371600" algn="l">
              <a:lnSpc>
                <a:spcPct val="100000"/>
              </a:lnSpc>
              <a:spcBef>
                <a:spcPts val="500"/>
              </a:spcBef>
              <a:spcAft>
                <a:spcPts val="0"/>
              </a:spcAft>
              <a:buClr>
                <a:srgbClr val="262626"/>
              </a:buClr>
              <a:buSzPts val="960"/>
              <a:buNone/>
              <a:defRPr sz="1200"/>
            </a:lvl3pPr>
            <a:lvl4pPr indent="-228600" lvl="3" marL="1828800" algn="l">
              <a:lnSpc>
                <a:spcPct val="100000"/>
              </a:lnSpc>
              <a:spcBef>
                <a:spcPts val="500"/>
              </a:spcBef>
              <a:spcAft>
                <a:spcPts val="0"/>
              </a:spcAft>
              <a:buClr>
                <a:srgbClr val="262626"/>
              </a:buClr>
              <a:buSzPts val="1000"/>
              <a:buFont typeface="Arial"/>
              <a:buNone/>
              <a:defRPr sz="1000"/>
            </a:lvl4pPr>
            <a:lvl5pPr indent="-228600" lvl="4" marL="2286000" algn="l">
              <a:lnSpc>
                <a:spcPct val="100000"/>
              </a:lnSpc>
              <a:spcBef>
                <a:spcPts val="500"/>
              </a:spcBef>
              <a:spcAft>
                <a:spcPts val="0"/>
              </a:spcAft>
              <a:buClr>
                <a:srgbClr val="262626"/>
              </a:buClr>
              <a:buSzPts val="8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3" name="Google Shape;63;p31"/>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31"/>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1"/>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32"/>
          <p:cNvSpPr txBox="1"/>
          <p:nvPr>
            <p:ph type="title"/>
          </p:nvPr>
        </p:nvSpPr>
        <p:spPr>
          <a:xfrm>
            <a:off x="1062038" y="457199"/>
            <a:ext cx="3913241" cy="1928813"/>
          </a:xfrm>
          <a:prstGeom prst="rect">
            <a:avLst/>
          </a:prstGeom>
          <a:noFill/>
          <a:ln>
            <a:noFill/>
          </a:ln>
        </p:spPr>
        <p:txBody>
          <a:bodyPr anchorCtr="0" anchor="b" bIns="45700" lIns="91425" spcFirstLastPara="1" rIns="91425" wrap="square" tIns="45700">
            <a:normAutofit/>
          </a:bodyPr>
          <a:lstStyle>
            <a:lvl1pPr lvl="0" algn="l">
              <a:lnSpc>
                <a:spcPct val="110000"/>
              </a:lnSpc>
              <a:spcBef>
                <a:spcPts val="0"/>
              </a:spcBef>
              <a:spcAft>
                <a:spcPts val="0"/>
              </a:spcAft>
              <a:buClr>
                <a:srgbClr val="262626"/>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2"/>
          <p:cNvSpPr/>
          <p:nvPr>
            <p:ph idx="2" type="pic"/>
          </p:nvPr>
        </p:nvSpPr>
        <p:spPr>
          <a:xfrm>
            <a:off x="5257752" y="457200"/>
            <a:ext cx="6110288" cy="5943600"/>
          </a:xfrm>
          <a:prstGeom prst="rect">
            <a:avLst/>
          </a:prstGeom>
          <a:noFill/>
          <a:ln>
            <a:noFill/>
          </a:ln>
        </p:spPr>
      </p:sp>
      <p:sp>
        <p:nvSpPr>
          <p:cNvPr id="69" name="Google Shape;69;p32"/>
          <p:cNvSpPr txBox="1"/>
          <p:nvPr>
            <p:ph idx="1" type="body"/>
          </p:nvPr>
        </p:nvSpPr>
        <p:spPr>
          <a:xfrm>
            <a:off x="1062038" y="2386013"/>
            <a:ext cx="3913241" cy="4014787"/>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1000"/>
              </a:spcBef>
              <a:spcAft>
                <a:spcPts val="0"/>
              </a:spcAft>
              <a:buClr>
                <a:srgbClr val="262626"/>
              </a:buClr>
              <a:buSzPts val="1280"/>
              <a:buNone/>
              <a:defRPr sz="1600"/>
            </a:lvl1pPr>
            <a:lvl2pPr indent="-228600" lvl="1" marL="914400" algn="l">
              <a:lnSpc>
                <a:spcPct val="100000"/>
              </a:lnSpc>
              <a:spcBef>
                <a:spcPts val="500"/>
              </a:spcBef>
              <a:spcAft>
                <a:spcPts val="0"/>
              </a:spcAft>
              <a:buClr>
                <a:srgbClr val="262626"/>
              </a:buClr>
              <a:buSzPts val="1400"/>
              <a:buFont typeface="Arial"/>
              <a:buNone/>
              <a:defRPr sz="1400"/>
            </a:lvl2pPr>
            <a:lvl3pPr indent="-228600" lvl="2" marL="1371600" algn="l">
              <a:lnSpc>
                <a:spcPct val="100000"/>
              </a:lnSpc>
              <a:spcBef>
                <a:spcPts val="500"/>
              </a:spcBef>
              <a:spcAft>
                <a:spcPts val="0"/>
              </a:spcAft>
              <a:buClr>
                <a:srgbClr val="262626"/>
              </a:buClr>
              <a:buSzPts val="960"/>
              <a:buNone/>
              <a:defRPr sz="1200"/>
            </a:lvl3pPr>
            <a:lvl4pPr indent="-228600" lvl="3" marL="1828800" algn="l">
              <a:lnSpc>
                <a:spcPct val="100000"/>
              </a:lnSpc>
              <a:spcBef>
                <a:spcPts val="500"/>
              </a:spcBef>
              <a:spcAft>
                <a:spcPts val="0"/>
              </a:spcAft>
              <a:buClr>
                <a:srgbClr val="262626"/>
              </a:buClr>
              <a:buSzPts val="1000"/>
              <a:buFont typeface="Arial"/>
              <a:buNone/>
              <a:defRPr sz="1000"/>
            </a:lvl4pPr>
            <a:lvl5pPr indent="-228600" lvl="4" marL="2286000" algn="l">
              <a:lnSpc>
                <a:spcPct val="100000"/>
              </a:lnSpc>
              <a:spcBef>
                <a:spcPts val="500"/>
              </a:spcBef>
              <a:spcAft>
                <a:spcPts val="0"/>
              </a:spcAft>
              <a:buClr>
                <a:srgbClr val="262626"/>
              </a:buClr>
              <a:buSzPts val="8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0" name="Google Shape;70;p32"/>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32"/>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2"/>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p:cSld name="Title and Vertical Text">
    <p:spTree>
      <p:nvGrpSpPr>
        <p:cNvPr id="73" name="Shape 73"/>
        <p:cNvGrpSpPr/>
        <p:nvPr/>
      </p:nvGrpSpPr>
      <p:grpSpPr>
        <a:xfrm>
          <a:off x="0" y="0"/>
          <a:ext cx="0" cy="0"/>
          <a:chOff x="0" y="0"/>
          <a:chExt cx="0" cy="0"/>
        </a:xfrm>
      </p:grpSpPr>
      <p:sp>
        <p:nvSpPr>
          <p:cNvPr id="74" name="Google Shape;74;p33"/>
          <p:cNvSpPr txBox="1"/>
          <p:nvPr>
            <p:ph idx="1" type="body"/>
          </p:nvPr>
        </p:nvSpPr>
        <p:spPr>
          <a:xfrm rot="5400000">
            <a:off x="3697833" y="-821329"/>
            <a:ext cx="4516696" cy="9810604"/>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None/>
              <a:defRPr/>
            </a:lvl2pPr>
            <a:lvl3pPr indent="-320039" lvl="2" marL="1371600" algn="l">
              <a:lnSpc>
                <a:spcPct val="100000"/>
              </a:lnSpc>
              <a:spcBef>
                <a:spcPts val="500"/>
              </a:spcBef>
              <a:spcAft>
                <a:spcPts val="0"/>
              </a:spcAft>
              <a:buClr>
                <a:srgbClr val="262626"/>
              </a:buClr>
              <a:buSzPts val="1440"/>
              <a:buChar char="•"/>
              <a:defRPr/>
            </a:lvl3pPr>
            <a:lvl4pPr indent="-228600" lvl="3" marL="1828800" algn="l">
              <a:lnSpc>
                <a:spcPct val="100000"/>
              </a:lnSpc>
              <a:spcBef>
                <a:spcPts val="500"/>
              </a:spcBef>
              <a:spcAft>
                <a:spcPts val="0"/>
              </a:spcAft>
              <a:buClr>
                <a:srgbClr val="262626"/>
              </a:buClr>
              <a:buSzPts val="1800"/>
              <a:buNone/>
              <a:defRPr/>
            </a:lvl4pPr>
            <a:lvl5pPr indent="-320039" lvl="4" marL="2286000" algn="l">
              <a:lnSpc>
                <a:spcPct val="100000"/>
              </a:lnSpc>
              <a:spcBef>
                <a:spcPts val="500"/>
              </a:spcBef>
              <a:spcAft>
                <a:spcPts val="0"/>
              </a:spcAft>
              <a:buClr>
                <a:srgbClr val="262626"/>
              </a:buClr>
              <a:buSzPts val="144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33"/>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33"/>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3"/>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
        <p:nvSpPr>
          <p:cNvPr id="78" name="Google Shape;78;p33"/>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34"/>
          <p:cNvSpPr txBox="1"/>
          <p:nvPr>
            <p:ph type="title"/>
          </p:nvPr>
        </p:nvSpPr>
        <p:spPr>
          <a:xfrm rot="5400000">
            <a:off x="6905522" y="2283404"/>
            <a:ext cx="5800298" cy="2161540"/>
          </a:xfrm>
          <a:prstGeom prst="rect">
            <a:avLst/>
          </a:prstGeom>
          <a:noFill/>
          <a:ln>
            <a:noFill/>
          </a:ln>
        </p:spPr>
        <p:txBody>
          <a:bodyPr anchorCtr="0" anchor="ctr" bIns="45700" lIns="91425" spcFirstLastPara="1" rIns="91425" wrap="square" tIns="45700">
            <a:normAutofit/>
          </a:bodyPr>
          <a:lstStyle>
            <a:lvl1pPr lvl="0" algn="l">
              <a:lnSpc>
                <a:spcPct val="11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4"/>
          <p:cNvSpPr txBox="1"/>
          <p:nvPr>
            <p:ph idx="1" type="body"/>
          </p:nvPr>
        </p:nvSpPr>
        <p:spPr>
          <a:xfrm rot="5400000">
            <a:off x="1881400" y="-579178"/>
            <a:ext cx="5800299" cy="7886700"/>
          </a:xfrm>
          <a:prstGeom prst="rect">
            <a:avLst/>
          </a:prstGeom>
          <a:noFill/>
          <a:ln>
            <a:noFill/>
          </a:ln>
        </p:spPr>
        <p:txBody>
          <a:bodyPr anchorCtr="0" anchor="t" bIns="45700" lIns="91425" spcFirstLastPara="1" rIns="91425" wrap="square" tIns="45700">
            <a:normAutofit/>
          </a:bodyPr>
          <a:lstStyle>
            <a:lvl1pPr indent="-320040" lvl="0" marL="457200" algn="l">
              <a:lnSpc>
                <a:spcPct val="100000"/>
              </a:lnSpc>
              <a:spcBef>
                <a:spcPts val="1000"/>
              </a:spcBef>
              <a:spcAft>
                <a:spcPts val="0"/>
              </a:spcAft>
              <a:buClr>
                <a:srgbClr val="262626"/>
              </a:buClr>
              <a:buSzPts val="1440"/>
              <a:buChar char="•"/>
              <a:defRPr/>
            </a:lvl1pPr>
            <a:lvl2pPr indent="-228600" lvl="1" marL="914400" algn="l">
              <a:lnSpc>
                <a:spcPct val="100000"/>
              </a:lnSpc>
              <a:spcBef>
                <a:spcPts val="500"/>
              </a:spcBef>
              <a:spcAft>
                <a:spcPts val="0"/>
              </a:spcAft>
              <a:buClr>
                <a:srgbClr val="262626"/>
              </a:buClr>
              <a:buSzPts val="1800"/>
              <a:buNone/>
              <a:defRPr/>
            </a:lvl2pPr>
            <a:lvl3pPr indent="-320039" lvl="2" marL="1371600" algn="l">
              <a:lnSpc>
                <a:spcPct val="100000"/>
              </a:lnSpc>
              <a:spcBef>
                <a:spcPts val="500"/>
              </a:spcBef>
              <a:spcAft>
                <a:spcPts val="0"/>
              </a:spcAft>
              <a:buClr>
                <a:srgbClr val="262626"/>
              </a:buClr>
              <a:buSzPts val="1440"/>
              <a:buChar char="•"/>
              <a:defRPr/>
            </a:lvl3pPr>
            <a:lvl4pPr indent="-228600" lvl="3" marL="1828800" algn="l">
              <a:lnSpc>
                <a:spcPct val="100000"/>
              </a:lnSpc>
              <a:spcBef>
                <a:spcPts val="500"/>
              </a:spcBef>
              <a:spcAft>
                <a:spcPts val="0"/>
              </a:spcAft>
              <a:buClr>
                <a:srgbClr val="262626"/>
              </a:buClr>
              <a:buSzPts val="1800"/>
              <a:buNone/>
              <a:defRPr/>
            </a:lvl4pPr>
            <a:lvl5pPr indent="-320039" lvl="4" marL="2286000" algn="l">
              <a:lnSpc>
                <a:spcPct val="100000"/>
              </a:lnSpc>
              <a:spcBef>
                <a:spcPts val="500"/>
              </a:spcBef>
              <a:spcAft>
                <a:spcPts val="0"/>
              </a:spcAft>
              <a:buClr>
                <a:srgbClr val="262626"/>
              </a:buClr>
              <a:buSzPts val="144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2" name="Google Shape;82;p34"/>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4"/>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4"/>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descr="A person in a dark room&#10;&#10;Description automatically generated" id="10" name="Google Shape;10;p23"/>
          <p:cNvPicPr preferRelativeResize="0"/>
          <p:nvPr/>
        </p:nvPicPr>
        <p:blipFill rotWithShape="1">
          <a:blip r:embed="rId1">
            <a:alphaModFix/>
          </a:blip>
          <a:srcRect b="0" l="0" r="0" t="0"/>
          <a:stretch/>
        </p:blipFill>
        <p:spPr>
          <a:xfrm>
            <a:off x="10905744" y="0"/>
            <a:ext cx="1286256" cy="6858000"/>
          </a:xfrm>
          <a:prstGeom prst="rect">
            <a:avLst/>
          </a:prstGeom>
          <a:noFill/>
          <a:ln>
            <a:noFill/>
          </a:ln>
        </p:spPr>
      </p:pic>
      <p:sp>
        <p:nvSpPr>
          <p:cNvPr id="11" name="Google Shape;11;p23"/>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lvl1pPr lvl="0" marR="0" rtl="0" algn="l">
              <a:lnSpc>
                <a:spcPct val="110000"/>
              </a:lnSpc>
              <a:spcBef>
                <a:spcPts val="0"/>
              </a:spcBef>
              <a:spcAft>
                <a:spcPts val="0"/>
              </a:spcAft>
              <a:buClr>
                <a:srgbClr val="262626"/>
              </a:buClr>
              <a:buSzPts val="2800"/>
              <a:buFont typeface="Arial"/>
              <a:buNone/>
              <a:defRPr b="0" i="0" sz="2800" u="none" cap="none" strike="noStrike">
                <a:solidFill>
                  <a:srgbClr val="262626"/>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2" name="Google Shape;12;p23"/>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a:bodyPr>
          <a:lstStyle>
            <a:lvl1pPr indent="-330200" lvl="0" marL="457200" marR="0" rtl="0" algn="l">
              <a:lnSpc>
                <a:spcPct val="100000"/>
              </a:lnSpc>
              <a:spcBef>
                <a:spcPts val="1000"/>
              </a:spcBef>
              <a:spcAft>
                <a:spcPts val="0"/>
              </a:spcAft>
              <a:buClr>
                <a:srgbClr val="262626"/>
              </a:buClr>
              <a:buSzPts val="1600"/>
              <a:buFont typeface="Arial"/>
              <a:buChar char="•"/>
              <a:defRPr b="0" i="0" sz="2000" u="none" cap="none" strike="noStrike">
                <a:solidFill>
                  <a:srgbClr val="262626"/>
                </a:solidFill>
                <a:latin typeface="Arial"/>
                <a:ea typeface="Arial"/>
                <a:cs typeface="Arial"/>
                <a:sym typeface="Arial"/>
              </a:defRPr>
            </a:lvl1pPr>
            <a:lvl2pPr indent="-228600" lvl="1" marL="914400" marR="0" rtl="0" algn="l">
              <a:lnSpc>
                <a:spcPct val="100000"/>
              </a:lnSpc>
              <a:spcBef>
                <a:spcPts val="500"/>
              </a:spcBef>
              <a:spcAft>
                <a:spcPts val="0"/>
              </a:spcAft>
              <a:buClr>
                <a:srgbClr val="262626"/>
              </a:buClr>
              <a:buSzPts val="1800"/>
              <a:buFont typeface="Arial"/>
              <a:buNone/>
              <a:defRPr b="0" i="0" sz="1800" u="none" cap="none" strike="noStrike">
                <a:solidFill>
                  <a:srgbClr val="262626"/>
                </a:solidFill>
                <a:latin typeface="Arial"/>
                <a:ea typeface="Arial"/>
                <a:cs typeface="Arial"/>
                <a:sym typeface="Arial"/>
              </a:defRPr>
            </a:lvl2pPr>
            <a:lvl3pPr indent="-309880" lvl="2" marL="1371600" marR="0" rtl="0" algn="l">
              <a:lnSpc>
                <a:spcPct val="100000"/>
              </a:lnSpc>
              <a:spcBef>
                <a:spcPts val="500"/>
              </a:spcBef>
              <a:spcAft>
                <a:spcPts val="0"/>
              </a:spcAft>
              <a:buClr>
                <a:srgbClr val="262626"/>
              </a:buClr>
              <a:buSzPts val="1280"/>
              <a:buFont typeface="Arial"/>
              <a:buChar char="•"/>
              <a:defRPr b="0" i="0" sz="1600" u="none" cap="none" strike="noStrike">
                <a:solidFill>
                  <a:srgbClr val="262626"/>
                </a:solidFill>
                <a:latin typeface="Arial"/>
                <a:ea typeface="Arial"/>
                <a:cs typeface="Arial"/>
                <a:sym typeface="Arial"/>
              </a:defRPr>
            </a:lvl3pPr>
            <a:lvl4pPr indent="-228600" lvl="3" marL="1828800" marR="0" rtl="0" algn="l">
              <a:lnSpc>
                <a:spcPct val="100000"/>
              </a:lnSpc>
              <a:spcBef>
                <a:spcPts val="500"/>
              </a:spcBef>
              <a:spcAft>
                <a:spcPts val="0"/>
              </a:spcAft>
              <a:buClr>
                <a:srgbClr val="262626"/>
              </a:buClr>
              <a:buSzPts val="1400"/>
              <a:buFont typeface="Arial"/>
              <a:buNone/>
              <a:defRPr b="0" i="0" sz="1400" u="none" cap="none" strike="noStrike">
                <a:solidFill>
                  <a:srgbClr val="262626"/>
                </a:solidFill>
                <a:latin typeface="Arial"/>
                <a:ea typeface="Arial"/>
                <a:cs typeface="Arial"/>
                <a:sym typeface="Arial"/>
              </a:defRPr>
            </a:lvl4pPr>
            <a:lvl5pPr indent="-299720" lvl="4" marL="2286000" marR="0" rtl="0" algn="l">
              <a:lnSpc>
                <a:spcPct val="100000"/>
              </a:lnSpc>
              <a:spcBef>
                <a:spcPts val="500"/>
              </a:spcBef>
              <a:spcAft>
                <a:spcPts val="0"/>
              </a:spcAft>
              <a:buClr>
                <a:srgbClr val="262626"/>
              </a:buClr>
              <a:buSzPts val="1120"/>
              <a:buFont typeface="Arial"/>
              <a:buChar char="•"/>
              <a:defRPr b="0" i="0" sz="1400" u="none" cap="none" strike="noStrike">
                <a:solidFill>
                  <a:srgbClr val="262626"/>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 name="Google Shape;13;p23"/>
          <p:cNvSpPr txBox="1"/>
          <p:nvPr>
            <p:ph idx="10" type="dt"/>
          </p:nvPr>
        </p:nvSpPr>
        <p:spPr>
          <a:xfrm rot="5400000">
            <a:off x="10509243" y="5071825"/>
            <a:ext cx="2647667"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262626"/>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23"/>
          <p:cNvSpPr txBox="1"/>
          <p:nvPr>
            <p:ph idx="11" type="ftr"/>
          </p:nvPr>
        </p:nvSpPr>
        <p:spPr>
          <a:xfrm rot="5400000">
            <a:off x="10447827" y="1407402"/>
            <a:ext cx="2770499"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900" u="none" cap="none" strike="noStrike">
                <a:solidFill>
                  <a:srgbClr val="262626"/>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5" name="Google Shape;15;p23"/>
          <p:cNvSpPr txBox="1"/>
          <p:nvPr>
            <p:ph idx="12" type="sldNum"/>
          </p:nvPr>
        </p:nvSpPr>
        <p:spPr>
          <a:xfrm>
            <a:off x="11560121" y="3138985"/>
            <a:ext cx="545911" cy="580029"/>
          </a:xfrm>
          <a:prstGeom prst="rect">
            <a:avLst/>
          </a:prstGeom>
          <a:noFill/>
          <a:ln>
            <a:noFill/>
          </a:ln>
        </p:spPr>
        <p:txBody>
          <a:bodyPr anchorCtr="0" anchor="ctr" bIns="45700" lIns="91425" spcFirstLastPara="1" rIns="91425" wrap="square" tIns="45700">
            <a:noAutofit/>
          </a:bodyPr>
          <a:lstStyle>
            <a:lvl1pPr indent="0" lvl="0"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1600"/>
              <a:buFont typeface="Arial"/>
              <a:buNone/>
              <a:defRPr b="0" i="0" sz="1600" u="none" cap="none" strike="noStrike">
                <a:solidFill>
                  <a:srgbClr val="262626"/>
                </a:solidFill>
                <a:latin typeface="Arial"/>
                <a:ea typeface="Arial"/>
                <a:cs typeface="Arial"/>
                <a:sym typeface="Arial"/>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3.jp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17.png"/><Relationship Id="rId5"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0" name="Google Shape;90;p1"/>
          <p:cNvSpPr/>
          <p:nvPr/>
        </p:nvSpPr>
        <p:spPr>
          <a:xfrm>
            <a:off x="0" y="0"/>
            <a:ext cx="5135971" cy="6871648"/>
          </a:xfrm>
          <a:prstGeom prst="rect">
            <a:avLst/>
          </a:prstGeom>
          <a:solidFill>
            <a:srgbClr val="82766A">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Colorful pencils in a row to form a graph" id="91" name="Google Shape;91;p1"/>
          <p:cNvPicPr preferRelativeResize="0"/>
          <p:nvPr/>
        </p:nvPicPr>
        <p:blipFill rotWithShape="1">
          <a:blip r:embed="rId3">
            <a:alphaModFix/>
          </a:blip>
          <a:srcRect b="1" l="0" r="13881" t="0"/>
          <a:stretch/>
        </p:blipFill>
        <p:spPr>
          <a:xfrm>
            <a:off x="5966234" y="-1"/>
            <a:ext cx="6225769" cy="6871647"/>
          </a:xfrm>
          <a:custGeom>
            <a:rect b="b" l="l" r="r" t="t"/>
            <a:pathLst>
              <a:path extrusionOk="0" h="6858000" w="8607807">
                <a:moveTo>
                  <a:pt x="8607807" y="0"/>
                </a:moveTo>
                <a:lnTo>
                  <a:pt x="8607807" y="6858000"/>
                </a:lnTo>
                <a:lnTo>
                  <a:pt x="2049693" y="6858000"/>
                </a:lnTo>
                <a:lnTo>
                  <a:pt x="1546051" y="6858000"/>
                </a:lnTo>
                <a:lnTo>
                  <a:pt x="1535751" y="6815348"/>
                </a:lnTo>
                <a:cubicBezTo>
                  <a:pt x="1530460" y="6761684"/>
                  <a:pt x="1515370" y="6604898"/>
                  <a:pt x="1514301" y="6536022"/>
                </a:cubicBezTo>
                <a:cubicBezTo>
                  <a:pt x="1518045" y="6478504"/>
                  <a:pt x="1528503" y="6437797"/>
                  <a:pt x="1529339" y="6402088"/>
                </a:cubicBezTo>
                <a:cubicBezTo>
                  <a:pt x="1525062" y="6346650"/>
                  <a:pt x="1502062" y="6294623"/>
                  <a:pt x="1493941" y="6256398"/>
                </a:cubicBezTo>
                <a:cubicBezTo>
                  <a:pt x="1502669" y="6241770"/>
                  <a:pt x="1469920" y="6187857"/>
                  <a:pt x="1480613" y="6172741"/>
                </a:cubicBezTo>
                <a:cubicBezTo>
                  <a:pt x="1481020" y="6152279"/>
                  <a:pt x="1458164" y="6048753"/>
                  <a:pt x="1443364" y="6006407"/>
                </a:cubicBezTo>
                <a:cubicBezTo>
                  <a:pt x="1426694" y="5958900"/>
                  <a:pt x="1390307" y="5908317"/>
                  <a:pt x="1380584" y="5887691"/>
                </a:cubicBezTo>
                <a:cubicBezTo>
                  <a:pt x="1370860" y="5867065"/>
                  <a:pt x="1392244" y="5909118"/>
                  <a:pt x="1385023" y="5882650"/>
                </a:cubicBezTo>
                <a:cubicBezTo>
                  <a:pt x="1377800" y="5856181"/>
                  <a:pt x="1345702" y="5759038"/>
                  <a:pt x="1337254" y="5728879"/>
                </a:cubicBezTo>
                <a:cubicBezTo>
                  <a:pt x="1353956" y="5727462"/>
                  <a:pt x="1323673" y="5710676"/>
                  <a:pt x="1334321" y="5701696"/>
                </a:cubicBezTo>
                <a:cubicBezTo>
                  <a:pt x="1343675" y="5695367"/>
                  <a:pt x="1336672" y="5688797"/>
                  <a:pt x="1335877" y="5681564"/>
                </a:cubicBezTo>
                <a:cubicBezTo>
                  <a:pt x="1343201" y="5672524"/>
                  <a:pt x="1329617" y="5640839"/>
                  <a:pt x="1319978" y="5632219"/>
                </a:cubicBezTo>
                <a:cubicBezTo>
                  <a:pt x="1286551" y="5611011"/>
                  <a:pt x="1310947" y="5568721"/>
                  <a:pt x="1285321" y="5551224"/>
                </a:cubicBezTo>
                <a:cubicBezTo>
                  <a:pt x="1281540" y="5545203"/>
                  <a:pt x="1279983" y="5539432"/>
                  <a:pt x="1279815" y="5533855"/>
                </a:cubicBezTo>
                <a:lnTo>
                  <a:pt x="1282507" y="5518422"/>
                </a:lnTo>
                <a:lnTo>
                  <a:pt x="1289604" y="5514404"/>
                </a:lnTo>
                <a:lnTo>
                  <a:pt x="1287766" y="5504772"/>
                </a:lnTo>
                <a:lnTo>
                  <a:pt x="1288829" y="5502102"/>
                </a:lnTo>
                <a:cubicBezTo>
                  <a:pt x="1290896" y="5497007"/>
                  <a:pt x="1292688" y="5491968"/>
                  <a:pt x="1293373" y="5486914"/>
                </a:cubicBezTo>
                <a:cubicBezTo>
                  <a:pt x="1288690" y="5472938"/>
                  <a:pt x="1272696" y="5448436"/>
                  <a:pt x="1260736" y="5418245"/>
                </a:cubicBezTo>
                <a:cubicBezTo>
                  <a:pt x="1238579" y="5385699"/>
                  <a:pt x="1238884" y="5340972"/>
                  <a:pt x="1221610" y="5305770"/>
                </a:cubicBezTo>
                <a:lnTo>
                  <a:pt x="1216099" y="5298785"/>
                </a:lnTo>
                <a:lnTo>
                  <a:pt x="1217278" y="5268992"/>
                </a:lnTo>
                <a:cubicBezTo>
                  <a:pt x="1221588" y="5263843"/>
                  <a:pt x="1222716" y="5256480"/>
                  <a:pt x="1218469" y="5250149"/>
                </a:cubicBezTo>
                <a:lnTo>
                  <a:pt x="1206220" y="5142322"/>
                </a:lnTo>
                <a:cubicBezTo>
                  <a:pt x="1205294" y="5106716"/>
                  <a:pt x="1196908" y="5091595"/>
                  <a:pt x="1212921" y="5036513"/>
                </a:cubicBezTo>
                <a:cubicBezTo>
                  <a:pt x="1234138" y="4978012"/>
                  <a:pt x="1204801" y="4893378"/>
                  <a:pt x="1212183" y="4827738"/>
                </a:cubicBezTo>
                <a:cubicBezTo>
                  <a:pt x="1183151" y="4792886"/>
                  <a:pt x="1209228" y="4811487"/>
                  <a:pt x="1202048" y="4774693"/>
                </a:cubicBezTo>
                <a:cubicBezTo>
                  <a:pt x="1202483" y="4751423"/>
                  <a:pt x="1202919" y="4728152"/>
                  <a:pt x="1203354" y="4704882"/>
                </a:cubicBezTo>
                <a:lnTo>
                  <a:pt x="1201502" y="4691500"/>
                </a:lnTo>
                <a:lnTo>
                  <a:pt x="1194919" y="4687895"/>
                </a:lnTo>
                <a:lnTo>
                  <a:pt x="1187792" y="4667873"/>
                </a:lnTo>
                <a:cubicBezTo>
                  <a:pt x="1186060" y="4660351"/>
                  <a:pt x="1185291" y="4652220"/>
                  <a:pt x="1186080" y="4643189"/>
                </a:cubicBezTo>
                <a:cubicBezTo>
                  <a:pt x="1199189" y="4613276"/>
                  <a:pt x="1167081" y="4562691"/>
                  <a:pt x="1184722" y="4525834"/>
                </a:cubicBezTo>
                <a:cubicBezTo>
                  <a:pt x="1182407" y="4490142"/>
                  <a:pt x="1175424" y="4451369"/>
                  <a:pt x="1172188" y="4429037"/>
                </a:cubicBezTo>
                <a:cubicBezTo>
                  <a:pt x="1161331" y="4419671"/>
                  <a:pt x="1178123" y="4389539"/>
                  <a:pt x="1165306" y="4391841"/>
                </a:cubicBezTo>
                <a:cubicBezTo>
                  <a:pt x="1171061" y="4381101"/>
                  <a:pt x="1173552" y="4338138"/>
                  <a:pt x="1168602" y="4327040"/>
                </a:cubicBezTo>
                <a:lnTo>
                  <a:pt x="1178384" y="4271714"/>
                </a:lnTo>
                <a:lnTo>
                  <a:pt x="1177294" y="4266170"/>
                </a:lnTo>
                <a:cubicBezTo>
                  <a:pt x="1177138" y="4260404"/>
                  <a:pt x="1177520" y="4242660"/>
                  <a:pt x="1177448" y="4237120"/>
                </a:cubicBezTo>
                <a:cubicBezTo>
                  <a:pt x="1177252" y="4235726"/>
                  <a:pt x="1177058" y="4234331"/>
                  <a:pt x="1176863" y="4232937"/>
                </a:cubicBezTo>
                <a:lnTo>
                  <a:pt x="1162386" y="4198811"/>
                </a:lnTo>
                <a:cubicBezTo>
                  <a:pt x="1162950" y="4194190"/>
                  <a:pt x="1174655" y="4191224"/>
                  <a:pt x="1174343" y="4184054"/>
                </a:cubicBezTo>
                <a:lnTo>
                  <a:pt x="1160516" y="4155792"/>
                </a:lnTo>
                <a:lnTo>
                  <a:pt x="1161365" y="4150364"/>
                </a:lnTo>
                <a:lnTo>
                  <a:pt x="1144878" y="4068165"/>
                </a:lnTo>
                <a:lnTo>
                  <a:pt x="1123687" y="3997737"/>
                </a:lnTo>
                <a:lnTo>
                  <a:pt x="1096720" y="3746801"/>
                </a:lnTo>
                <a:cubicBezTo>
                  <a:pt x="1083618" y="3632695"/>
                  <a:pt x="1064313" y="3629437"/>
                  <a:pt x="1047682" y="3510652"/>
                </a:cubicBezTo>
                <a:cubicBezTo>
                  <a:pt x="1048550" y="3470281"/>
                  <a:pt x="1049418" y="3429910"/>
                  <a:pt x="1050285" y="3389539"/>
                </a:cubicBezTo>
                <a:lnTo>
                  <a:pt x="1030166" y="3314219"/>
                </a:lnTo>
                <a:lnTo>
                  <a:pt x="1034128" y="3253967"/>
                </a:lnTo>
                <a:lnTo>
                  <a:pt x="1007751" y="3192563"/>
                </a:lnTo>
                <a:cubicBezTo>
                  <a:pt x="1003323" y="3186732"/>
                  <a:pt x="1001150" y="3181063"/>
                  <a:pt x="1000384" y="3175520"/>
                </a:cubicBezTo>
                <a:cubicBezTo>
                  <a:pt x="1000734" y="3170366"/>
                  <a:pt x="1001085" y="3165212"/>
                  <a:pt x="1001435" y="3160058"/>
                </a:cubicBezTo>
                <a:lnTo>
                  <a:pt x="968918" y="3106456"/>
                </a:lnTo>
                <a:cubicBezTo>
                  <a:pt x="957125" y="3086347"/>
                  <a:pt x="955617" y="3059144"/>
                  <a:pt x="934483" y="3025607"/>
                </a:cubicBezTo>
                <a:cubicBezTo>
                  <a:pt x="914631" y="2991085"/>
                  <a:pt x="908933" y="2999692"/>
                  <a:pt x="879229" y="2942341"/>
                </a:cubicBezTo>
                <a:cubicBezTo>
                  <a:pt x="850845" y="2891400"/>
                  <a:pt x="820829" y="2801223"/>
                  <a:pt x="798666" y="2755714"/>
                </a:cubicBezTo>
                <a:cubicBezTo>
                  <a:pt x="773970" y="2709171"/>
                  <a:pt x="758278" y="2710053"/>
                  <a:pt x="746962" y="2689587"/>
                </a:cubicBezTo>
                <a:lnTo>
                  <a:pt x="712796" y="2609586"/>
                </a:lnTo>
                <a:lnTo>
                  <a:pt x="697701" y="2594856"/>
                </a:lnTo>
                <a:cubicBezTo>
                  <a:pt x="697743" y="2593626"/>
                  <a:pt x="697784" y="2592396"/>
                  <a:pt x="697823" y="2591165"/>
                </a:cubicBezTo>
                <a:lnTo>
                  <a:pt x="679645" y="2567493"/>
                </a:lnTo>
                <a:lnTo>
                  <a:pt x="680789" y="2566723"/>
                </a:lnTo>
                <a:cubicBezTo>
                  <a:pt x="682946" y="2564457"/>
                  <a:pt x="683757" y="2561765"/>
                  <a:pt x="681771" y="2558109"/>
                </a:cubicBezTo>
                <a:cubicBezTo>
                  <a:pt x="705290" y="2557210"/>
                  <a:pt x="688388" y="2553357"/>
                  <a:pt x="680456" y="2542663"/>
                </a:cubicBezTo>
                <a:cubicBezTo>
                  <a:pt x="679482" y="2529115"/>
                  <a:pt x="677183" y="2488664"/>
                  <a:pt x="675922" y="2476820"/>
                </a:cubicBezTo>
                <a:lnTo>
                  <a:pt x="672894" y="2471591"/>
                </a:lnTo>
                <a:lnTo>
                  <a:pt x="673143" y="2471379"/>
                </a:lnTo>
                <a:cubicBezTo>
                  <a:pt x="673152" y="2470017"/>
                  <a:pt x="672405" y="2468214"/>
                  <a:pt x="670567" y="2465654"/>
                </a:cubicBezTo>
                <a:lnTo>
                  <a:pt x="667369" y="2462052"/>
                </a:lnTo>
                <a:lnTo>
                  <a:pt x="661495" y="2451906"/>
                </a:lnTo>
                <a:cubicBezTo>
                  <a:pt x="661510" y="2450510"/>
                  <a:pt x="661525" y="2449113"/>
                  <a:pt x="661540" y="2447717"/>
                </a:cubicBezTo>
                <a:lnTo>
                  <a:pt x="664540" y="2445047"/>
                </a:lnTo>
                <a:lnTo>
                  <a:pt x="663581" y="2444265"/>
                </a:lnTo>
                <a:cubicBezTo>
                  <a:pt x="653014" y="2439598"/>
                  <a:pt x="642406" y="2441014"/>
                  <a:pt x="663129" y="2421760"/>
                </a:cubicBezTo>
                <a:cubicBezTo>
                  <a:pt x="643271" y="2409372"/>
                  <a:pt x="657229" y="2399993"/>
                  <a:pt x="650205" y="2375201"/>
                </a:cubicBezTo>
                <a:cubicBezTo>
                  <a:pt x="634911" y="2369643"/>
                  <a:pt x="634260" y="2360648"/>
                  <a:pt x="638008" y="2350147"/>
                </a:cubicBezTo>
                <a:cubicBezTo>
                  <a:pt x="621083" y="2329939"/>
                  <a:pt x="620949" y="2305558"/>
                  <a:pt x="609851" y="2279762"/>
                </a:cubicBezTo>
                <a:lnTo>
                  <a:pt x="585585" y="2151458"/>
                </a:lnTo>
                <a:lnTo>
                  <a:pt x="581391" y="2148616"/>
                </a:lnTo>
                <a:cubicBezTo>
                  <a:pt x="578821" y="2146496"/>
                  <a:pt x="577525" y="2144881"/>
                  <a:pt x="577083" y="2143541"/>
                </a:cubicBezTo>
                <a:lnTo>
                  <a:pt x="577251" y="2143279"/>
                </a:lnTo>
                <a:lnTo>
                  <a:pt x="546845" y="2081459"/>
                </a:lnTo>
                <a:cubicBezTo>
                  <a:pt x="538270" y="2069798"/>
                  <a:pt x="486356" y="1952009"/>
                  <a:pt x="470837" y="1927526"/>
                </a:cubicBezTo>
                <a:lnTo>
                  <a:pt x="428154" y="1653876"/>
                </a:lnTo>
                <a:lnTo>
                  <a:pt x="392797" y="1507176"/>
                </a:lnTo>
                <a:cubicBezTo>
                  <a:pt x="380165" y="1501458"/>
                  <a:pt x="369910" y="1448213"/>
                  <a:pt x="372847" y="1437646"/>
                </a:cubicBezTo>
                <a:cubicBezTo>
                  <a:pt x="369015" y="1430935"/>
                  <a:pt x="338503" y="1373479"/>
                  <a:pt x="344479" y="1364974"/>
                </a:cubicBezTo>
                <a:cubicBezTo>
                  <a:pt x="332264" y="1339484"/>
                  <a:pt x="321736" y="1307918"/>
                  <a:pt x="299558" y="1284709"/>
                </a:cubicBezTo>
                <a:cubicBezTo>
                  <a:pt x="277380" y="1261500"/>
                  <a:pt x="259203" y="1267387"/>
                  <a:pt x="243216" y="1246922"/>
                </a:cubicBezTo>
                <a:cubicBezTo>
                  <a:pt x="227230" y="1226457"/>
                  <a:pt x="218454" y="1164523"/>
                  <a:pt x="203639" y="1161920"/>
                </a:cubicBezTo>
                <a:cubicBezTo>
                  <a:pt x="192352" y="1142649"/>
                  <a:pt x="198158" y="1131546"/>
                  <a:pt x="169195" y="1085737"/>
                </a:cubicBezTo>
                <a:cubicBezTo>
                  <a:pt x="139228" y="1000958"/>
                  <a:pt x="140891" y="967704"/>
                  <a:pt x="98775" y="908263"/>
                </a:cubicBezTo>
                <a:cubicBezTo>
                  <a:pt x="45025" y="829417"/>
                  <a:pt x="34038" y="815844"/>
                  <a:pt x="43820" y="711217"/>
                </a:cubicBezTo>
                <a:cubicBezTo>
                  <a:pt x="34816" y="658186"/>
                  <a:pt x="43273" y="612368"/>
                  <a:pt x="44748" y="590072"/>
                </a:cubicBezTo>
                <a:lnTo>
                  <a:pt x="36767" y="545639"/>
                </a:lnTo>
                <a:cubicBezTo>
                  <a:pt x="36093" y="527311"/>
                  <a:pt x="35418" y="508983"/>
                  <a:pt x="34744" y="490655"/>
                </a:cubicBezTo>
                <a:cubicBezTo>
                  <a:pt x="34670" y="457530"/>
                  <a:pt x="29296" y="472114"/>
                  <a:pt x="29222" y="438989"/>
                </a:cubicBezTo>
                <a:cubicBezTo>
                  <a:pt x="29152" y="438889"/>
                  <a:pt x="2578" y="396379"/>
                  <a:pt x="2507" y="396276"/>
                </a:cubicBezTo>
                <a:cubicBezTo>
                  <a:pt x="-7796" y="384713"/>
                  <a:pt x="17492" y="336163"/>
                  <a:pt x="9810" y="316602"/>
                </a:cubicBezTo>
                <a:lnTo>
                  <a:pt x="25323" y="268307"/>
                </a:lnTo>
                <a:cubicBezTo>
                  <a:pt x="20582" y="240926"/>
                  <a:pt x="55391" y="238035"/>
                  <a:pt x="50278" y="194719"/>
                </a:cubicBezTo>
                <a:cubicBezTo>
                  <a:pt x="49891" y="157325"/>
                  <a:pt x="41873" y="124589"/>
                  <a:pt x="47653" y="93227"/>
                </a:cubicBezTo>
                <a:cubicBezTo>
                  <a:pt x="41389" y="80085"/>
                  <a:pt x="38874" y="67855"/>
                  <a:pt x="48323" y="56555"/>
                </a:cubicBezTo>
                <a:cubicBezTo>
                  <a:pt x="46028" y="30289"/>
                  <a:pt x="37896" y="18621"/>
                  <a:pt x="38423" y="5312"/>
                </a:cubicBezTo>
                <a:lnTo>
                  <a:pt x="39875" y="1"/>
                </a:lnTo>
                <a:close/>
              </a:path>
            </a:pathLst>
          </a:custGeom>
          <a:noFill/>
          <a:ln>
            <a:noFill/>
          </a:ln>
        </p:spPr>
      </p:pic>
      <p:sp>
        <p:nvSpPr>
          <p:cNvPr id="92" name="Google Shape;92;p1"/>
          <p:cNvSpPr txBox="1"/>
          <p:nvPr>
            <p:ph type="ctrTitle"/>
          </p:nvPr>
        </p:nvSpPr>
        <p:spPr>
          <a:xfrm>
            <a:off x="624305" y="1977806"/>
            <a:ext cx="6174847" cy="1721288"/>
          </a:xfrm>
          <a:prstGeom prst="rect">
            <a:avLst/>
          </a:prstGeom>
          <a:noFill/>
          <a:ln>
            <a:noFill/>
          </a:ln>
        </p:spPr>
        <p:txBody>
          <a:bodyPr anchorCtr="0" anchor="b"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NAVIGATING THROUGH DIVERSITY AND INCLUSION CHALLENGES</a:t>
            </a:r>
            <a:endParaRPr/>
          </a:p>
        </p:txBody>
      </p:sp>
      <p:sp>
        <p:nvSpPr>
          <p:cNvPr id="93" name="Google Shape;93;p1"/>
          <p:cNvSpPr txBox="1"/>
          <p:nvPr>
            <p:ph idx="1" type="subTitle"/>
          </p:nvPr>
        </p:nvSpPr>
        <p:spPr>
          <a:xfrm>
            <a:off x="624305" y="3956742"/>
            <a:ext cx="6174847" cy="95531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262626"/>
              </a:buClr>
              <a:buSzPts val="1600"/>
              <a:buNone/>
            </a:pPr>
            <a:r>
              <a:rPr lang="en-US"/>
              <a:t>Lucas Marsh, </a:t>
            </a:r>
            <a:r>
              <a:rPr i="1" lang="en-US"/>
              <a:t>Department of Veteran Affairs</a:t>
            </a:r>
            <a:endParaRPr/>
          </a:p>
          <a:p>
            <a:pPr indent="0" lvl="0" marL="0" rtl="0" algn="l">
              <a:lnSpc>
                <a:spcPct val="100000"/>
              </a:lnSpc>
              <a:spcBef>
                <a:spcPts val="1000"/>
              </a:spcBef>
              <a:spcAft>
                <a:spcPts val="0"/>
              </a:spcAft>
              <a:buClr>
                <a:srgbClr val="262626"/>
              </a:buClr>
              <a:buSzPts val="1600"/>
              <a:buNone/>
            </a:pPr>
            <a:r>
              <a:rPr lang="en-US"/>
              <a:t>Priyanka Upendra, </a:t>
            </a:r>
            <a:r>
              <a:rPr i="1" lang="en-US"/>
              <a:t>Asimily</a:t>
            </a:r>
            <a:endParaRPr/>
          </a:p>
        </p:txBody>
      </p:sp>
      <p:pic>
        <p:nvPicPr>
          <p:cNvPr descr="Graphical user interface, text&#10;&#10;Description automatically generated" id="94" name="Google Shape;94;p1"/>
          <p:cNvPicPr preferRelativeResize="0"/>
          <p:nvPr/>
        </p:nvPicPr>
        <p:blipFill rotWithShape="1">
          <a:blip r:embed="rId4">
            <a:alphaModFix/>
          </a:blip>
          <a:srcRect b="0" l="0" r="-149" t="18799"/>
          <a:stretch/>
        </p:blipFill>
        <p:spPr>
          <a:xfrm>
            <a:off x="-3" y="-13648"/>
            <a:ext cx="1973658" cy="1505808"/>
          </a:xfrm>
          <a:prstGeom prst="rect">
            <a:avLst/>
          </a:prstGeom>
          <a:noFill/>
          <a:ln>
            <a:noFill/>
          </a:ln>
        </p:spPr>
      </p:pic>
      <p:pic>
        <p:nvPicPr>
          <p:cNvPr id="95" name="Google Shape;95;p1"/>
          <p:cNvPicPr preferRelativeResize="0"/>
          <p:nvPr/>
        </p:nvPicPr>
        <p:blipFill rotWithShape="1">
          <a:blip r:embed="rId5">
            <a:alphaModFix/>
          </a:blip>
          <a:srcRect b="0" l="0" r="0" t="0"/>
          <a:stretch/>
        </p:blipFill>
        <p:spPr>
          <a:xfrm>
            <a:off x="10255872" y="9544"/>
            <a:ext cx="1936130" cy="1371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1000"/>
                                        <p:tgtEl>
                                          <p:spTgt spid="9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0" st="0"/>
                                            </p:txEl>
                                          </p:spTgt>
                                        </p:tgtEl>
                                        <p:attrNameLst>
                                          <p:attrName>style.visibility</p:attrName>
                                        </p:attrNameLst>
                                      </p:cBhvr>
                                      <p:to>
                                        <p:strVal val="visible"/>
                                      </p:to>
                                    </p:set>
                                    <p:animEffect filter="fade" transition="in">
                                      <p:cBhvr>
                                        <p:cTn dur="500"/>
                                        <p:tgtEl>
                                          <p:spTgt spid="9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xEl>
                                              <p:pRg end="1" st="1"/>
                                            </p:txEl>
                                          </p:spTgt>
                                        </p:tgtEl>
                                        <p:attrNameLst>
                                          <p:attrName>style.visibility</p:attrName>
                                        </p:attrNameLst>
                                      </p:cBhvr>
                                      <p:to>
                                        <p:strVal val="visible"/>
                                      </p:to>
                                    </p:set>
                                    <p:animEffect filter="fade" transition="in">
                                      <p:cBhvr>
                                        <p:cTn dur="500"/>
                                        <p:tgtEl>
                                          <p:spTgt spid="93">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ABOUT LUCAS MARSH</a:t>
            </a:r>
            <a:endParaRPr/>
          </a:p>
        </p:txBody>
      </p:sp>
      <p:sp>
        <p:nvSpPr>
          <p:cNvPr id="101" name="Google Shape;101;p2"/>
          <p:cNvSpPr txBox="1"/>
          <p:nvPr>
            <p:ph idx="1" type="body"/>
          </p:nvPr>
        </p:nvSpPr>
        <p:spPr>
          <a:xfrm>
            <a:off x="1050876" y="1825625"/>
            <a:ext cx="7891800" cy="4428900"/>
          </a:xfrm>
          <a:prstGeom prst="rect">
            <a:avLst/>
          </a:prstGeom>
          <a:noFill/>
          <a:ln>
            <a:noFill/>
          </a:ln>
        </p:spPr>
        <p:txBody>
          <a:bodyPr anchorCtr="0" anchor="t" bIns="45700" lIns="91425" spcFirstLastPara="1" rIns="91425" wrap="square" tIns="45700">
            <a:normAutofit fontScale="70000" lnSpcReduction="10000"/>
          </a:bodyPr>
          <a:lstStyle/>
          <a:p>
            <a:pPr indent="0" lvl="0" marL="0" marR="0" rtl="0" algn="l">
              <a:lnSpc>
                <a:spcPct val="120000"/>
              </a:lnSpc>
              <a:spcBef>
                <a:spcPts val="0"/>
              </a:spcBef>
              <a:spcAft>
                <a:spcPts val="0"/>
              </a:spcAft>
              <a:buClr>
                <a:srgbClr val="262626"/>
              </a:buClr>
              <a:buSzPct val="80000"/>
              <a:buNone/>
            </a:pPr>
            <a:r>
              <a:rPr lang="en-US"/>
              <a:t>Lucas Marsh is the Department of Veterans Affairs Southeast Network Healthcare Technology Manager. The VA Southeast Network provides care services to veterans in Alabama, Georgia and South Carolina and is currently the third largest VA Network serving an Enrolled Veteran population of well over 500,000.  </a:t>
            </a:r>
            <a:endParaRPr/>
          </a:p>
          <a:p>
            <a:pPr indent="0" lvl="0" marL="0" marR="0" rtl="0" algn="l">
              <a:lnSpc>
                <a:spcPct val="120000"/>
              </a:lnSpc>
              <a:spcBef>
                <a:spcPts val="0"/>
              </a:spcBef>
              <a:spcAft>
                <a:spcPts val="0"/>
              </a:spcAft>
              <a:buClr>
                <a:srgbClr val="262626"/>
              </a:buClr>
              <a:buSzPct val="80000"/>
              <a:buNone/>
            </a:pPr>
            <a:r>
              <a:t/>
            </a:r>
            <a:endParaRPr/>
          </a:p>
          <a:p>
            <a:pPr indent="0" lvl="0" marL="0" marR="0" rtl="0" algn="l">
              <a:lnSpc>
                <a:spcPct val="120000"/>
              </a:lnSpc>
              <a:spcBef>
                <a:spcPts val="0"/>
              </a:spcBef>
              <a:spcAft>
                <a:spcPts val="0"/>
              </a:spcAft>
              <a:buClr>
                <a:srgbClr val="262626"/>
              </a:buClr>
              <a:buSzPct val="80000"/>
              <a:buNone/>
            </a:pPr>
            <a:r>
              <a:rPr lang="en-US"/>
              <a:t>In his role, Lucas serves as senior Healthcare Technology advocate, providing guidance and expertise to facility leaders. Lucas is responsible for the management and oversight of a portfolio of roughly 50,000 devices totaling over $550M in assets.  He began his VA career in 2009 and prior to his current role, has been stationed at VA facilities in Arkansas, Texas, South Carolina and Georgia</a:t>
            </a:r>
            <a:endParaRPr/>
          </a:p>
          <a:p>
            <a:pPr indent="0" lvl="0" marL="0" marR="0" rtl="0" algn="l">
              <a:lnSpc>
                <a:spcPct val="120000"/>
              </a:lnSpc>
              <a:spcBef>
                <a:spcPts val="0"/>
              </a:spcBef>
              <a:spcAft>
                <a:spcPts val="0"/>
              </a:spcAft>
              <a:buClr>
                <a:srgbClr val="262626"/>
              </a:buClr>
              <a:buSzPct val="80000"/>
              <a:buFont typeface="Arial"/>
              <a:buNone/>
            </a:pPr>
            <a:r>
              <a:t/>
            </a:r>
            <a:endParaRPr/>
          </a:p>
          <a:p>
            <a:pPr indent="0" lvl="0" marL="0" marR="0" rtl="0" algn="l">
              <a:lnSpc>
                <a:spcPct val="120000"/>
              </a:lnSpc>
              <a:spcBef>
                <a:spcPts val="0"/>
              </a:spcBef>
              <a:spcAft>
                <a:spcPts val="0"/>
              </a:spcAft>
              <a:buClr>
                <a:srgbClr val="262626"/>
              </a:buClr>
              <a:buSzPct val="80000"/>
              <a:buNone/>
            </a:pPr>
            <a:r>
              <a:rPr lang="en-US"/>
              <a:t>Lucas holds a BS in Biomedical Engineering from Tulane University and a MS in Health Informatics from the Medical University of South Carolina.  Lucas is a member of AAMI’s Technology Management Council and was awarded TechNation’s HTM Department of the Month in March 2020.</a:t>
            </a:r>
            <a:endParaRPr/>
          </a:p>
          <a:p>
            <a:pPr indent="0" lvl="0" marL="0" marR="0" rtl="0" algn="l">
              <a:lnSpc>
                <a:spcPct val="120000"/>
              </a:lnSpc>
              <a:spcBef>
                <a:spcPts val="0"/>
              </a:spcBef>
              <a:spcAft>
                <a:spcPts val="0"/>
              </a:spcAft>
              <a:buClr>
                <a:srgbClr val="262626"/>
              </a:buClr>
              <a:buSzPct val="80000"/>
              <a:buNone/>
            </a:pPr>
            <a:r>
              <a:t/>
            </a:r>
            <a:endParaRPr/>
          </a:p>
          <a:p>
            <a:pPr indent="0" lvl="0" marL="0" marR="0" rtl="0" algn="l">
              <a:lnSpc>
                <a:spcPct val="120000"/>
              </a:lnSpc>
              <a:spcBef>
                <a:spcPts val="0"/>
              </a:spcBef>
              <a:spcAft>
                <a:spcPts val="0"/>
              </a:spcAft>
              <a:buClr>
                <a:srgbClr val="262626"/>
              </a:buClr>
              <a:buSzPct val="264461"/>
              <a:buFont typeface="Arial"/>
              <a:buNone/>
            </a:pPr>
            <a:r>
              <a:rPr lang="en-US"/>
              <a:t>Lucas lives in Atlanta Ga and enjoys spending time outdoors with his wife and two children</a:t>
            </a:r>
            <a:endParaRPr sz="1100">
              <a:solidFill>
                <a:srgbClr val="222222"/>
              </a:solidFill>
              <a:highlight>
                <a:srgbClr val="FFFFFF"/>
              </a:highlight>
            </a:endParaRPr>
          </a:p>
          <a:p>
            <a:pPr indent="-127000" lvl="0" marL="228600" rtl="0" algn="l">
              <a:lnSpc>
                <a:spcPct val="107000"/>
              </a:lnSpc>
              <a:spcBef>
                <a:spcPts val="0"/>
              </a:spcBef>
              <a:spcAft>
                <a:spcPts val="0"/>
              </a:spcAft>
              <a:buClr>
                <a:srgbClr val="262626"/>
              </a:buClr>
              <a:buSzPct val="80000"/>
              <a:buNone/>
            </a:pPr>
            <a:r>
              <a:t/>
            </a:r>
            <a:endParaRPr>
              <a:solidFill>
                <a:srgbClr val="595959"/>
              </a:solidFill>
              <a:latin typeface="Times New Roman"/>
              <a:ea typeface="Times New Roman"/>
              <a:cs typeface="Times New Roman"/>
              <a:sym typeface="Times New Roman"/>
            </a:endParaRPr>
          </a:p>
        </p:txBody>
      </p:sp>
      <p:pic>
        <p:nvPicPr>
          <p:cNvPr id="102" name="Google Shape;102;p2"/>
          <p:cNvPicPr preferRelativeResize="0"/>
          <p:nvPr/>
        </p:nvPicPr>
        <p:blipFill rotWithShape="1">
          <a:blip r:embed="rId3">
            <a:alphaModFix/>
          </a:blip>
          <a:srcRect b="0" l="0" r="0" t="0"/>
          <a:stretch/>
        </p:blipFill>
        <p:spPr>
          <a:xfrm>
            <a:off x="9073150" y="186300"/>
            <a:ext cx="2743200" cy="3429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ABOUT PRIYANKA UPENDRA</a:t>
            </a:r>
            <a:endParaRPr/>
          </a:p>
        </p:txBody>
      </p:sp>
      <p:pic>
        <p:nvPicPr>
          <p:cNvPr descr="A person wearing glasses&#10;&#10;Description automatically generated with medium confidence" id="108" name="Google Shape;108;p3"/>
          <p:cNvPicPr preferRelativeResize="0"/>
          <p:nvPr>
            <p:ph idx="1" type="body"/>
          </p:nvPr>
        </p:nvPicPr>
        <p:blipFill rotWithShape="1">
          <a:blip r:embed="rId3">
            <a:alphaModFix/>
          </a:blip>
          <a:srcRect b="0" l="0" r="0" t="0"/>
          <a:stretch/>
        </p:blipFill>
        <p:spPr>
          <a:xfrm>
            <a:off x="9864174" y="223935"/>
            <a:ext cx="1809072" cy="2286000"/>
          </a:xfrm>
          <a:prstGeom prst="rect">
            <a:avLst/>
          </a:prstGeom>
          <a:noFill/>
          <a:ln>
            <a:noFill/>
          </a:ln>
        </p:spPr>
      </p:pic>
      <p:sp>
        <p:nvSpPr>
          <p:cNvPr id="109" name="Google Shape;109;p3"/>
          <p:cNvSpPr txBox="1"/>
          <p:nvPr/>
        </p:nvSpPr>
        <p:spPr>
          <a:xfrm>
            <a:off x="1050879" y="1698875"/>
            <a:ext cx="8500527" cy="4428753"/>
          </a:xfrm>
          <a:prstGeom prst="rect">
            <a:avLst/>
          </a:prstGeom>
          <a:noFill/>
          <a:ln>
            <a:noFill/>
          </a:ln>
        </p:spPr>
        <p:txBody>
          <a:bodyPr anchorCtr="0" anchor="t" bIns="45700" lIns="91425" spcFirstLastPara="1" rIns="91425" wrap="square" tIns="45700">
            <a:normAutofit fontScale="70000" lnSpcReduction="20000"/>
          </a:bodyPr>
          <a:lstStyle/>
          <a:p>
            <a:pPr indent="0" lvl="0" marL="0" marR="0" rtl="0" algn="l">
              <a:lnSpc>
                <a:spcPct val="120000"/>
              </a:lnSpc>
              <a:spcBef>
                <a:spcPts val="0"/>
              </a:spcBef>
              <a:spcAft>
                <a:spcPts val="0"/>
              </a:spcAft>
              <a:buClr>
                <a:srgbClr val="262626"/>
              </a:buClr>
              <a:buSzPct val="80000"/>
              <a:buFont typeface="Arial"/>
              <a:buNone/>
            </a:pPr>
            <a:r>
              <a:rPr b="0" i="0" lang="en-US" sz="2000" u="none" cap="none" strike="noStrike">
                <a:solidFill>
                  <a:srgbClr val="262626"/>
                </a:solidFill>
                <a:latin typeface="Arial"/>
                <a:ea typeface="Arial"/>
                <a:cs typeface="Arial"/>
                <a:sym typeface="Arial"/>
              </a:rPr>
              <a:t>Priyanka Upendra is the Senior Director of Customer Success at Asimily. Prior to Asimily, Priya served as a Compliance Program Director at Banner Health, Compliance Manager at Intermountain Healthcare, clinical technology &amp; biomedical engineering analyst at Stanford Health Care, and clinical engineer at Stanford Children’s Health and Stanford University. She is a research advisor for BME undergrad and grad students at San Jose State University and B.M.S College of Engineering.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800"/>
              </a:spcBef>
              <a:spcAft>
                <a:spcPts val="0"/>
              </a:spcAft>
              <a:buClr>
                <a:srgbClr val="262626"/>
              </a:buClr>
              <a:buSzPct val="80000"/>
              <a:buFont typeface="Arial"/>
              <a:buNone/>
            </a:pPr>
            <a:r>
              <a:rPr b="0" i="0" lang="en-US" sz="2000" u="none" cap="none" strike="noStrike">
                <a:solidFill>
                  <a:srgbClr val="262626"/>
                </a:solidFill>
                <a:latin typeface="Arial"/>
                <a:ea typeface="Arial"/>
                <a:cs typeface="Arial"/>
                <a:sym typeface="Arial"/>
              </a:rPr>
              <a:t>She is an active member of ACCE, AAMI, H-ISAC, and HIMSS; while serving on several committees. She was the recipient of BI&amp;T Best Article Awards in 2015 and 2017, 2017 AAMI Young Professional Award, 2018 MedWrench Guru, 2020 ACCE Professional Achievement in Technology Award, and 2020 Doctoral Student Paper Award. She was awarded the Fellow status in AAMI in 2020 for her contributions to the HTM/CE community. </a:t>
            </a:r>
            <a:endParaRPr b="0" i="0" sz="1400" u="none" cap="none" strike="noStrike">
              <a:solidFill>
                <a:srgbClr val="000000"/>
              </a:solidFill>
              <a:latin typeface="Arial"/>
              <a:ea typeface="Arial"/>
              <a:cs typeface="Arial"/>
              <a:sym typeface="Arial"/>
            </a:endParaRPr>
          </a:p>
          <a:p>
            <a:pPr indent="0" lvl="0" marL="0" marR="0" rtl="0" algn="l">
              <a:lnSpc>
                <a:spcPct val="120000"/>
              </a:lnSpc>
              <a:spcBef>
                <a:spcPts val="1800"/>
              </a:spcBef>
              <a:spcAft>
                <a:spcPts val="0"/>
              </a:spcAft>
              <a:buClr>
                <a:srgbClr val="262626"/>
              </a:buClr>
              <a:buSzPct val="80000"/>
              <a:buFont typeface="Arial"/>
              <a:buNone/>
            </a:pPr>
            <a:r>
              <a:rPr b="0" i="0" lang="en-US" sz="2000" u="none" cap="none" strike="noStrike">
                <a:solidFill>
                  <a:srgbClr val="262626"/>
                </a:solidFill>
                <a:latin typeface="Arial"/>
                <a:ea typeface="Arial"/>
                <a:cs typeface="Arial"/>
                <a:sym typeface="Arial"/>
              </a:rPr>
              <a:t>Priya holds a MS from San Jose State University and a BS from Visvesvaraya Technological University and is pursuing a Doctorate degree in Strategic Leadership and Healthcare Administration. She is a Certified Healthcare Technology Manager, Six Sigma Lean Professional, and Change Management Specialist. Priya currently serves as the ACCE President and member of AAMI’s Technology Management Executive Committee.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g11afacb9bb6_0_3"/>
          <p:cNvSpPr txBox="1"/>
          <p:nvPr>
            <p:ph type="title"/>
          </p:nvPr>
        </p:nvSpPr>
        <p:spPr>
          <a:xfrm>
            <a:off x="1050879" y="609601"/>
            <a:ext cx="9810600" cy="1215900"/>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SzPts val="1800"/>
              <a:buNone/>
            </a:pPr>
            <a:r>
              <a:rPr lang="en-US"/>
              <a:t>Disclaimer	</a:t>
            </a:r>
            <a:endParaRPr/>
          </a:p>
        </p:txBody>
      </p:sp>
      <p:sp>
        <p:nvSpPr>
          <p:cNvPr id="116" name="Google Shape;116;g11afacb9bb6_0_3"/>
          <p:cNvSpPr txBox="1"/>
          <p:nvPr>
            <p:ph idx="1" type="body"/>
          </p:nvPr>
        </p:nvSpPr>
        <p:spPr>
          <a:xfrm>
            <a:off x="1050879" y="1825624"/>
            <a:ext cx="9810600" cy="442890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1000"/>
              </a:spcBef>
              <a:spcAft>
                <a:spcPts val="0"/>
              </a:spcAft>
              <a:buSzPts val="1440"/>
              <a:buNone/>
            </a:pPr>
            <a:r>
              <a:rPr lang="en-US"/>
              <a:t>Information presented in this session are opinions of the speakers, not of their employers.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4"/>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SESSION OVERVIEW</a:t>
            </a:r>
            <a:endParaRPr/>
          </a:p>
        </p:txBody>
      </p:sp>
      <p:sp>
        <p:nvSpPr>
          <p:cNvPr id="122" name="Google Shape;122;p4"/>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Clr>
                <a:srgbClr val="262626"/>
              </a:buClr>
              <a:buSzPts val="1600"/>
              <a:buNone/>
            </a:pPr>
            <a:r>
              <a:rPr lang="en-US"/>
              <a:t>Diversity and inclusion (D&amp;I) continue to be an important area in several industries. More and more organizations are ramping up efforts to be more inclusive of changing demographics, organizational goals and organizational changes that have an influence on D&amp;I. Female leaders in particular face additional challenges, more so in health care leadership. </a:t>
            </a:r>
            <a:endParaRPr/>
          </a:p>
          <a:p>
            <a:pPr indent="0" lvl="0" marL="0" rtl="0" algn="l">
              <a:lnSpc>
                <a:spcPct val="100000"/>
              </a:lnSpc>
              <a:spcBef>
                <a:spcPts val="1000"/>
              </a:spcBef>
              <a:spcAft>
                <a:spcPts val="0"/>
              </a:spcAft>
              <a:buClr>
                <a:srgbClr val="262626"/>
              </a:buClr>
              <a:buSzPts val="1600"/>
              <a:buNone/>
            </a:pPr>
            <a:r>
              <a:t/>
            </a:r>
            <a:endParaRPr/>
          </a:p>
          <a:p>
            <a:pPr indent="0" lvl="0" marL="0" rtl="0" algn="l">
              <a:lnSpc>
                <a:spcPct val="100000"/>
              </a:lnSpc>
              <a:spcBef>
                <a:spcPts val="1000"/>
              </a:spcBef>
              <a:spcAft>
                <a:spcPts val="0"/>
              </a:spcAft>
              <a:buClr>
                <a:srgbClr val="262626"/>
              </a:buClr>
              <a:buSzPts val="1600"/>
              <a:buNone/>
            </a:pPr>
            <a:r>
              <a:rPr lang="en-US"/>
              <a:t>This session will overview important traits and skills that allow female leaders to establish firm foundations in their careers, including those that are often mislabeled. The presenter will discuss specific scenarios to engage the audience to gain a cross-functional understanding of how female leaders navigate through D&amp;I-related issues.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animEffect filter="fade" transition="in">
                                      <p:cBhvr>
                                        <p:cTn dur="500"/>
                                        <p:tgtEl>
                                          <p:spTgt spid="12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animEffect filter="fade" transition="in">
                                      <p:cBhvr>
                                        <p:cTn dur="500"/>
                                        <p:tgtEl>
                                          <p:spTgt spid="12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animEffect filter="fade" transition="in">
                                      <p:cBhvr>
                                        <p:cTn dur="500"/>
                                        <p:tgtEl>
                                          <p:spTgt spid="12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5"/>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WHAT IS “DEI”? </a:t>
            </a:r>
            <a:endParaRPr/>
          </a:p>
        </p:txBody>
      </p:sp>
      <p:sp>
        <p:nvSpPr>
          <p:cNvPr id="129" name="Google Shape;129;p5"/>
          <p:cNvSpPr txBox="1"/>
          <p:nvPr>
            <p:ph idx="1" type="body"/>
          </p:nvPr>
        </p:nvSpPr>
        <p:spPr>
          <a:xfrm>
            <a:off x="1050879" y="1825624"/>
            <a:ext cx="9953452" cy="2588721"/>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rgbClr val="262626"/>
              </a:buClr>
              <a:buSzPts val="1600"/>
              <a:buChar char="•"/>
            </a:pPr>
            <a:r>
              <a:rPr lang="en-US"/>
              <a:t>Diversity – is the presence of differences </a:t>
            </a:r>
            <a:endParaRPr/>
          </a:p>
          <a:p>
            <a:pPr indent="-127000" lvl="0" marL="228600" rtl="0" algn="l">
              <a:lnSpc>
                <a:spcPct val="100000"/>
              </a:lnSpc>
              <a:spcBef>
                <a:spcPts val="1000"/>
              </a:spcBef>
              <a:spcAft>
                <a:spcPts val="0"/>
              </a:spcAft>
              <a:buClr>
                <a:srgbClr val="262626"/>
              </a:buClr>
              <a:buSzPts val="1600"/>
              <a:buNone/>
            </a:pPr>
            <a:r>
              <a:t/>
            </a:r>
            <a:endParaRPr/>
          </a:p>
          <a:p>
            <a:pPr indent="-228600" lvl="0" marL="228600" rtl="0" algn="l">
              <a:lnSpc>
                <a:spcPct val="100000"/>
              </a:lnSpc>
              <a:spcBef>
                <a:spcPts val="1000"/>
              </a:spcBef>
              <a:spcAft>
                <a:spcPts val="0"/>
              </a:spcAft>
              <a:buClr>
                <a:srgbClr val="262626"/>
              </a:buClr>
              <a:buSzPts val="1600"/>
              <a:buChar char="•"/>
            </a:pPr>
            <a:r>
              <a:rPr lang="en-US"/>
              <a:t>Equity – is promoting justice, impartiality, and fairness </a:t>
            </a:r>
            <a:endParaRPr/>
          </a:p>
          <a:p>
            <a:pPr indent="-127000" lvl="0" marL="228600" rtl="0" algn="l">
              <a:lnSpc>
                <a:spcPct val="100000"/>
              </a:lnSpc>
              <a:spcBef>
                <a:spcPts val="1000"/>
              </a:spcBef>
              <a:spcAft>
                <a:spcPts val="0"/>
              </a:spcAft>
              <a:buClr>
                <a:srgbClr val="262626"/>
              </a:buClr>
              <a:buSzPts val="1600"/>
              <a:buNone/>
            </a:pPr>
            <a:r>
              <a:t/>
            </a:r>
            <a:endParaRPr/>
          </a:p>
          <a:p>
            <a:pPr indent="-228600" lvl="0" marL="228600" rtl="0" algn="l">
              <a:lnSpc>
                <a:spcPct val="100000"/>
              </a:lnSpc>
              <a:spcBef>
                <a:spcPts val="1000"/>
              </a:spcBef>
              <a:spcAft>
                <a:spcPts val="0"/>
              </a:spcAft>
              <a:buClr>
                <a:srgbClr val="262626"/>
              </a:buClr>
              <a:buSzPts val="1600"/>
              <a:buChar char="•"/>
            </a:pPr>
            <a:r>
              <a:rPr lang="en-US"/>
              <a:t>Inclusion – is an outcome where diverse populations feel welcomed and participate to a full-extent</a:t>
            </a:r>
            <a:endParaRPr/>
          </a:p>
          <a:p>
            <a:pPr indent="0" lvl="0" marL="0" rtl="0" algn="l">
              <a:lnSpc>
                <a:spcPct val="100000"/>
              </a:lnSpc>
              <a:spcBef>
                <a:spcPts val="1000"/>
              </a:spcBef>
              <a:spcAft>
                <a:spcPts val="0"/>
              </a:spcAft>
              <a:buClr>
                <a:srgbClr val="262626"/>
              </a:buClr>
              <a:buSzPts val="1600"/>
              <a:buNone/>
            </a:pPr>
            <a:r>
              <a:t/>
            </a:r>
            <a:endParaRPr/>
          </a:p>
        </p:txBody>
      </p:sp>
      <p:sp>
        <p:nvSpPr>
          <p:cNvPr id="130" name="Google Shape;130;p5"/>
          <p:cNvSpPr txBox="1"/>
          <p:nvPr/>
        </p:nvSpPr>
        <p:spPr>
          <a:xfrm>
            <a:off x="1050879" y="4719144"/>
            <a:ext cx="9953452" cy="1529255"/>
          </a:xfrm>
          <a:prstGeom prst="rect">
            <a:avLst/>
          </a:prstGeom>
          <a:solidFill>
            <a:srgbClr val="C9E0B1"/>
          </a:solid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262626"/>
              </a:buClr>
              <a:buSzPts val="1600"/>
              <a:buFont typeface="Arial"/>
              <a:buNone/>
            </a:pPr>
            <a:r>
              <a:rPr b="0" i="0" lang="en-US" sz="2000" u="none" cap="none" strike="noStrike">
                <a:solidFill>
                  <a:srgbClr val="262626"/>
                </a:solidFill>
                <a:latin typeface="Arial"/>
                <a:ea typeface="Arial"/>
                <a:cs typeface="Arial"/>
                <a:sym typeface="Arial"/>
              </a:rPr>
              <a:t>Like a string of beads, it is our unique differences and intricacies that make us so appealing and attractive. We would not be as beautiful if we were all the same. It’s the contrast and asymmetry that makes us worth while.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000"/>
              </a:spcBef>
              <a:spcAft>
                <a:spcPts val="0"/>
              </a:spcAft>
              <a:buClr>
                <a:srgbClr val="262626"/>
              </a:buClr>
              <a:buSzPts val="1600"/>
              <a:buFont typeface="Arial"/>
              <a:buNone/>
            </a:pPr>
            <a:r>
              <a:rPr b="0" i="0" lang="en-US" sz="2000" u="none" cap="none" strike="noStrike">
                <a:solidFill>
                  <a:srgbClr val="262626"/>
                </a:solidFill>
                <a:latin typeface="Arial"/>
                <a:ea typeface="Arial"/>
                <a:cs typeface="Arial"/>
                <a:sym typeface="Arial"/>
              </a:rPr>
              <a:t>— Lindsey Lunsford</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xEl>
                                              <p:pRg end="0" st="0"/>
                                            </p:txEl>
                                          </p:spTgt>
                                        </p:tgtEl>
                                        <p:attrNameLst>
                                          <p:attrName>style.visibility</p:attrName>
                                        </p:attrNameLst>
                                      </p:cBhvr>
                                      <p:to>
                                        <p:strVal val="visible"/>
                                      </p:to>
                                    </p:set>
                                    <p:animEffect filter="fade" transition="in">
                                      <p:cBhvr>
                                        <p:cTn dur="1000"/>
                                        <p:tgtEl>
                                          <p:spTgt spid="13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xEl>
                                              <p:pRg end="1" st="1"/>
                                            </p:txEl>
                                          </p:spTgt>
                                        </p:tgtEl>
                                        <p:attrNameLst>
                                          <p:attrName>style.visibility</p:attrName>
                                        </p:attrNameLst>
                                      </p:cBhvr>
                                      <p:to>
                                        <p:strVal val="visible"/>
                                      </p:to>
                                    </p:set>
                                    <p:animEffect filter="fade" transition="in">
                                      <p:cBhvr>
                                        <p:cTn dur="1000"/>
                                        <p:tgtEl>
                                          <p:spTgt spid="130">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g123ef5fe9a1_2_0"/>
          <p:cNvSpPr txBox="1"/>
          <p:nvPr>
            <p:ph type="title"/>
          </p:nvPr>
        </p:nvSpPr>
        <p:spPr>
          <a:xfrm>
            <a:off x="1050879" y="609601"/>
            <a:ext cx="9810600" cy="12159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US" sz="4400"/>
              <a:t>Diversity Spectrum</a:t>
            </a:r>
            <a:endParaRPr sz="4400"/>
          </a:p>
        </p:txBody>
      </p:sp>
      <p:pic>
        <p:nvPicPr>
          <p:cNvPr id="137" name="Google Shape;137;g123ef5fe9a1_2_0"/>
          <p:cNvPicPr preferRelativeResize="0"/>
          <p:nvPr/>
        </p:nvPicPr>
        <p:blipFill>
          <a:blip r:embed="rId3">
            <a:alphaModFix/>
          </a:blip>
          <a:stretch>
            <a:fillRect/>
          </a:stretch>
        </p:blipFill>
        <p:spPr>
          <a:xfrm>
            <a:off x="1598063" y="2011208"/>
            <a:ext cx="8995875" cy="4136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6"/>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WHY DEI MATTERS? </a:t>
            </a:r>
            <a:endParaRPr/>
          </a:p>
        </p:txBody>
      </p:sp>
      <p:sp>
        <p:nvSpPr>
          <p:cNvPr id="143" name="Google Shape;143;p6"/>
          <p:cNvSpPr txBox="1"/>
          <p:nvPr>
            <p:ph idx="1" type="body"/>
          </p:nvPr>
        </p:nvSpPr>
        <p:spPr>
          <a:xfrm>
            <a:off x="2164975" y="1717719"/>
            <a:ext cx="9810604" cy="4530680"/>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chemeClr val="accent4"/>
              </a:buClr>
              <a:buSzPts val="1920"/>
              <a:buChar char="•"/>
            </a:pPr>
            <a:r>
              <a:rPr lang="en-US" sz="2400">
                <a:solidFill>
                  <a:schemeClr val="accent4"/>
                </a:solidFill>
              </a:rPr>
              <a:t>Larger talent pool</a:t>
            </a:r>
            <a:endParaRPr/>
          </a:p>
          <a:p>
            <a:pPr indent="0" lvl="1" marL="274320" rtl="0" algn="l">
              <a:lnSpc>
                <a:spcPct val="100000"/>
              </a:lnSpc>
              <a:spcBef>
                <a:spcPts val="500"/>
              </a:spcBef>
              <a:spcAft>
                <a:spcPts val="0"/>
              </a:spcAft>
              <a:buClr>
                <a:srgbClr val="262626"/>
              </a:buClr>
              <a:buSzPts val="1800"/>
              <a:buFont typeface="Arial"/>
              <a:buNone/>
            </a:pPr>
            <a:r>
              <a:rPr i="1" lang="en-US"/>
              <a:t>Allows organizations to cast a wider net</a:t>
            </a:r>
            <a:endParaRPr/>
          </a:p>
          <a:p>
            <a:pPr indent="0" lvl="1" marL="274320" rtl="0" algn="l">
              <a:lnSpc>
                <a:spcPct val="100000"/>
              </a:lnSpc>
              <a:spcBef>
                <a:spcPts val="500"/>
              </a:spcBef>
              <a:spcAft>
                <a:spcPts val="0"/>
              </a:spcAft>
              <a:buClr>
                <a:srgbClr val="262626"/>
              </a:buClr>
              <a:buSzPts val="1800"/>
              <a:buFont typeface="Arial"/>
              <a:buNone/>
            </a:pPr>
            <a:r>
              <a:rPr i="1" lang="en-US"/>
              <a:t>Reduces unconscious bias in the recruitment process</a:t>
            </a:r>
            <a:endParaRPr/>
          </a:p>
          <a:p>
            <a:pPr indent="-228600" lvl="0" marL="228600" rtl="0" algn="l">
              <a:lnSpc>
                <a:spcPct val="100000"/>
              </a:lnSpc>
              <a:spcBef>
                <a:spcPts val="1000"/>
              </a:spcBef>
              <a:spcAft>
                <a:spcPts val="0"/>
              </a:spcAft>
              <a:buClr>
                <a:schemeClr val="accent4"/>
              </a:buClr>
              <a:buSzPts val="1920"/>
              <a:buChar char="•"/>
            </a:pPr>
            <a:r>
              <a:rPr lang="en-US" sz="2400">
                <a:solidFill>
                  <a:schemeClr val="accent4"/>
                </a:solidFill>
              </a:rPr>
              <a:t>Better team performance</a:t>
            </a:r>
            <a:endParaRPr/>
          </a:p>
          <a:p>
            <a:pPr indent="0" lvl="1" marL="274320" rtl="0" algn="l">
              <a:lnSpc>
                <a:spcPct val="100000"/>
              </a:lnSpc>
              <a:spcBef>
                <a:spcPts val="500"/>
              </a:spcBef>
              <a:spcAft>
                <a:spcPts val="0"/>
              </a:spcAft>
              <a:buClr>
                <a:srgbClr val="262626"/>
              </a:buClr>
              <a:buSzPts val="1800"/>
              <a:buFont typeface="Arial"/>
              <a:buNone/>
            </a:pPr>
            <a:r>
              <a:rPr i="1" lang="en-US"/>
              <a:t>Increased team engagement</a:t>
            </a:r>
            <a:endParaRPr/>
          </a:p>
          <a:p>
            <a:pPr indent="0" lvl="1" marL="274320" rtl="0" algn="l">
              <a:lnSpc>
                <a:spcPct val="100000"/>
              </a:lnSpc>
              <a:spcBef>
                <a:spcPts val="500"/>
              </a:spcBef>
              <a:spcAft>
                <a:spcPts val="0"/>
              </a:spcAft>
              <a:buClr>
                <a:srgbClr val="262626"/>
              </a:buClr>
              <a:buSzPts val="1800"/>
              <a:buFont typeface="Arial"/>
              <a:buNone/>
            </a:pPr>
            <a:r>
              <a:rPr i="1" lang="en-US"/>
              <a:t>Increased productivity</a:t>
            </a:r>
            <a:endParaRPr/>
          </a:p>
          <a:p>
            <a:pPr indent="-228600" lvl="0" marL="228600" rtl="0" algn="l">
              <a:lnSpc>
                <a:spcPct val="100000"/>
              </a:lnSpc>
              <a:spcBef>
                <a:spcPts val="1000"/>
              </a:spcBef>
              <a:spcAft>
                <a:spcPts val="0"/>
              </a:spcAft>
              <a:buClr>
                <a:schemeClr val="accent4"/>
              </a:buClr>
              <a:buSzPts val="1920"/>
              <a:buChar char="•"/>
            </a:pPr>
            <a:r>
              <a:rPr lang="en-US" sz="2400">
                <a:solidFill>
                  <a:schemeClr val="accent4"/>
                </a:solidFill>
              </a:rPr>
              <a:t>More innovative solutions</a:t>
            </a:r>
            <a:endParaRPr/>
          </a:p>
          <a:p>
            <a:pPr indent="0" lvl="1" marL="274320" rtl="0" algn="l">
              <a:lnSpc>
                <a:spcPct val="100000"/>
              </a:lnSpc>
              <a:spcBef>
                <a:spcPts val="500"/>
              </a:spcBef>
              <a:spcAft>
                <a:spcPts val="0"/>
              </a:spcAft>
              <a:buClr>
                <a:srgbClr val="262626"/>
              </a:buClr>
              <a:buSzPts val="1800"/>
              <a:buFont typeface="Arial"/>
              <a:buNone/>
            </a:pPr>
            <a:r>
              <a:rPr i="1" lang="en-US"/>
              <a:t>Brings new perspectives to service delivery</a:t>
            </a:r>
            <a:endParaRPr/>
          </a:p>
          <a:p>
            <a:pPr indent="0" lvl="1" marL="274320" rtl="0" algn="l">
              <a:lnSpc>
                <a:spcPct val="100000"/>
              </a:lnSpc>
              <a:spcBef>
                <a:spcPts val="500"/>
              </a:spcBef>
              <a:spcAft>
                <a:spcPts val="0"/>
              </a:spcAft>
              <a:buClr>
                <a:srgbClr val="262626"/>
              </a:buClr>
              <a:buSzPts val="1800"/>
              <a:buFont typeface="Arial"/>
              <a:buNone/>
            </a:pPr>
            <a:r>
              <a:rPr i="1" lang="en-US"/>
              <a:t>Variety of experiences in decision-making and problem-solving</a:t>
            </a:r>
            <a:endParaRPr/>
          </a:p>
          <a:p>
            <a:pPr indent="-228600" lvl="0" marL="228600" rtl="0" algn="l">
              <a:lnSpc>
                <a:spcPct val="100000"/>
              </a:lnSpc>
              <a:spcBef>
                <a:spcPts val="1000"/>
              </a:spcBef>
              <a:spcAft>
                <a:spcPts val="0"/>
              </a:spcAft>
              <a:buClr>
                <a:schemeClr val="accent4"/>
              </a:buClr>
              <a:buSzPts val="1920"/>
              <a:buChar char="•"/>
            </a:pPr>
            <a:r>
              <a:rPr lang="en-US" sz="2400">
                <a:solidFill>
                  <a:schemeClr val="accent4"/>
                </a:solidFill>
              </a:rPr>
              <a:t>Improved financial performance</a:t>
            </a:r>
            <a:endParaRPr/>
          </a:p>
          <a:p>
            <a:pPr indent="0" lvl="1" marL="274320" rtl="0" algn="l">
              <a:lnSpc>
                <a:spcPct val="100000"/>
              </a:lnSpc>
              <a:spcBef>
                <a:spcPts val="500"/>
              </a:spcBef>
              <a:spcAft>
                <a:spcPts val="0"/>
              </a:spcAft>
              <a:buClr>
                <a:srgbClr val="262626"/>
              </a:buClr>
              <a:buSzPts val="1800"/>
              <a:buFont typeface="Arial"/>
              <a:buNone/>
            </a:pPr>
            <a:r>
              <a:rPr i="1" lang="en-US"/>
              <a:t>Increased team engagement and productivity leads to better financial performance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animEffect filter="fade" transition="in">
                                      <p:cBhvr>
                                        <p:cTn dur="1000"/>
                                        <p:tgtEl>
                                          <p:spTgt spid="14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animEffect filter="fade" transition="in">
                                      <p:cBhvr>
                                        <p:cTn dur="1000"/>
                                        <p:tgtEl>
                                          <p:spTgt spid="14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2" st="2"/>
                                            </p:txEl>
                                          </p:spTgt>
                                        </p:tgtEl>
                                        <p:attrNameLst>
                                          <p:attrName>style.visibility</p:attrName>
                                        </p:attrNameLst>
                                      </p:cBhvr>
                                      <p:to>
                                        <p:strVal val="visible"/>
                                      </p:to>
                                    </p:set>
                                    <p:animEffect filter="fade" transition="in">
                                      <p:cBhvr>
                                        <p:cTn dur="1000"/>
                                        <p:tgtEl>
                                          <p:spTgt spid="14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3" st="3"/>
                                            </p:txEl>
                                          </p:spTgt>
                                        </p:tgtEl>
                                        <p:attrNameLst>
                                          <p:attrName>style.visibility</p:attrName>
                                        </p:attrNameLst>
                                      </p:cBhvr>
                                      <p:to>
                                        <p:strVal val="visible"/>
                                      </p:to>
                                    </p:set>
                                    <p:animEffect filter="fade" transition="in">
                                      <p:cBhvr>
                                        <p:cTn dur="1000"/>
                                        <p:tgtEl>
                                          <p:spTgt spid="14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4" st="4"/>
                                            </p:txEl>
                                          </p:spTgt>
                                        </p:tgtEl>
                                        <p:attrNameLst>
                                          <p:attrName>style.visibility</p:attrName>
                                        </p:attrNameLst>
                                      </p:cBhvr>
                                      <p:to>
                                        <p:strVal val="visible"/>
                                      </p:to>
                                    </p:set>
                                    <p:animEffect filter="fade" transition="in">
                                      <p:cBhvr>
                                        <p:cTn dur="1000"/>
                                        <p:tgtEl>
                                          <p:spTgt spid="143">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5" st="5"/>
                                            </p:txEl>
                                          </p:spTgt>
                                        </p:tgtEl>
                                        <p:attrNameLst>
                                          <p:attrName>style.visibility</p:attrName>
                                        </p:attrNameLst>
                                      </p:cBhvr>
                                      <p:to>
                                        <p:strVal val="visible"/>
                                      </p:to>
                                    </p:set>
                                    <p:animEffect filter="fade" transition="in">
                                      <p:cBhvr>
                                        <p:cTn dur="1000"/>
                                        <p:tgtEl>
                                          <p:spTgt spid="143">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6" st="6"/>
                                            </p:txEl>
                                          </p:spTgt>
                                        </p:tgtEl>
                                        <p:attrNameLst>
                                          <p:attrName>style.visibility</p:attrName>
                                        </p:attrNameLst>
                                      </p:cBhvr>
                                      <p:to>
                                        <p:strVal val="visible"/>
                                      </p:to>
                                    </p:set>
                                    <p:animEffect filter="fade" transition="in">
                                      <p:cBhvr>
                                        <p:cTn dur="1000"/>
                                        <p:tgtEl>
                                          <p:spTgt spid="143">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7" st="7"/>
                                            </p:txEl>
                                          </p:spTgt>
                                        </p:tgtEl>
                                        <p:attrNameLst>
                                          <p:attrName>style.visibility</p:attrName>
                                        </p:attrNameLst>
                                      </p:cBhvr>
                                      <p:to>
                                        <p:strVal val="visible"/>
                                      </p:to>
                                    </p:set>
                                    <p:animEffect filter="fade" transition="in">
                                      <p:cBhvr>
                                        <p:cTn dur="1000"/>
                                        <p:tgtEl>
                                          <p:spTgt spid="143">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8" st="8"/>
                                            </p:txEl>
                                          </p:spTgt>
                                        </p:tgtEl>
                                        <p:attrNameLst>
                                          <p:attrName>style.visibility</p:attrName>
                                        </p:attrNameLst>
                                      </p:cBhvr>
                                      <p:to>
                                        <p:strVal val="visible"/>
                                      </p:to>
                                    </p:set>
                                    <p:animEffect filter="fade" transition="in">
                                      <p:cBhvr>
                                        <p:cTn dur="1000"/>
                                        <p:tgtEl>
                                          <p:spTgt spid="143">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9" st="9"/>
                                            </p:txEl>
                                          </p:spTgt>
                                        </p:tgtEl>
                                        <p:attrNameLst>
                                          <p:attrName>style.visibility</p:attrName>
                                        </p:attrNameLst>
                                      </p:cBhvr>
                                      <p:to>
                                        <p:strVal val="visible"/>
                                      </p:to>
                                    </p:set>
                                    <p:animEffect filter="fade" transition="in">
                                      <p:cBhvr>
                                        <p:cTn dur="1000"/>
                                        <p:tgtEl>
                                          <p:spTgt spid="143">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xEl>
                                              <p:pRg end="10" st="10"/>
                                            </p:txEl>
                                          </p:spTgt>
                                        </p:tgtEl>
                                        <p:attrNameLst>
                                          <p:attrName>style.visibility</p:attrName>
                                        </p:attrNameLst>
                                      </p:cBhvr>
                                      <p:to>
                                        <p:strVal val="visible"/>
                                      </p:to>
                                    </p:set>
                                    <p:animEffect filter="fade" transition="in">
                                      <p:cBhvr>
                                        <p:cTn dur="1000"/>
                                        <p:tgtEl>
                                          <p:spTgt spid="143">
                                            <p:txEl>
                                              <p:pRg end="10" st="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7"/>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DEI IN THE HTM COMMUNITY</a:t>
            </a:r>
            <a:endParaRPr/>
          </a:p>
        </p:txBody>
      </p:sp>
      <p:sp>
        <p:nvSpPr>
          <p:cNvPr id="149" name="Google Shape;149;p7"/>
          <p:cNvSpPr txBox="1"/>
          <p:nvPr>
            <p:ph idx="1" type="body"/>
          </p:nvPr>
        </p:nvSpPr>
        <p:spPr>
          <a:xfrm>
            <a:off x="556893" y="1831513"/>
            <a:ext cx="3363466" cy="4428753"/>
          </a:xfrm>
          <a:prstGeom prst="rect">
            <a:avLst/>
          </a:prstGeom>
          <a:solidFill>
            <a:srgbClr val="DAD5DD"/>
          </a:solidFill>
          <a:ln>
            <a:noFill/>
          </a:ln>
        </p:spPr>
        <p:txBody>
          <a:bodyPr anchorCtr="0" anchor="t" bIns="45700" lIns="91425" spcFirstLastPara="1" rIns="91425" wrap="square" tIns="45700">
            <a:normAutofit/>
          </a:bodyPr>
          <a:lstStyle/>
          <a:p>
            <a:pPr indent="0" lvl="0" marL="0" rtl="0" algn="ctr">
              <a:lnSpc>
                <a:spcPct val="100000"/>
              </a:lnSpc>
              <a:spcBef>
                <a:spcPts val="0"/>
              </a:spcBef>
              <a:spcAft>
                <a:spcPts val="0"/>
              </a:spcAft>
              <a:buClr>
                <a:schemeClr val="accent4"/>
              </a:buClr>
              <a:buSzPts val="1920"/>
              <a:buNone/>
            </a:pPr>
            <a:r>
              <a:rPr lang="en-US" sz="2400">
                <a:solidFill>
                  <a:schemeClr val="accent4"/>
                </a:solidFill>
              </a:rPr>
              <a:t>Diversity</a:t>
            </a:r>
            <a:endParaRPr/>
          </a:p>
          <a:p>
            <a:pPr indent="0" lvl="0" marL="0" rtl="0" algn="ctr">
              <a:lnSpc>
                <a:spcPct val="100000"/>
              </a:lnSpc>
              <a:spcBef>
                <a:spcPts val="1000"/>
              </a:spcBef>
              <a:spcAft>
                <a:spcPts val="0"/>
              </a:spcAft>
              <a:buClr>
                <a:srgbClr val="262626"/>
              </a:buClr>
              <a:buSzPts val="1920"/>
              <a:buNone/>
            </a:pPr>
            <a:r>
              <a:t/>
            </a:r>
            <a:endParaRPr sz="2400">
              <a:solidFill>
                <a:schemeClr val="accent4"/>
              </a:solidFill>
            </a:endParaRPr>
          </a:p>
          <a:p>
            <a:pPr indent="-228600" lvl="0" marL="228600" rtl="0" algn="l">
              <a:lnSpc>
                <a:spcPct val="100000"/>
              </a:lnSpc>
              <a:spcBef>
                <a:spcPts val="1000"/>
              </a:spcBef>
              <a:spcAft>
                <a:spcPts val="0"/>
              </a:spcAft>
              <a:buClr>
                <a:srgbClr val="262626"/>
              </a:buClr>
              <a:buSzPts val="1600"/>
              <a:buChar char="•"/>
            </a:pPr>
            <a:r>
              <a:rPr lang="en-US"/>
              <a:t>Increase awareness of the HTM field among diverse populations</a:t>
            </a:r>
            <a:endParaRPr/>
          </a:p>
          <a:p>
            <a:pPr indent="-228600" lvl="0" marL="228600" rtl="0" algn="l">
              <a:lnSpc>
                <a:spcPct val="100000"/>
              </a:lnSpc>
              <a:spcBef>
                <a:spcPts val="1000"/>
              </a:spcBef>
              <a:spcAft>
                <a:spcPts val="0"/>
              </a:spcAft>
              <a:buClr>
                <a:srgbClr val="262626"/>
              </a:buClr>
              <a:buSzPts val="1600"/>
              <a:buChar char="•"/>
            </a:pPr>
            <a:r>
              <a:rPr lang="en-US"/>
              <a:t>Ensure diversity in hiring</a:t>
            </a:r>
            <a:endParaRPr/>
          </a:p>
          <a:p>
            <a:pPr indent="-228600" lvl="0" marL="228600" rtl="0" algn="l">
              <a:lnSpc>
                <a:spcPct val="100000"/>
              </a:lnSpc>
              <a:spcBef>
                <a:spcPts val="1000"/>
              </a:spcBef>
              <a:spcAft>
                <a:spcPts val="0"/>
              </a:spcAft>
              <a:buClr>
                <a:srgbClr val="262626"/>
              </a:buClr>
              <a:buSzPts val="1600"/>
              <a:buChar char="•"/>
            </a:pPr>
            <a:r>
              <a:rPr lang="en-US"/>
              <a:t>Ensure diversity in your teams</a:t>
            </a:r>
            <a:endParaRPr/>
          </a:p>
          <a:p>
            <a:pPr indent="0" lvl="0" marL="0" rtl="0" algn="l">
              <a:lnSpc>
                <a:spcPct val="100000"/>
              </a:lnSpc>
              <a:spcBef>
                <a:spcPts val="1000"/>
              </a:spcBef>
              <a:spcAft>
                <a:spcPts val="0"/>
              </a:spcAft>
              <a:buClr>
                <a:srgbClr val="262626"/>
              </a:buClr>
              <a:buSzPts val="1600"/>
              <a:buNone/>
            </a:pPr>
            <a:r>
              <a:t/>
            </a:r>
            <a:endParaRPr/>
          </a:p>
        </p:txBody>
      </p:sp>
      <p:sp>
        <p:nvSpPr>
          <p:cNvPr id="150" name="Google Shape;150;p7"/>
          <p:cNvSpPr txBox="1"/>
          <p:nvPr/>
        </p:nvSpPr>
        <p:spPr>
          <a:xfrm>
            <a:off x="4274448" y="1819645"/>
            <a:ext cx="3363466" cy="4428753"/>
          </a:xfrm>
          <a:prstGeom prst="rect">
            <a:avLst/>
          </a:prstGeom>
          <a:solidFill>
            <a:srgbClr val="C9E0B1"/>
          </a:solid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accent4"/>
              </a:buClr>
              <a:buSzPts val="1920"/>
              <a:buFont typeface="Arial"/>
              <a:buNone/>
            </a:pPr>
            <a:r>
              <a:rPr b="0" i="0" lang="en-US" sz="2400" u="none" cap="none" strike="noStrike">
                <a:solidFill>
                  <a:schemeClr val="accent4"/>
                </a:solidFill>
                <a:latin typeface="Arial"/>
                <a:ea typeface="Arial"/>
                <a:cs typeface="Arial"/>
                <a:sym typeface="Arial"/>
              </a:rPr>
              <a:t>Equity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000"/>
              </a:spcBef>
              <a:spcAft>
                <a:spcPts val="0"/>
              </a:spcAft>
              <a:buClr>
                <a:srgbClr val="262626"/>
              </a:buClr>
              <a:buSzPts val="1920"/>
              <a:buFont typeface="Arial"/>
              <a:buNone/>
            </a:pPr>
            <a:r>
              <a:t/>
            </a:r>
            <a:endParaRPr b="0" i="0" sz="2400" u="none" cap="none" strike="noStrike">
              <a:solidFill>
                <a:schemeClr val="accent4"/>
              </a:solidFill>
              <a:latin typeface="Arial"/>
              <a:ea typeface="Arial"/>
              <a:cs typeface="Arial"/>
              <a:sym typeface="Arial"/>
            </a:endParaRPr>
          </a:p>
          <a:p>
            <a:pPr indent="-228600" lvl="0" marL="228600" marR="0" rtl="0" algn="l">
              <a:lnSpc>
                <a:spcPct val="100000"/>
              </a:lnSpc>
              <a:spcBef>
                <a:spcPts val="1000"/>
              </a:spcBef>
              <a:spcAft>
                <a:spcPts val="0"/>
              </a:spcAft>
              <a:buClr>
                <a:srgbClr val="262626"/>
              </a:buClr>
              <a:buSzPts val="1600"/>
              <a:buFont typeface="Arial"/>
              <a:buChar char="•"/>
            </a:pPr>
            <a:r>
              <a:rPr b="0" i="0" lang="en-US" sz="2000" u="none" cap="none" strike="noStrike">
                <a:solidFill>
                  <a:srgbClr val="262626"/>
                </a:solidFill>
                <a:latin typeface="Arial"/>
                <a:ea typeface="Arial"/>
                <a:cs typeface="Arial"/>
                <a:sym typeface="Arial"/>
              </a:rPr>
              <a:t>Ensure every individual gets opportunities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rgbClr val="262626"/>
              </a:buClr>
              <a:buSzPts val="1600"/>
              <a:buFont typeface="Arial"/>
              <a:buChar char="•"/>
            </a:pPr>
            <a:r>
              <a:rPr b="0" i="0" lang="en-US" sz="2000" u="none" cap="none" strike="noStrike">
                <a:solidFill>
                  <a:srgbClr val="262626"/>
                </a:solidFill>
                <a:latin typeface="Arial"/>
                <a:ea typeface="Arial"/>
                <a:cs typeface="Arial"/>
                <a:sym typeface="Arial"/>
              </a:rPr>
              <a:t>Shift mindsets, behaviors, and practices to be more equitable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rgbClr val="262626"/>
              </a:buClr>
              <a:buSzPts val="1600"/>
              <a:buFont typeface="Arial"/>
              <a:buChar char="•"/>
            </a:pPr>
            <a:r>
              <a:rPr b="0" i="0" lang="en-US" sz="2000" u="none" cap="none" strike="noStrike">
                <a:solidFill>
                  <a:srgbClr val="262626"/>
                </a:solidFill>
                <a:latin typeface="Arial"/>
                <a:ea typeface="Arial"/>
                <a:cs typeface="Arial"/>
                <a:sym typeface="Arial"/>
              </a:rPr>
              <a:t>Share opportunities and learnings</a:t>
            </a:r>
            <a:endParaRPr sz="2000">
              <a:solidFill>
                <a:srgbClr val="262626"/>
              </a:solidFill>
            </a:endParaRPr>
          </a:p>
          <a:p>
            <a:pPr indent="-228600" lvl="0" marL="228600" marR="0" rtl="0" algn="l">
              <a:lnSpc>
                <a:spcPct val="100000"/>
              </a:lnSpc>
              <a:spcBef>
                <a:spcPts val="1000"/>
              </a:spcBef>
              <a:spcAft>
                <a:spcPts val="0"/>
              </a:spcAft>
              <a:buClr>
                <a:srgbClr val="262626"/>
              </a:buClr>
              <a:buSzPts val="1600"/>
              <a:buFont typeface="Arial"/>
              <a:buChar char="•"/>
            </a:pPr>
            <a:r>
              <a:rPr lang="en-US" sz="2000">
                <a:solidFill>
                  <a:srgbClr val="262626"/>
                </a:solidFill>
              </a:rPr>
              <a:t>Focus on retention</a:t>
            </a:r>
            <a:endParaRPr sz="2000">
              <a:solidFill>
                <a:srgbClr val="262626"/>
              </a:solidFill>
            </a:endParaRPr>
          </a:p>
          <a:p>
            <a:pPr indent="-127000" lvl="0" marL="228600" marR="0" rtl="0" algn="l">
              <a:lnSpc>
                <a:spcPct val="100000"/>
              </a:lnSpc>
              <a:spcBef>
                <a:spcPts val="1000"/>
              </a:spcBef>
              <a:spcAft>
                <a:spcPts val="0"/>
              </a:spcAft>
              <a:buClr>
                <a:srgbClr val="262626"/>
              </a:buClr>
              <a:buSzPts val="1600"/>
              <a:buFont typeface="Arial"/>
              <a:buNone/>
            </a:pPr>
            <a:r>
              <a:t/>
            </a:r>
            <a:endParaRPr b="0" i="0" sz="2000" u="none" cap="none" strike="noStrike">
              <a:solidFill>
                <a:srgbClr val="262626"/>
              </a:solidFill>
              <a:latin typeface="Arial"/>
              <a:ea typeface="Arial"/>
              <a:cs typeface="Arial"/>
              <a:sym typeface="Arial"/>
            </a:endParaRPr>
          </a:p>
        </p:txBody>
      </p:sp>
      <p:sp>
        <p:nvSpPr>
          <p:cNvPr id="151" name="Google Shape;151;p7"/>
          <p:cNvSpPr txBox="1"/>
          <p:nvPr/>
        </p:nvSpPr>
        <p:spPr>
          <a:xfrm>
            <a:off x="8129596" y="1819644"/>
            <a:ext cx="3363466" cy="4428753"/>
          </a:xfrm>
          <a:prstGeom prst="rect">
            <a:avLst/>
          </a:prstGeom>
          <a:solidFill>
            <a:srgbClr val="E3B8AB"/>
          </a:solid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accent4"/>
              </a:buClr>
              <a:buSzPts val="1920"/>
              <a:buFont typeface="Arial"/>
              <a:buNone/>
            </a:pPr>
            <a:r>
              <a:rPr b="0" i="0" lang="en-US" sz="2400" u="none" cap="none" strike="noStrike">
                <a:solidFill>
                  <a:schemeClr val="accent4"/>
                </a:solidFill>
                <a:latin typeface="Arial"/>
                <a:ea typeface="Arial"/>
                <a:cs typeface="Arial"/>
                <a:sym typeface="Arial"/>
              </a:rPr>
              <a:t>Inclusion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1000"/>
              </a:spcBef>
              <a:spcAft>
                <a:spcPts val="0"/>
              </a:spcAft>
              <a:buClr>
                <a:srgbClr val="262626"/>
              </a:buClr>
              <a:buSzPts val="1920"/>
              <a:buFont typeface="Arial"/>
              <a:buNone/>
            </a:pPr>
            <a:r>
              <a:t/>
            </a:r>
            <a:endParaRPr b="0" i="0" sz="2400" u="none" cap="none" strike="noStrike">
              <a:solidFill>
                <a:schemeClr val="accent4"/>
              </a:solidFill>
              <a:latin typeface="Arial"/>
              <a:ea typeface="Arial"/>
              <a:cs typeface="Arial"/>
              <a:sym typeface="Arial"/>
            </a:endParaRPr>
          </a:p>
          <a:p>
            <a:pPr indent="-228600" lvl="0" marL="228600" marR="0" rtl="0" algn="l">
              <a:lnSpc>
                <a:spcPct val="100000"/>
              </a:lnSpc>
              <a:spcBef>
                <a:spcPts val="1000"/>
              </a:spcBef>
              <a:spcAft>
                <a:spcPts val="0"/>
              </a:spcAft>
              <a:buClr>
                <a:srgbClr val="262626"/>
              </a:buClr>
              <a:buSzPts val="1600"/>
              <a:buFont typeface="Arial"/>
              <a:buChar char="•"/>
            </a:pPr>
            <a:r>
              <a:rPr b="0" i="0" lang="en-US" sz="2000" u="none" cap="none" strike="noStrike">
                <a:solidFill>
                  <a:srgbClr val="262626"/>
                </a:solidFill>
                <a:latin typeface="Arial"/>
                <a:ea typeface="Arial"/>
                <a:cs typeface="Arial"/>
                <a:sym typeface="Arial"/>
              </a:rPr>
              <a:t>Ensure every individual gets to contribute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rgbClr val="262626"/>
              </a:buClr>
              <a:buSzPts val="1440"/>
              <a:buFont typeface="Arial"/>
              <a:buChar char="•"/>
            </a:pPr>
            <a:r>
              <a:rPr b="0" i="0" lang="en-US" sz="1800" u="none" cap="none" strike="noStrike">
                <a:solidFill>
                  <a:srgbClr val="262626"/>
                </a:solidFill>
                <a:latin typeface="Arial"/>
                <a:ea typeface="Arial"/>
                <a:cs typeface="Arial"/>
                <a:sym typeface="Arial"/>
              </a:rPr>
              <a:t>Ensure inclusive practices in organizational policies and procedures </a:t>
            </a:r>
            <a:endParaRPr sz="1800">
              <a:solidFill>
                <a:srgbClr val="262626"/>
              </a:solidFill>
            </a:endParaRPr>
          </a:p>
          <a:p>
            <a:pPr indent="-228600" lvl="0" marL="228600" marR="0" rtl="0" algn="l">
              <a:lnSpc>
                <a:spcPct val="100000"/>
              </a:lnSpc>
              <a:spcBef>
                <a:spcPts val="1000"/>
              </a:spcBef>
              <a:spcAft>
                <a:spcPts val="0"/>
              </a:spcAft>
              <a:buClr>
                <a:srgbClr val="262626"/>
              </a:buClr>
              <a:buSzPts val="1440"/>
              <a:buFont typeface="Arial"/>
              <a:buChar char="•"/>
            </a:pPr>
            <a:r>
              <a:rPr lang="en-US" sz="2000">
                <a:solidFill>
                  <a:srgbClr val="262626"/>
                </a:solidFill>
              </a:rPr>
              <a:t>Focus on retention</a:t>
            </a:r>
            <a:endParaRPr sz="1800">
              <a:solidFill>
                <a:srgbClr val="262626"/>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8"/>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2021 HTM SALARY SURVEY</a:t>
            </a:r>
            <a:endParaRPr/>
          </a:p>
        </p:txBody>
      </p:sp>
      <p:pic>
        <p:nvPicPr>
          <p:cNvPr descr="Bar graph showcasing the age, race, and gender distribution of HTM professionals staffing 71 surveyed organizations." id="157" name="Google Shape;157;p8"/>
          <p:cNvPicPr preferRelativeResize="0"/>
          <p:nvPr>
            <p:ph idx="1" type="body"/>
          </p:nvPr>
        </p:nvPicPr>
        <p:blipFill rotWithShape="1">
          <a:blip r:embed="rId3">
            <a:alphaModFix/>
          </a:blip>
          <a:srcRect b="0" l="0" r="0" t="0"/>
          <a:stretch/>
        </p:blipFill>
        <p:spPr>
          <a:xfrm>
            <a:off x="216422" y="2361654"/>
            <a:ext cx="5835060" cy="3019644"/>
          </a:xfrm>
          <a:prstGeom prst="rect">
            <a:avLst/>
          </a:prstGeom>
          <a:noFill/>
          <a:ln>
            <a:noFill/>
          </a:ln>
        </p:spPr>
      </p:pic>
      <p:sp>
        <p:nvSpPr>
          <p:cNvPr id="158" name="Google Shape;158;p8"/>
          <p:cNvSpPr txBox="1"/>
          <p:nvPr/>
        </p:nvSpPr>
        <p:spPr>
          <a:xfrm>
            <a:off x="6695089" y="2056854"/>
            <a:ext cx="5196407" cy="3629243"/>
          </a:xfrm>
          <a:prstGeom prst="rect">
            <a:avLst/>
          </a:prstGeom>
          <a:noFill/>
          <a:ln>
            <a:noFill/>
          </a:ln>
        </p:spPr>
        <p:txBody>
          <a:bodyPr anchorCtr="0" anchor="t" bIns="45700" lIns="91425" spcFirstLastPara="1" rIns="91425" wrap="square" tIns="45700">
            <a:normAutofit lnSpcReduction="10000"/>
          </a:bodyPr>
          <a:lstStyle/>
          <a:p>
            <a:pPr indent="-238485" lvl="0" marL="228600" marR="0" rtl="0" algn="l">
              <a:lnSpc>
                <a:spcPct val="100000"/>
              </a:lnSpc>
              <a:spcBef>
                <a:spcPts val="0"/>
              </a:spcBef>
              <a:spcAft>
                <a:spcPts val="0"/>
              </a:spcAft>
              <a:buClr>
                <a:schemeClr val="accent4"/>
              </a:buClr>
              <a:buSzPts val="2076"/>
              <a:buFont typeface="Arial"/>
              <a:buChar char="•"/>
            </a:pPr>
            <a:r>
              <a:rPr b="0" i="0" lang="en-US" sz="2400" u="none" cap="none" strike="noStrike">
                <a:solidFill>
                  <a:schemeClr val="accent4"/>
                </a:solidFill>
                <a:latin typeface="Arial"/>
                <a:ea typeface="Arial"/>
                <a:cs typeface="Arial"/>
                <a:sym typeface="Arial"/>
              </a:rPr>
              <a:t>46% of </a:t>
            </a:r>
            <a:r>
              <a:rPr lang="en-US" sz="2400">
                <a:solidFill>
                  <a:schemeClr val="accent4"/>
                </a:solidFill>
              </a:rPr>
              <a:t>7</a:t>
            </a:r>
            <a:r>
              <a:rPr b="0" i="0" lang="en-US" sz="2400" u="none" cap="none" strike="noStrike">
                <a:solidFill>
                  <a:schemeClr val="accent4"/>
                </a:solidFill>
                <a:latin typeface="Arial"/>
                <a:ea typeface="Arial"/>
                <a:cs typeface="Arial"/>
                <a:sym typeface="Arial"/>
              </a:rPr>
              <a:t>000 HTM professionals are &gt;50 years or older</a:t>
            </a:r>
            <a:endParaRPr b="0" i="0" sz="1400" u="none" cap="none" strike="noStrike">
              <a:solidFill>
                <a:srgbClr val="000000"/>
              </a:solidFill>
              <a:latin typeface="Arial"/>
              <a:ea typeface="Arial"/>
              <a:cs typeface="Arial"/>
              <a:sym typeface="Arial"/>
            </a:endParaRPr>
          </a:p>
          <a:p>
            <a:pPr indent="-238485" lvl="0" marL="228600" marR="0" rtl="0" algn="l">
              <a:lnSpc>
                <a:spcPct val="100000"/>
              </a:lnSpc>
              <a:spcBef>
                <a:spcPts val="1000"/>
              </a:spcBef>
              <a:spcAft>
                <a:spcPts val="0"/>
              </a:spcAft>
              <a:buClr>
                <a:schemeClr val="accent4"/>
              </a:buClr>
              <a:buSzPts val="2076"/>
              <a:buFont typeface="Arial"/>
              <a:buChar char="•"/>
            </a:pPr>
            <a:r>
              <a:rPr b="0" i="0" lang="en-US" sz="2400" u="none" cap="none" strike="noStrike">
                <a:solidFill>
                  <a:schemeClr val="accent4"/>
                </a:solidFill>
                <a:latin typeface="Arial"/>
                <a:ea typeface="Arial"/>
                <a:cs typeface="Arial"/>
                <a:sym typeface="Arial"/>
              </a:rPr>
              <a:t>&lt;33% of respondents &lt;40 years</a:t>
            </a:r>
            <a:endParaRPr b="0" i="0" sz="1400" u="none" cap="none" strike="noStrike">
              <a:solidFill>
                <a:srgbClr val="000000"/>
              </a:solidFill>
              <a:latin typeface="Arial"/>
              <a:ea typeface="Arial"/>
              <a:cs typeface="Arial"/>
              <a:sym typeface="Arial"/>
            </a:endParaRPr>
          </a:p>
          <a:p>
            <a:pPr indent="-238485" lvl="0" marL="228600" marR="0" rtl="0" algn="l">
              <a:lnSpc>
                <a:spcPct val="100000"/>
              </a:lnSpc>
              <a:spcBef>
                <a:spcPts val="1000"/>
              </a:spcBef>
              <a:spcAft>
                <a:spcPts val="0"/>
              </a:spcAft>
              <a:buClr>
                <a:schemeClr val="accent4"/>
              </a:buClr>
              <a:buSzPts val="2076"/>
              <a:buFont typeface="Arial"/>
              <a:buChar char="•"/>
            </a:pPr>
            <a:r>
              <a:rPr b="0" i="0" lang="en-US" sz="2400" u="none" cap="none" strike="noStrike">
                <a:solidFill>
                  <a:schemeClr val="accent4"/>
                </a:solidFill>
                <a:latin typeface="Arial"/>
                <a:ea typeface="Arial"/>
                <a:cs typeface="Arial"/>
                <a:sym typeface="Arial"/>
              </a:rPr>
              <a:t>Salaries saw growth in management and non-management roles</a:t>
            </a:r>
            <a:endParaRPr b="0" i="0" sz="1400" u="none" cap="none" strike="noStrike">
              <a:solidFill>
                <a:srgbClr val="000000"/>
              </a:solidFill>
              <a:latin typeface="Arial"/>
              <a:ea typeface="Arial"/>
              <a:cs typeface="Arial"/>
              <a:sym typeface="Arial"/>
            </a:endParaRPr>
          </a:p>
          <a:p>
            <a:pPr indent="-238485" lvl="0" marL="228600" marR="0" rtl="0" algn="l">
              <a:lnSpc>
                <a:spcPct val="100000"/>
              </a:lnSpc>
              <a:spcBef>
                <a:spcPts val="1000"/>
              </a:spcBef>
              <a:spcAft>
                <a:spcPts val="0"/>
              </a:spcAft>
              <a:buClr>
                <a:schemeClr val="accent4"/>
              </a:buClr>
              <a:buSzPts val="2076"/>
              <a:buFont typeface="Arial"/>
              <a:buChar char="•"/>
            </a:pPr>
            <a:r>
              <a:rPr b="0" i="0" lang="en-US" sz="2400" u="none" cap="none" strike="noStrike">
                <a:solidFill>
                  <a:schemeClr val="accent4"/>
                </a:solidFill>
                <a:latin typeface="Arial"/>
                <a:ea typeface="Arial"/>
                <a:cs typeface="Arial"/>
                <a:sym typeface="Arial"/>
              </a:rPr>
              <a:t>Salaries continue to remain competitive among imaging BMETs</a:t>
            </a:r>
            <a:endParaRPr b="0" i="0" sz="1400" u="none" cap="none" strike="noStrike">
              <a:solidFill>
                <a:srgbClr val="000000"/>
              </a:solidFill>
              <a:latin typeface="Arial"/>
              <a:ea typeface="Arial"/>
              <a:cs typeface="Arial"/>
              <a:sym typeface="Arial"/>
            </a:endParaRPr>
          </a:p>
          <a:p>
            <a:pPr indent="-238485" lvl="0" marL="228600" marR="0" rtl="0" algn="l">
              <a:lnSpc>
                <a:spcPct val="100000"/>
              </a:lnSpc>
              <a:spcBef>
                <a:spcPts val="1000"/>
              </a:spcBef>
              <a:spcAft>
                <a:spcPts val="0"/>
              </a:spcAft>
              <a:buClr>
                <a:schemeClr val="accent4"/>
              </a:buClr>
              <a:buSzPts val="2076"/>
              <a:buFont typeface="Arial"/>
              <a:buChar char="•"/>
            </a:pPr>
            <a:r>
              <a:rPr b="0" i="0" lang="en-US" sz="2400" u="none" cap="none" strike="noStrike">
                <a:solidFill>
                  <a:schemeClr val="accent4"/>
                </a:solidFill>
                <a:latin typeface="Arial"/>
                <a:ea typeface="Arial"/>
                <a:cs typeface="Arial"/>
                <a:sym typeface="Arial"/>
              </a:rPr>
              <a:t>71% recommend the profession</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0" st="0"/>
                                            </p:txEl>
                                          </p:spTgt>
                                        </p:tgtEl>
                                        <p:attrNameLst>
                                          <p:attrName>style.visibility</p:attrName>
                                        </p:attrNameLst>
                                      </p:cBhvr>
                                      <p:to>
                                        <p:strVal val="visible"/>
                                      </p:to>
                                    </p:set>
                                    <p:animEffect filter="fade" transition="in">
                                      <p:cBhvr>
                                        <p:cTn dur="1000"/>
                                        <p:tgtEl>
                                          <p:spTgt spid="15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1" st="1"/>
                                            </p:txEl>
                                          </p:spTgt>
                                        </p:tgtEl>
                                        <p:attrNameLst>
                                          <p:attrName>style.visibility</p:attrName>
                                        </p:attrNameLst>
                                      </p:cBhvr>
                                      <p:to>
                                        <p:strVal val="visible"/>
                                      </p:to>
                                    </p:set>
                                    <p:animEffect filter="fade" transition="in">
                                      <p:cBhvr>
                                        <p:cTn dur="1000"/>
                                        <p:tgtEl>
                                          <p:spTgt spid="158">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2" st="2"/>
                                            </p:txEl>
                                          </p:spTgt>
                                        </p:tgtEl>
                                        <p:attrNameLst>
                                          <p:attrName>style.visibility</p:attrName>
                                        </p:attrNameLst>
                                      </p:cBhvr>
                                      <p:to>
                                        <p:strVal val="visible"/>
                                      </p:to>
                                    </p:set>
                                    <p:animEffect filter="fade" transition="in">
                                      <p:cBhvr>
                                        <p:cTn dur="1000"/>
                                        <p:tgtEl>
                                          <p:spTgt spid="158">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3" st="3"/>
                                            </p:txEl>
                                          </p:spTgt>
                                        </p:tgtEl>
                                        <p:attrNameLst>
                                          <p:attrName>style.visibility</p:attrName>
                                        </p:attrNameLst>
                                      </p:cBhvr>
                                      <p:to>
                                        <p:strVal val="visible"/>
                                      </p:to>
                                    </p:set>
                                    <p:animEffect filter="fade" transition="in">
                                      <p:cBhvr>
                                        <p:cTn dur="1000"/>
                                        <p:tgtEl>
                                          <p:spTgt spid="158">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8">
                                            <p:txEl>
                                              <p:pRg end="4" st="4"/>
                                            </p:txEl>
                                          </p:spTgt>
                                        </p:tgtEl>
                                        <p:attrNameLst>
                                          <p:attrName>style.visibility</p:attrName>
                                        </p:attrNameLst>
                                      </p:cBhvr>
                                      <p:to>
                                        <p:strVal val="visible"/>
                                      </p:to>
                                    </p:set>
                                    <p:animEffect filter="fade" transition="in">
                                      <p:cBhvr>
                                        <p:cTn dur="1000"/>
                                        <p:tgtEl>
                                          <p:spTgt spid="158">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9"/>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2021 HTM STAFFING BREAKDOWN</a:t>
            </a:r>
            <a:endParaRPr/>
          </a:p>
        </p:txBody>
      </p:sp>
      <p:pic>
        <p:nvPicPr>
          <p:cNvPr descr="Pie graph displaying that 70% of the surveyed organization's staff are BMETs. 13% are clinical engineers." id="164" name="Google Shape;164;p9"/>
          <p:cNvPicPr preferRelativeResize="0"/>
          <p:nvPr>
            <p:ph idx="1" type="body"/>
          </p:nvPr>
        </p:nvPicPr>
        <p:blipFill rotWithShape="1">
          <a:blip r:embed="rId3">
            <a:alphaModFix/>
          </a:blip>
          <a:srcRect b="0" l="0" r="0" t="0"/>
          <a:stretch/>
        </p:blipFill>
        <p:spPr>
          <a:xfrm>
            <a:off x="467741" y="2182977"/>
            <a:ext cx="6742355" cy="3933041"/>
          </a:xfrm>
          <a:prstGeom prst="rect">
            <a:avLst/>
          </a:prstGeom>
          <a:noFill/>
          <a:ln>
            <a:noFill/>
          </a:ln>
        </p:spPr>
      </p:pic>
      <p:sp>
        <p:nvSpPr>
          <p:cNvPr id="165" name="Google Shape;165;p9"/>
          <p:cNvSpPr txBox="1"/>
          <p:nvPr/>
        </p:nvSpPr>
        <p:spPr>
          <a:xfrm>
            <a:off x="7794381" y="2769653"/>
            <a:ext cx="4397619" cy="2759688"/>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accent4"/>
              </a:buClr>
              <a:buSzPts val="1920"/>
              <a:buFont typeface="Arial"/>
              <a:buNone/>
            </a:pPr>
            <a:r>
              <a:rPr b="0" i="0" lang="en-US" sz="2400" u="none" cap="none" strike="noStrike">
                <a:solidFill>
                  <a:schemeClr val="accent4"/>
                </a:solidFill>
                <a:latin typeface="Arial"/>
                <a:ea typeface="Arial"/>
                <a:cs typeface="Arial"/>
                <a:sym typeface="Arial"/>
              </a:rPr>
              <a:t>7000 HTM professionals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chemeClr val="accent4"/>
              </a:buClr>
              <a:buSzPts val="1920"/>
              <a:buFont typeface="Arial"/>
              <a:buChar char="•"/>
            </a:pPr>
            <a:r>
              <a:rPr b="0" i="0" lang="en-US" sz="2400" u="none" cap="none" strike="noStrike">
                <a:solidFill>
                  <a:schemeClr val="accent4"/>
                </a:solidFill>
                <a:latin typeface="Arial"/>
                <a:ea typeface="Arial"/>
                <a:cs typeface="Arial"/>
                <a:sym typeface="Arial"/>
              </a:rPr>
              <a:t>70% BMETs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chemeClr val="accent4"/>
              </a:buClr>
              <a:buSzPts val="1920"/>
              <a:buFont typeface="Arial"/>
              <a:buChar char="•"/>
            </a:pPr>
            <a:r>
              <a:rPr b="0" i="0" lang="en-US" sz="2400" u="none" cap="none" strike="noStrike">
                <a:solidFill>
                  <a:schemeClr val="accent4"/>
                </a:solidFill>
                <a:latin typeface="Arial"/>
                <a:ea typeface="Arial"/>
                <a:cs typeface="Arial"/>
                <a:sym typeface="Arial"/>
              </a:rPr>
              <a:t>13% CEs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chemeClr val="accent4"/>
              </a:buClr>
              <a:buSzPts val="1920"/>
              <a:buFont typeface="Arial"/>
              <a:buChar char="•"/>
            </a:pPr>
            <a:r>
              <a:rPr b="0" i="0" lang="en-US" sz="2400" u="none" cap="none" strike="noStrike">
                <a:solidFill>
                  <a:schemeClr val="accent4"/>
                </a:solidFill>
                <a:latin typeface="Arial"/>
                <a:ea typeface="Arial"/>
                <a:cs typeface="Arial"/>
                <a:sym typeface="Arial"/>
              </a:rPr>
              <a:t>5% cybersecurity</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1000"/>
              </a:spcBef>
              <a:spcAft>
                <a:spcPts val="0"/>
              </a:spcAft>
              <a:buClr>
                <a:schemeClr val="accent4"/>
              </a:buClr>
              <a:buSzPts val="1920"/>
              <a:buFont typeface="Arial"/>
              <a:buChar char="•"/>
            </a:pPr>
            <a:r>
              <a:rPr b="0" i="0" lang="en-US" sz="2400" u="none" cap="none" strike="noStrike">
                <a:solidFill>
                  <a:schemeClr val="accent4"/>
                </a:solidFill>
                <a:latin typeface="Arial"/>
                <a:ea typeface="Arial"/>
                <a:cs typeface="Arial"/>
                <a:sym typeface="Arial"/>
              </a:rPr>
              <a:t>8.5% management</a:t>
            </a:r>
            <a:endParaRPr b="0" i="0" sz="1400" u="none" cap="none" strike="noStrike">
              <a:solidFill>
                <a:srgbClr val="000000"/>
              </a:solidFill>
              <a:latin typeface="Arial"/>
              <a:ea typeface="Arial"/>
              <a:cs typeface="Arial"/>
              <a:sym typeface="Arial"/>
            </a:endParaRPr>
          </a:p>
          <a:p>
            <a:pPr indent="-106679" lvl="0" marL="228600" marR="0" rtl="0" algn="l">
              <a:lnSpc>
                <a:spcPct val="100000"/>
              </a:lnSpc>
              <a:spcBef>
                <a:spcPts val="1000"/>
              </a:spcBef>
              <a:spcAft>
                <a:spcPts val="0"/>
              </a:spcAft>
              <a:buClr>
                <a:srgbClr val="262626"/>
              </a:buClr>
              <a:buSzPts val="1920"/>
              <a:buFont typeface="Arial"/>
              <a:buNone/>
            </a:pPr>
            <a:r>
              <a:t/>
            </a:r>
            <a:endParaRPr b="0" i="0" sz="2400" u="none" cap="none" strike="noStrike">
              <a:solidFill>
                <a:schemeClr val="accent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0" st="0"/>
                                            </p:txEl>
                                          </p:spTgt>
                                        </p:tgtEl>
                                        <p:attrNameLst>
                                          <p:attrName>style.visibility</p:attrName>
                                        </p:attrNameLst>
                                      </p:cBhvr>
                                      <p:to>
                                        <p:strVal val="visible"/>
                                      </p:to>
                                    </p:set>
                                    <p:animEffect filter="fade" transition="in">
                                      <p:cBhvr>
                                        <p:cTn dur="1000"/>
                                        <p:tgtEl>
                                          <p:spTgt spid="165">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1" st="1"/>
                                            </p:txEl>
                                          </p:spTgt>
                                        </p:tgtEl>
                                        <p:attrNameLst>
                                          <p:attrName>style.visibility</p:attrName>
                                        </p:attrNameLst>
                                      </p:cBhvr>
                                      <p:to>
                                        <p:strVal val="visible"/>
                                      </p:to>
                                    </p:set>
                                    <p:animEffect filter="fade" transition="in">
                                      <p:cBhvr>
                                        <p:cTn dur="1000"/>
                                        <p:tgtEl>
                                          <p:spTgt spid="165">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2" st="2"/>
                                            </p:txEl>
                                          </p:spTgt>
                                        </p:tgtEl>
                                        <p:attrNameLst>
                                          <p:attrName>style.visibility</p:attrName>
                                        </p:attrNameLst>
                                      </p:cBhvr>
                                      <p:to>
                                        <p:strVal val="visible"/>
                                      </p:to>
                                    </p:set>
                                    <p:animEffect filter="fade" transition="in">
                                      <p:cBhvr>
                                        <p:cTn dur="1000"/>
                                        <p:tgtEl>
                                          <p:spTgt spid="165">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3" st="3"/>
                                            </p:txEl>
                                          </p:spTgt>
                                        </p:tgtEl>
                                        <p:attrNameLst>
                                          <p:attrName>style.visibility</p:attrName>
                                        </p:attrNameLst>
                                      </p:cBhvr>
                                      <p:to>
                                        <p:strVal val="visible"/>
                                      </p:to>
                                    </p:set>
                                    <p:animEffect filter="fade" transition="in">
                                      <p:cBhvr>
                                        <p:cTn dur="1000"/>
                                        <p:tgtEl>
                                          <p:spTgt spid="165">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4" st="4"/>
                                            </p:txEl>
                                          </p:spTgt>
                                        </p:tgtEl>
                                        <p:attrNameLst>
                                          <p:attrName>style.visibility</p:attrName>
                                        </p:attrNameLst>
                                      </p:cBhvr>
                                      <p:to>
                                        <p:strVal val="visible"/>
                                      </p:to>
                                    </p:set>
                                    <p:animEffect filter="fade" transition="in">
                                      <p:cBhvr>
                                        <p:cTn dur="1000"/>
                                        <p:tgtEl>
                                          <p:spTgt spid="165">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5">
                                            <p:txEl>
                                              <p:pRg end="5" st="5"/>
                                            </p:txEl>
                                          </p:spTgt>
                                        </p:tgtEl>
                                        <p:attrNameLst>
                                          <p:attrName>style.visibility</p:attrName>
                                        </p:attrNameLst>
                                      </p:cBhvr>
                                      <p:to>
                                        <p:strVal val="visible"/>
                                      </p:to>
                                    </p:set>
                                    <p:animEffect filter="fade" transition="in">
                                      <p:cBhvr>
                                        <p:cTn dur="1000"/>
                                        <p:tgtEl>
                                          <p:spTgt spid="165">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0"/>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600"/>
              <a:buFont typeface="Arial"/>
              <a:buNone/>
            </a:pPr>
            <a:r>
              <a:rPr lang="en-US" sz="2600"/>
              <a:t>DIVERSITY CONTINUES TO BE UNTAPPED</a:t>
            </a:r>
            <a:endParaRPr/>
          </a:p>
        </p:txBody>
      </p:sp>
      <p:sp>
        <p:nvSpPr>
          <p:cNvPr id="171" name="Google Shape;171;p10"/>
          <p:cNvSpPr txBox="1"/>
          <p:nvPr/>
        </p:nvSpPr>
        <p:spPr>
          <a:xfrm>
            <a:off x="1172864" y="1587063"/>
            <a:ext cx="9688620" cy="5013434"/>
          </a:xfrm>
          <a:prstGeom prst="rect">
            <a:avLst/>
          </a:prstGeom>
          <a:noFill/>
          <a:ln>
            <a:noFill/>
          </a:ln>
        </p:spPr>
        <p:txBody>
          <a:bodyPr anchorCtr="0" anchor="t" bIns="45700" lIns="91425" spcFirstLastPara="1" rIns="91425" wrap="square" tIns="45700">
            <a:normAutofit fontScale="77500" lnSpcReduction="20000"/>
          </a:bodyPr>
          <a:lstStyle/>
          <a:p>
            <a:pPr indent="0" lvl="0" marL="0" marR="0" rtl="0" algn="ctr">
              <a:lnSpc>
                <a:spcPct val="100000"/>
              </a:lnSpc>
              <a:spcBef>
                <a:spcPts val="0"/>
              </a:spcBef>
              <a:spcAft>
                <a:spcPts val="0"/>
              </a:spcAft>
              <a:buClr>
                <a:schemeClr val="accent4"/>
              </a:buClr>
              <a:buSzPct val="79999"/>
              <a:buFont typeface="Arial"/>
              <a:buNone/>
            </a:pPr>
            <a:r>
              <a:rPr b="0" i="0" lang="en-US" sz="2600" u="sng" cap="none" strike="noStrike">
                <a:solidFill>
                  <a:schemeClr val="accent4"/>
                </a:solidFill>
                <a:latin typeface="Arial"/>
                <a:ea typeface="Arial"/>
                <a:cs typeface="Arial"/>
                <a:sym typeface="Arial"/>
              </a:rPr>
              <a:t>7000 HTM professionals</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8.5% are black of African American</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7.7% are Hispanic/Latinx</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11% identified as female</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47% are over 50 </a:t>
            </a:r>
            <a:r>
              <a:rPr b="0" i="1" lang="en-US" sz="2600" u="none" cap="none" strike="noStrike">
                <a:solidFill>
                  <a:srgbClr val="754441"/>
                </a:solidFill>
                <a:latin typeface="Arial"/>
                <a:ea typeface="Arial"/>
                <a:cs typeface="Arial"/>
                <a:sym typeface="Arial"/>
              </a:rPr>
              <a:t>years old</a:t>
            </a:r>
            <a:endParaRPr b="0" i="0" sz="1400" u="none" cap="none" strike="noStrike">
              <a:solidFill>
                <a:srgbClr val="000000"/>
              </a:solidFill>
              <a:latin typeface="Arial"/>
              <a:ea typeface="Arial"/>
              <a:cs typeface="Arial"/>
              <a:sym typeface="Arial"/>
            </a:endParaRPr>
          </a:p>
          <a:p>
            <a:pPr indent="-188975" lvl="0" marL="228600" marR="0" rtl="0" algn="l">
              <a:lnSpc>
                <a:spcPct val="100000"/>
              </a:lnSpc>
              <a:spcBef>
                <a:spcPts val="1000"/>
              </a:spcBef>
              <a:spcAft>
                <a:spcPts val="0"/>
              </a:spcAft>
              <a:buClr>
                <a:srgbClr val="754441"/>
              </a:buClr>
              <a:buSzPct val="79998"/>
              <a:buFont typeface="Arial"/>
              <a:buChar char="•"/>
            </a:pPr>
            <a:r>
              <a:rPr b="0" i="1" lang="en-US" sz="2600" u="none" cap="none" strike="noStrike">
                <a:solidFill>
                  <a:srgbClr val="754441"/>
                </a:solidFill>
                <a:latin typeface="Arial"/>
                <a:ea typeface="Arial"/>
                <a:cs typeface="Arial"/>
                <a:sym typeface="Arial"/>
              </a:rPr>
              <a:t>60% of managers are over 50 years old</a:t>
            </a:r>
            <a:endParaRPr b="0" i="1" sz="2600" u="none" cap="none" strike="noStrike">
              <a:solidFill>
                <a:srgbClr val="754441"/>
              </a:solidFill>
              <a:latin typeface="Arial"/>
              <a:ea typeface="Arial"/>
              <a:cs typeface="Arial"/>
              <a:sym typeface="Arial"/>
            </a:endParaRPr>
          </a:p>
          <a:p>
            <a:pPr indent="-188975" lvl="0" marL="228600" marR="0" rtl="0" algn="l">
              <a:lnSpc>
                <a:spcPct val="100000"/>
              </a:lnSpc>
              <a:spcBef>
                <a:spcPts val="1000"/>
              </a:spcBef>
              <a:spcAft>
                <a:spcPts val="0"/>
              </a:spcAft>
              <a:buClr>
                <a:srgbClr val="754441"/>
              </a:buClr>
              <a:buSzPct val="79998"/>
              <a:buFont typeface="Arial"/>
              <a:buChar char="•"/>
            </a:pPr>
            <a:r>
              <a:rPr b="0" i="1" lang="en-US" sz="2600" u="none" cap="none" strike="noStrike">
                <a:solidFill>
                  <a:srgbClr val="754441"/>
                </a:solidFill>
                <a:latin typeface="Arial"/>
                <a:ea typeface="Arial"/>
                <a:cs typeface="Arial"/>
                <a:sym typeface="Arial"/>
              </a:rPr>
              <a:t>15.4% of managers are over 60 years old</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14% of managers identified as female</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8.5% open vacancies</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33% organizations reported 2-4 months to fill a vacancy</a:t>
            </a:r>
            <a:endParaRPr b="0" i="0" sz="1400" u="none" cap="none" strike="noStrike">
              <a:solidFill>
                <a:srgbClr val="000000"/>
              </a:solidFill>
              <a:latin typeface="Arial"/>
              <a:ea typeface="Arial"/>
              <a:cs typeface="Arial"/>
              <a:sym typeface="Arial"/>
            </a:endParaRPr>
          </a:p>
          <a:p>
            <a:pPr indent="-188976" lvl="0" marL="228600" marR="0" rtl="0" algn="l">
              <a:lnSpc>
                <a:spcPct val="100000"/>
              </a:lnSpc>
              <a:spcBef>
                <a:spcPts val="1000"/>
              </a:spcBef>
              <a:spcAft>
                <a:spcPts val="0"/>
              </a:spcAft>
              <a:buClr>
                <a:srgbClr val="754441"/>
              </a:buClr>
              <a:buSzPct val="79999"/>
              <a:buFont typeface="Arial"/>
              <a:buChar char="•"/>
            </a:pPr>
            <a:r>
              <a:rPr b="0" i="1" lang="en-US" sz="2600" u="none" cap="none" strike="noStrike">
                <a:solidFill>
                  <a:srgbClr val="754441"/>
                </a:solidFill>
                <a:latin typeface="Arial"/>
                <a:ea typeface="Arial"/>
                <a:cs typeface="Arial"/>
                <a:sym typeface="Arial"/>
              </a:rPr>
              <a:t>30% reported taking &gt;4 months to fill a vacancy</a:t>
            </a:r>
            <a:endParaRPr b="0" i="0" sz="1400" u="none" cap="none" strike="noStrike">
              <a:solidFill>
                <a:srgbClr val="000000"/>
              </a:solidFill>
              <a:latin typeface="Arial"/>
              <a:ea typeface="Arial"/>
              <a:cs typeface="Arial"/>
              <a:sym typeface="Arial"/>
            </a:endParaRPr>
          </a:p>
          <a:p>
            <a:pPr indent="-106426" lvl="0" marL="228600" marR="0" rtl="0" algn="l">
              <a:lnSpc>
                <a:spcPct val="100000"/>
              </a:lnSpc>
              <a:spcBef>
                <a:spcPts val="1000"/>
              </a:spcBef>
              <a:spcAft>
                <a:spcPts val="0"/>
              </a:spcAft>
              <a:buClr>
                <a:srgbClr val="262626"/>
              </a:buClr>
              <a:buSzPct val="79999"/>
              <a:buFont typeface="Arial"/>
              <a:buNone/>
            </a:pPr>
            <a:r>
              <a:t/>
            </a:r>
            <a:endParaRPr b="0" i="1" sz="2600" u="none" cap="none" strike="noStrike">
              <a:solidFill>
                <a:schemeClr val="accent4"/>
              </a:solidFill>
              <a:latin typeface="Arial"/>
              <a:ea typeface="Arial"/>
              <a:cs typeface="Arial"/>
              <a:sym typeface="Arial"/>
            </a:endParaRPr>
          </a:p>
          <a:p>
            <a:pPr indent="-115824" lvl="0" marL="228600" marR="0" rtl="0" algn="l">
              <a:lnSpc>
                <a:spcPct val="100000"/>
              </a:lnSpc>
              <a:spcBef>
                <a:spcPts val="1000"/>
              </a:spcBef>
              <a:spcAft>
                <a:spcPts val="0"/>
              </a:spcAft>
              <a:buClr>
                <a:srgbClr val="262626"/>
              </a:buClr>
              <a:buSzPct val="80000"/>
              <a:buFont typeface="Arial"/>
              <a:buNone/>
            </a:pPr>
            <a:r>
              <a:t/>
            </a:r>
            <a:endParaRPr b="0" i="0" sz="2400" u="none" cap="none" strike="noStrike">
              <a:solidFill>
                <a:schemeClr val="accent4"/>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1">
                                            <p:txEl>
                                              <p:pRg end="0" st="0"/>
                                            </p:txEl>
                                          </p:spTgt>
                                        </p:tgtEl>
                                        <p:attrNameLst>
                                          <p:attrName>style.visibility</p:attrName>
                                        </p:attrNameLst>
                                      </p:cBhvr>
                                      <p:to>
                                        <p:strVal val="visible"/>
                                      </p:to>
                                    </p:set>
                                    <p:animEffect filter="fade" transition="in">
                                      <p:cBhvr>
                                        <p:cTn dur="1000"/>
                                        <p:tgtEl>
                                          <p:spTgt spid="17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1" st="1"/>
                                            </p:txEl>
                                          </p:spTgt>
                                        </p:tgtEl>
                                        <p:attrNameLst>
                                          <p:attrName>style.visibility</p:attrName>
                                        </p:attrNameLst>
                                      </p:cBhvr>
                                      <p:to>
                                        <p:strVal val="visible"/>
                                      </p:to>
                                    </p:set>
                                    <p:animEffect filter="fade" transition="in">
                                      <p:cBhvr>
                                        <p:cTn dur="1000"/>
                                        <p:tgtEl>
                                          <p:spTgt spid="171">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2" st="2"/>
                                            </p:txEl>
                                          </p:spTgt>
                                        </p:tgtEl>
                                        <p:attrNameLst>
                                          <p:attrName>style.visibility</p:attrName>
                                        </p:attrNameLst>
                                      </p:cBhvr>
                                      <p:to>
                                        <p:strVal val="visible"/>
                                      </p:to>
                                    </p:set>
                                    <p:animEffect filter="fade" transition="in">
                                      <p:cBhvr>
                                        <p:cTn dur="1000"/>
                                        <p:tgtEl>
                                          <p:spTgt spid="171">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3" st="3"/>
                                            </p:txEl>
                                          </p:spTgt>
                                        </p:tgtEl>
                                        <p:attrNameLst>
                                          <p:attrName>style.visibility</p:attrName>
                                        </p:attrNameLst>
                                      </p:cBhvr>
                                      <p:to>
                                        <p:strVal val="visible"/>
                                      </p:to>
                                    </p:set>
                                    <p:animEffect filter="fade" transition="in">
                                      <p:cBhvr>
                                        <p:cTn dur="1000"/>
                                        <p:tgtEl>
                                          <p:spTgt spid="171">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4" st="4"/>
                                            </p:txEl>
                                          </p:spTgt>
                                        </p:tgtEl>
                                        <p:attrNameLst>
                                          <p:attrName>style.visibility</p:attrName>
                                        </p:attrNameLst>
                                      </p:cBhvr>
                                      <p:to>
                                        <p:strVal val="visible"/>
                                      </p:to>
                                    </p:set>
                                    <p:animEffect filter="fade" transition="in">
                                      <p:cBhvr>
                                        <p:cTn dur="1000"/>
                                        <p:tgtEl>
                                          <p:spTgt spid="171">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5" st="5"/>
                                            </p:txEl>
                                          </p:spTgt>
                                        </p:tgtEl>
                                        <p:attrNameLst>
                                          <p:attrName>style.visibility</p:attrName>
                                        </p:attrNameLst>
                                      </p:cBhvr>
                                      <p:to>
                                        <p:strVal val="visible"/>
                                      </p:to>
                                    </p:set>
                                    <p:animEffect filter="fade" transition="in">
                                      <p:cBhvr>
                                        <p:cTn dur="1000"/>
                                        <p:tgtEl>
                                          <p:spTgt spid="171">
                                            <p:txEl>
                                              <p:pRg end="5" st="5"/>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6" st="6"/>
                                            </p:txEl>
                                          </p:spTgt>
                                        </p:tgtEl>
                                        <p:attrNameLst>
                                          <p:attrName>style.visibility</p:attrName>
                                        </p:attrNameLst>
                                      </p:cBhvr>
                                      <p:to>
                                        <p:strVal val="visible"/>
                                      </p:to>
                                    </p:set>
                                    <p:animEffect filter="fade" transition="in">
                                      <p:cBhvr>
                                        <p:cTn dur="1000"/>
                                        <p:tgtEl>
                                          <p:spTgt spid="171">
                                            <p:txEl>
                                              <p:pRg end="6" st="6"/>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7" st="7"/>
                                            </p:txEl>
                                          </p:spTgt>
                                        </p:tgtEl>
                                        <p:attrNameLst>
                                          <p:attrName>style.visibility</p:attrName>
                                        </p:attrNameLst>
                                      </p:cBhvr>
                                      <p:to>
                                        <p:strVal val="visible"/>
                                      </p:to>
                                    </p:set>
                                    <p:animEffect filter="fade" transition="in">
                                      <p:cBhvr>
                                        <p:cTn dur="1000"/>
                                        <p:tgtEl>
                                          <p:spTgt spid="171">
                                            <p:txEl>
                                              <p:pRg end="7" st="7"/>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8" st="8"/>
                                            </p:txEl>
                                          </p:spTgt>
                                        </p:tgtEl>
                                        <p:attrNameLst>
                                          <p:attrName>style.visibility</p:attrName>
                                        </p:attrNameLst>
                                      </p:cBhvr>
                                      <p:to>
                                        <p:strVal val="visible"/>
                                      </p:to>
                                    </p:set>
                                    <p:animEffect filter="fade" transition="in">
                                      <p:cBhvr>
                                        <p:cTn dur="1000"/>
                                        <p:tgtEl>
                                          <p:spTgt spid="171">
                                            <p:txEl>
                                              <p:pRg end="8" st="8"/>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9" st="9"/>
                                            </p:txEl>
                                          </p:spTgt>
                                        </p:tgtEl>
                                        <p:attrNameLst>
                                          <p:attrName>style.visibility</p:attrName>
                                        </p:attrNameLst>
                                      </p:cBhvr>
                                      <p:to>
                                        <p:strVal val="visible"/>
                                      </p:to>
                                    </p:set>
                                    <p:animEffect filter="fade" transition="in">
                                      <p:cBhvr>
                                        <p:cTn dur="1000"/>
                                        <p:tgtEl>
                                          <p:spTgt spid="171">
                                            <p:txEl>
                                              <p:pRg end="9" st="9"/>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10" st="10"/>
                                            </p:txEl>
                                          </p:spTgt>
                                        </p:tgtEl>
                                        <p:attrNameLst>
                                          <p:attrName>style.visibility</p:attrName>
                                        </p:attrNameLst>
                                      </p:cBhvr>
                                      <p:to>
                                        <p:strVal val="visible"/>
                                      </p:to>
                                    </p:set>
                                    <p:animEffect filter="fade" transition="in">
                                      <p:cBhvr>
                                        <p:cTn dur="1000"/>
                                        <p:tgtEl>
                                          <p:spTgt spid="171">
                                            <p:txEl>
                                              <p:pRg end="10" st="1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11" st="11"/>
                                            </p:txEl>
                                          </p:spTgt>
                                        </p:tgtEl>
                                        <p:attrNameLst>
                                          <p:attrName>style.visibility</p:attrName>
                                        </p:attrNameLst>
                                      </p:cBhvr>
                                      <p:to>
                                        <p:strVal val="visible"/>
                                      </p:to>
                                    </p:set>
                                    <p:animEffect filter="fade" transition="in">
                                      <p:cBhvr>
                                        <p:cTn dur="1000"/>
                                        <p:tgtEl>
                                          <p:spTgt spid="171">
                                            <p:txEl>
                                              <p:pRg end="11" st="1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71">
                                            <p:txEl>
                                              <p:pRg end="12" st="12"/>
                                            </p:txEl>
                                          </p:spTgt>
                                        </p:tgtEl>
                                        <p:attrNameLst>
                                          <p:attrName>style.visibility</p:attrName>
                                        </p:attrNameLst>
                                      </p:cBhvr>
                                      <p:to>
                                        <p:strVal val="visible"/>
                                      </p:to>
                                    </p:set>
                                    <p:animEffect filter="fade" transition="in">
                                      <p:cBhvr>
                                        <p:cTn dur="1000"/>
                                        <p:tgtEl>
                                          <p:spTgt spid="171">
                                            <p:txEl>
                                              <p:pRg end="12" st="1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2"/>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chemeClr val="accent4"/>
              </a:buClr>
              <a:buSzPts val="2800"/>
              <a:buFont typeface="Arial"/>
              <a:buNone/>
            </a:pPr>
            <a:r>
              <a:rPr lang="en-US">
                <a:solidFill>
                  <a:schemeClr val="accent4"/>
                </a:solidFill>
              </a:rPr>
              <a:t>A FEW FOCUS AREAS TO UNDERSTAND</a:t>
            </a:r>
            <a:endParaRPr/>
          </a:p>
        </p:txBody>
      </p:sp>
      <p:sp>
        <p:nvSpPr>
          <p:cNvPr id="177" name="Google Shape;177;p12"/>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a:bodyPr>
          <a:lstStyle/>
          <a:p>
            <a:pPr indent="-228600" lvl="0" marL="228600" rtl="0" algn="l">
              <a:lnSpc>
                <a:spcPct val="100000"/>
              </a:lnSpc>
              <a:spcBef>
                <a:spcPts val="0"/>
              </a:spcBef>
              <a:spcAft>
                <a:spcPts val="0"/>
              </a:spcAft>
              <a:buClr>
                <a:srgbClr val="262626"/>
              </a:buClr>
              <a:buSzPts val="2240"/>
              <a:buChar char="•"/>
            </a:pPr>
            <a:r>
              <a:rPr lang="en-US" sz="2800"/>
              <a:t>Diversity among the HTM teams</a:t>
            </a:r>
            <a:endParaRPr/>
          </a:p>
          <a:p>
            <a:pPr indent="-228600" lvl="0" marL="228600" rtl="0" algn="l">
              <a:lnSpc>
                <a:spcPct val="100000"/>
              </a:lnSpc>
              <a:spcBef>
                <a:spcPts val="1000"/>
              </a:spcBef>
              <a:spcAft>
                <a:spcPts val="0"/>
              </a:spcAft>
              <a:buClr>
                <a:srgbClr val="262626"/>
              </a:buClr>
              <a:buSzPts val="2240"/>
              <a:buChar char="•"/>
            </a:pPr>
            <a:r>
              <a:rPr lang="en-US" sz="2800"/>
              <a:t>Awareness of the HTM field in underrepresented populations</a:t>
            </a:r>
            <a:endParaRPr sz="2800"/>
          </a:p>
          <a:p>
            <a:pPr indent="-372110" lvl="2" marL="605790" rtl="0" algn="l">
              <a:lnSpc>
                <a:spcPct val="100000"/>
              </a:lnSpc>
              <a:spcBef>
                <a:spcPts val="1000"/>
              </a:spcBef>
              <a:spcAft>
                <a:spcPts val="0"/>
              </a:spcAft>
              <a:buSzPts val="2800"/>
              <a:buChar char="•"/>
            </a:pPr>
            <a:r>
              <a:rPr lang="en-US" sz="2800"/>
              <a:t>Diversity in outreach</a:t>
            </a:r>
            <a:endParaRPr sz="2800"/>
          </a:p>
          <a:p>
            <a:pPr indent="-228600" lvl="0" marL="228600" rtl="0" algn="l">
              <a:lnSpc>
                <a:spcPct val="100000"/>
              </a:lnSpc>
              <a:spcBef>
                <a:spcPts val="1000"/>
              </a:spcBef>
              <a:spcAft>
                <a:spcPts val="0"/>
              </a:spcAft>
              <a:buClr>
                <a:srgbClr val="262626"/>
              </a:buClr>
              <a:buSzPts val="2240"/>
              <a:buChar char="•"/>
            </a:pPr>
            <a:r>
              <a:rPr lang="en-US" sz="2800"/>
              <a:t>Retention of existing HTM staff</a:t>
            </a:r>
            <a:endParaRPr/>
          </a:p>
          <a:p>
            <a:pPr indent="-228600" lvl="0" marL="228600" rtl="0" algn="l">
              <a:lnSpc>
                <a:spcPct val="100000"/>
              </a:lnSpc>
              <a:spcBef>
                <a:spcPts val="1000"/>
              </a:spcBef>
              <a:spcAft>
                <a:spcPts val="0"/>
              </a:spcAft>
              <a:buClr>
                <a:srgbClr val="262626"/>
              </a:buClr>
              <a:buSzPts val="2240"/>
              <a:buChar char="•"/>
            </a:pPr>
            <a:r>
              <a:rPr lang="en-US" sz="2800"/>
              <a:t>Shortening vacancy length</a:t>
            </a:r>
            <a:endParaRPr/>
          </a:p>
          <a:p>
            <a:pPr indent="-228600" lvl="0" marL="228600" rtl="0" algn="l">
              <a:lnSpc>
                <a:spcPct val="100000"/>
              </a:lnSpc>
              <a:spcBef>
                <a:spcPts val="1000"/>
              </a:spcBef>
              <a:spcAft>
                <a:spcPts val="0"/>
              </a:spcAft>
              <a:buClr>
                <a:srgbClr val="262626"/>
              </a:buClr>
              <a:buSzPts val="2240"/>
              <a:buChar char="•"/>
            </a:pPr>
            <a:r>
              <a:rPr lang="en-US" sz="2800"/>
              <a:t>Diversity in recruitment </a:t>
            </a:r>
            <a:endParaRPr sz="2800"/>
          </a:p>
          <a:p>
            <a:pPr indent="0" lvl="0" marL="0" rtl="0" algn="l">
              <a:lnSpc>
                <a:spcPct val="100000"/>
              </a:lnSpc>
              <a:spcBef>
                <a:spcPts val="1000"/>
              </a:spcBef>
              <a:spcAft>
                <a:spcPts val="0"/>
              </a:spcAft>
              <a:buSzPts val="1440"/>
              <a:buNone/>
            </a:pPr>
            <a:r>
              <a:t/>
            </a:r>
            <a:endParaRPr sz="2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0" st="0"/>
                                            </p:txEl>
                                          </p:spTgt>
                                        </p:tgtEl>
                                        <p:attrNameLst>
                                          <p:attrName>style.visibility</p:attrName>
                                        </p:attrNameLst>
                                      </p:cBhvr>
                                      <p:to>
                                        <p:strVal val="visible"/>
                                      </p:to>
                                    </p:set>
                                    <p:animEffect filter="fade" transition="in">
                                      <p:cBhvr>
                                        <p:cTn dur="1000"/>
                                        <p:tgtEl>
                                          <p:spTgt spid="1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1" st="1"/>
                                            </p:txEl>
                                          </p:spTgt>
                                        </p:tgtEl>
                                        <p:attrNameLst>
                                          <p:attrName>style.visibility</p:attrName>
                                        </p:attrNameLst>
                                      </p:cBhvr>
                                      <p:to>
                                        <p:strVal val="visible"/>
                                      </p:to>
                                    </p:set>
                                    <p:animEffect filter="fade" transition="in">
                                      <p:cBhvr>
                                        <p:cTn dur="1000"/>
                                        <p:tgtEl>
                                          <p:spTgt spid="177">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2" st="2"/>
                                            </p:txEl>
                                          </p:spTgt>
                                        </p:tgtEl>
                                        <p:attrNameLst>
                                          <p:attrName>style.visibility</p:attrName>
                                        </p:attrNameLst>
                                      </p:cBhvr>
                                      <p:to>
                                        <p:strVal val="visible"/>
                                      </p:to>
                                    </p:set>
                                    <p:animEffect filter="fade" transition="in">
                                      <p:cBhvr>
                                        <p:cTn dur="1000"/>
                                        <p:tgtEl>
                                          <p:spTgt spid="177">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3" st="3"/>
                                            </p:txEl>
                                          </p:spTgt>
                                        </p:tgtEl>
                                        <p:attrNameLst>
                                          <p:attrName>style.visibility</p:attrName>
                                        </p:attrNameLst>
                                      </p:cBhvr>
                                      <p:to>
                                        <p:strVal val="visible"/>
                                      </p:to>
                                    </p:set>
                                    <p:animEffect filter="fade" transition="in">
                                      <p:cBhvr>
                                        <p:cTn dur="1000"/>
                                        <p:tgtEl>
                                          <p:spTgt spid="177">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4" st="4"/>
                                            </p:txEl>
                                          </p:spTgt>
                                        </p:tgtEl>
                                        <p:attrNameLst>
                                          <p:attrName>style.visibility</p:attrName>
                                        </p:attrNameLst>
                                      </p:cBhvr>
                                      <p:to>
                                        <p:strVal val="visible"/>
                                      </p:to>
                                    </p:set>
                                    <p:animEffect filter="fade" transition="in">
                                      <p:cBhvr>
                                        <p:cTn dur="1000"/>
                                        <p:tgtEl>
                                          <p:spTgt spid="177">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5" st="5"/>
                                            </p:txEl>
                                          </p:spTgt>
                                        </p:tgtEl>
                                        <p:attrNameLst>
                                          <p:attrName>style.visibility</p:attrName>
                                        </p:attrNameLst>
                                      </p:cBhvr>
                                      <p:to>
                                        <p:strVal val="visible"/>
                                      </p:to>
                                    </p:set>
                                    <p:animEffect filter="fade" transition="in">
                                      <p:cBhvr>
                                        <p:cTn dur="1000"/>
                                        <p:tgtEl>
                                          <p:spTgt spid="177">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7">
                                            <p:txEl>
                                              <p:pRg end="6" st="6"/>
                                            </p:txEl>
                                          </p:spTgt>
                                        </p:tgtEl>
                                        <p:attrNameLst>
                                          <p:attrName>style.visibility</p:attrName>
                                        </p:attrNameLst>
                                      </p:cBhvr>
                                      <p:to>
                                        <p:strVal val="visible"/>
                                      </p:to>
                                    </p:set>
                                    <p:animEffect filter="fade" transition="in">
                                      <p:cBhvr>
                                        <p:cTn dur="1000"/>
                                        <p:tgtEl>
                                          <p:spTgt spid="177">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13"/>
          <p:cNvPicPr preferRelativeResize="0"/>
          <p:nvPr/>
        </p:nvPicPr>
        <p:blipFill rotWithShape="1">
          <a:blip r:embed="rId3">
            <a:alphaModFix/>
          </a:blip>
          <a:srcRect b="0" l="0" r="0" t="0"/>
          <a:stretch/>
        </p:blipFill>
        <p:spPr>
          <a:xfrm>
            <a:off x="5860026" y="2861187"/>
            <a:ext cx="6331974" cy="3996813"/>
          </a:xfrm>
          <a:prstGeom prst="rect">
            <a:avLst/>
          </a:prstGeom>
          <a:noFill/>
          <a:ln>
            <a:noFill/>
          </a:ln>
        </p:spPr>
      </p:pic>
      <p:sp>
        <p:nvSpPr>
          <p:cNvPr id="183" name="Google Shape;183;p13"/>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sz="2800"/>
              <a:t>DIVERSITY AMONG THE HTM TEAMS</a:t>
            </a:r>
            <a:endParaRPr/>
          </a:p>
        </p:txBody>
      </p:sp>
      <p:sp>
        <p:nvSpPr>
          <p:cNvPr id="184" name="Google Shape;184;p13"/>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a:bodyPr>
          <a:lstStyle/>
          <a:p>
            <a:pPr indent="-320040" lvl="0" marL="457200" rtl="0" algn="l">
              <a:lnSpc>
                <a:spcPct val="100000"/>
              </a:lnSpc>
              <a:spcBef>
                <a:spcPts val="0"/>
              </a:spcBef>
              <a:spcAft>
                <a:spcPts val="0"/>
              </a:spcAft>
              <a:buSzPts val="1440"/>
              <a:buChar char="•"/>
            </a:pPr>
            <a:r>
              <a:rPr lang="en-US"/>
              <a:t>Be an advocate and mentor</a:t>
            </a:r>
            <a:endParaRPr/>
          </a:p>
          <a:p>
            <a:pPr indent="0" lvl="0" marL="457200" rtl="0" algn="l">
              <a:lnSpc>
                <a:spcPct val="100000"/>
              </a:lnSpc>
              <a:spcBef>
                <a:spcPts val="0"/>
              </a:spcBef>
              <a:spcAft>
                <a:spcPts val="0"/>
              </a:spcAft>
              <a:buSzPts val="1440"/>
              <a:buNone/>
            </a:pPr>
            <a:r>
              <a:t/>
            </a:r>
            <a:endParaRPr/>
          </a:p>
          <a:p>
            <a:pPr indent="-320040" lvl="0" marL="457200" rtl="0" algn="l">
              <a:lnSpc>
                <a:spcPct val="100000"/>
              </a:lnSpc>
              <a:spcBef>
                <a:spcPts val="0"/>
              </a:spcBef>
              <a:spcAft>
                <a:spcPts val="0"/>
              </a:spcAft>
              <a:buSzPts val="1440"/>
              <a:buChar char="•"/>
            </a:pPr>
            <a:r>
              <a:rPr lang="en-US"/>
              <a:t>Encourage staff to take risks and stretch assignments</a:t>
            </a:r>
            <a:endParaRPr/>
          </a:p>
          <a:p>
            <a:pPr indent="0" lvl="0" marL="457200" rtl="0" algn="l">
              <a:lnSpc>
                <a:spcPct val="100000"/>
              </a:lnSpc>
              <a:spcBef>
                <a:spcPts val="0"/>
              </a:spcBef>
              <a:spcAft>
                <a:spcPts val="0"/>
              </a:spcAft>
              <a:buSzPts val="1440"/>
              <a:buNone/>
            </a:pPr>
            <a:r>
              <a:t/>
            </a:r>
            <a:endParaRPr/>
          </a:p>
          <a:p>
            <a:pPr indent="-320040" lvl="0" marL="457200" rtl="0" algn="l">
              <a:lnSpc>
                <a:spcPct val="100000"/>
              </a:lnSpc>
              <a:spcBef>
                <a:spcPts val="0"/>
              </a:spcBef>
              <a:spcAft>
                <a:spcPts val="0"/>
              </a:spcAft>
              <a:buSzPts val="1440"/>
              <a:buChar char="•"/>
            </a:pPr>
            <a:r>
              <a:rPr lang="en-US"/>
              <a:t>Offer opportunities…to everyone</a:t>
            </a:r>
            <a:endParaRPr/>
          </a:p>
          <a:p>
            <a:pPr indent="0" lvl="0" marL="457200" rtl="0" algn="l">
              <a:lnSpc>
                <a:spcPct val="100000"/>
              </a:lnSpc>
              <a:spcBef>
                <a:spcPts val="0"/>
              </a:spcBef>
              <a:spcAft>
                <a:spcPts val="0"/>
              </a:spcAft>
              <a:buSzPts val="1440"/>
              <a:buNone/>
            </a:pPr>
            <a:r>
              <a:t/>
            </a:r>
            <a:endParaRPr/>
          </a:p>
          <a:p>
            <a:pPr indent="-320040" lvl="0" marL="457200" rtl="0" algn="l">
              <a:lnSpc>
                <a:spcPct val="100000"/>
              </a:lnSpc>
              <a:spcBef>
                <a:spcPts val="0"/>
              </a:spcBef>
              <a:spcAft>
                <a:spcPts val="0"/>
              </a:spcAft>
              <a:buSzPts val="1440"/>
              <a:buChar char="•"/>
            </a:pPr>
            <a:r>
              <a:rPr lang="en-US"/>
              <a:t>Solicit input…from everyone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descr="Community Outreach | STEM Awards | Isowater® Corp" id="189" name="Google Shape;189;p14"/>
          <p:cNvPicPr preferRelativeResize="0"/>
          <p:nvPr/>
        </p:nvPicPr>
        <p:blipFill rotWithShape="1">
          <a:blip r:embed="rId3">
            <a:alphaModFix/>
          </a:blip>
          <a:srcRect b="0" l="0" r="0" t="0"/>
          <a:stretch/>
        </p:blipFill>
        <p:spPr>
          <a:xfrm>
            <a:off x="6576522" y="2679072"/>
            <a:ext cx="5383306" cy="2523425"/>
          </a:xfrm>
          <a:prstGeom prst="rect">
            <a:avLst/>
          </a:prstGeom>
          <a:noFill/>
          <a:ln>
            <a:noFill/>
          </a:ln>
        </p:spPr>
      </p:pic>
      <p:sp>
        <p:nvSpPr>
          <p:cNvPr id="190" name="Google Shape;190;p14"/>
          <p:cNvSpPr txBox="1"/>
          <p:nvPr>
            <p:ph type="title"/>
          </p:nvPr>
        </p:nvSpPr>
        <p:spPr>
          <a:xfrm>
            <a:off x="1050879" y="609601"/>
            <a:ext cx="6987335"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sz="2800"/>
              <a:t>AWARENESS OF THE HTM FIELD IN UNDERREPRESENTED POPULATIONS</a:t>
            </a:r>
            <a:endParaRPr/>
          </a:p>
        </p:txBody>
      </p:sp>
      <p:sp>
        <p:nvSpPr>
          <p:cNvPr id="191" name="Google Shape;191;p14"/>
          <p:cNvSpPr txBox="1"/>
          <p:nvPr>
            <p:ph idx="1" type="body"/>
          </p:nvPr>
        </p:nvSpPr>
        <p:spPr>
          <a:xfrm>
            <a:off x="1050879" y="2163097"/>
            <a:ext cx="5775223" cy="4091280"/>
          </a:xfrm>
          <a:prstGeom prst="rect">
            <a:avLst/>
          </a:prstGeom>
          <a:noFill/>
          <a:ln>
            <a:noFill/>
          </a:ln>
        </p:spPr>
        <p:txBody>
          <a:bodyPr anchorCtr="0" anchor="t" bIns="45700" lIns="91425" spcFirstLastPara="1" rIns="91425" wrap="square" tIns="45700">
            <a:normAutofit/>
          </a:bodyPr>
          <a:lstStyle/>
          <a:p>
            <a:pPr indent="-320040" lvl="0" marL="457200" rtl="0" algn="l">
              <a:lnSpc>
                <a:spcPct val="100000"/>
              </a:lnSpc>
              <a:spcBef>
                <a:spcPts val="0"/>
              </a:spcBef>
              <a:spcAft>
                <a:spcPts val="0"/>
              </a:spcAft>
              <a:buSzPts val="1440"/>
              <a:buChar char="•"/>
            </a:pPr>
            <a:r>
              <a:rPr lang="en-US" sz="2400"/>
              <a:t>STEM/HTM outreach starting at the lowest level</a:t>
            </a:r>
            <a:endParaRPr sz="2400"/>
          </a:p>
          <a:p>
            <a:pPr indent="-320039" lvl="2" marL="1371600" rtl="0" algn="l">
              <a:lnSpc>
                <a:spcPct val="100000"/>
              </a:lnSpc>
              <a:spcBef>
                <a:spcPts val="0"/>
              </a:spcBef>
              <a:spcAft>
                <a:spcPts val="0"/>
              </a:spcAft>
              <a:buSzPts val="1440"/>
              <a:buChar char="•"/>
            </a:pPr>
            <a:r>
              <a:rPr lang="en-US" sz="2400"/>
              <a:t>Introduce STEM/HTM early</a:t>
            </a:r>
            <a:endParaRPr sz="2400"/>
          </a:p>
          <a:p>
            <a:pPr indent="-320039" lvl="2" marL="1371600" rtl="0" algn="l">
              <a:lnSpc>
                <a:spcPct val="100000"/>
              </a:lnSpc>
              <a:spcBef>
                <a:spcPts val="0"/>
              </a:spcBef>
              <a:spcAft>
                <a:spcPts val="0"/>
              </a:spcAft>
              <a:buSzPts val="1440"/>
              <a:buChar char="•"/>
            </a:pPr>
            <a:r>
              <a:rPr lang="en-US" sz="2400"/>
              <a:t>Elementary/Middle/High School?</a:t>
            </a:r>
            <a:endParaRPr/>
          </a:p>
          <a:p>
            <a:pPr indent="0" lvl="2" marL="1051561" rtl="0" algn="l">
              <a:lnSpc>
                <a:spcPct val="100000"/>
              </a:lnSpc>
              <a:spcBef>
                <a:spcPts val="0"/>
              </a:spcBef>
              <a:spcAft>
                <a:spcPts val="0"/>
              </a:spcAft>
              <a:buSzPts val="1440"/>
              <a:buNone/>
            </a:pPr>
            <a:r>
              <a:t/>
            </a:r>
            <a:endParaRPr sz="2400"/>
          </a:p>
          <a:p>
            <a:pPr indent="-320040" lvl="0" marL="457200" rtl="0" algn="l">
              <a:lnSpc>
                <a:spcPct val="100000"/>
              </a:lnSpc>
              <a:spcBef>
                <a:spcPts val="0"/>
              </a:spcBef>
              <a:spcAft>
                <a:spcPts val="0"/>
              </a:spcAft>
              <a:buSzPts val="1440"/>
              <a:buChar char="•"/>
            </a:pPr>
            <a:r>
              <a:rPr lang="en-US" sz="2400"/>
              <a:t>Participate in STEM festivals and events</a:t>
            </a:r>
            <a:endParaRPr/>
          </a:p>
          <a:p>
            <a:pPr indent="0" lvl="0" marL="137160" rtl="0" algn="l">
              <a:lnSpc>
                <a:spcPct val="100000"/>
              </a:lnSpc>
              <a:spcBef>
                <a:spcPts val="0"/>
              </a:spcBef>
              <a:spcAft>
                <a:spcPts val="0"/>
              </a:spcAft>
              <a:buSzPts val="1440"/>
              <a:buNone/>
            </a:pPr>
            <a:r>
              <a:t/>
            </a:r>
            <a:endParaRPr sz="2400"/>
          </a:p>
          <a:p>
            <a:pPr indent="-320040" lvl="0" marL="457200" rtl="0" algn="l">
              <a:lnSpc>
                <a:spcPct val="100000"/>
              </a:lnSpc>
              <a:spcBef>
                <a:spcPts val="0"/>
              </a:spcBef>
              <a:spcAft>
                <a:spcPts val="0"/>
              </a:spcAft>
              <a:buSzPts val="1440"/>
              <a:buChar char="•"/>
            </a:pPr>
            <a:r>
              <a:rPr lang="en-US" sz="2400"/>
              <a:t>Ensure diversity of outreach team</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5"/>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sz="2800"/>
              <a:t>RETENTION OF EXISTING HTM STAFF</a:t>
            </a:r>
            <a:endParaRPr/>
          </a:p>
        </p:txBody>
      </p:sp>
      <p:sp>
        <p:nvSpPr>
          <p:cNvPr id="197" name="Google Shape;197;p15"/>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a:bodyPr>
          <a:lstStyle/>
          <a:p>
            <a:pPr indent="-320040" lvl="0" marL="457200" rtl="0" algn="l">
              <a:lnSpc>
                <a:spcPct val="100000"/>
              </a:lnSpc>
              <a:spcBef>
                <a:spcPts val="0"/>
              </a:spcBef>
              <a:spcAft>
                <a:spcPts val="0"/>
              </a:spcAft>
              <a:buSzPts val="1440"/>
              <a:buChar char="•"/>
            </a:pPr>
            <a:r>
              <a:rPr lang="en-US" sz="2400"/>
              <a:t>Development</a:t>
            </a:r>
            <a:endParaRPr sz="2400"/>
          </a:p>
          <a:p>
            <a:pPr indent="-320040" lvl="0" marL="457200" rtl="0" algn="l">
              <a:lnSpc>
                <a:spcPct val="100000"/>
              </a:lnSpc>
              <a:spcBef>
                <a:spcPts val="0"/>
              </a:spcBef>
              <a:spcAft>
                <a:spcPts val="0"/>
              </a:spcAft>
              <a:buSzPts val="1440"/>
              <a:buChar char="•"/>
            </a:pPr>
            <a:r>
              <a:rPr lang="en-US" sz="2400"/>
              <a:t>Celebrate and recognize!</a:t>
            </a:r>
            <a:endParaRPr sz="2400"/>
          </a:p>
          <a:p>
            <a:pPr indent="-320038" lvl="2" marL="1371600" rtl="0" algn="l">
              <a:lnSpc>
                <a:spcPct val="100000"/>
              </a:lnSpc>
              <a:spcBef>
                <a:spcPts val="0"/>
              </a:spcBef>
              <a:spcAft>
                <a:spcPts val="0"/>
              </a:spcAft>
              <a:buSzPts val="1440"/>
              <a:buChar char="•"/>
            </a:pPr>
            <a:r>
              <a:rPr lang="en-US" sz="2400"/>
              <a:t>Break bread</a:t>
            </a:r>
            <a:endParaRPr sz="2400"/>
          </a:p>
          <a:p>
            <a:pPr indent="-320040" lvl="0" marL="457200" rtl="0" algn="l">
              <a:lnSpc>
                <a:spcPct val="100000"/>
              </a:lnSpc>
              <a:spcBef>
                <a:spcPts val="0"/>
              </a:spcBef>
              <a:spcAft>
                <a:spcPts val="0"/>
              </a:spcAft>
              <a:buSzPts val="1440"/>
              <a:buChar char="•"/>
            </a:pPr>
            <a:r>
              <a:rPr lang="en-US" sz="2400"/>
              <a:t>High energy tasks AKA pet projects</a:t>
            </a:r>
            <a:endParaRPr sz="2400"/>
          </a:p>
          <a:p>
            <a:pPr indent="-380997" lvl="2" marL="1371600" rtl="0" algn="l">
              <a:lnSpc>
                <a:spcPct val="100000"/>
              </a:lnSpc>
              <a:spcBef>
                <a:spcPts val="0"/>
              </a:spcBef>
              <a:spcAft>
                <a:spcPts val="0"/>
              </a:spcAft>
              <a:buSzPts val="2400"/>
              <a:buChar char="•"/>
            </a:pPr>
            <a:r>
              <a:rPr lang="en-US" sz="2400"/>
              <a:t>Industry involvement</a:t>
            </a:r>
            <a:endParaRPr sz="2400"/>
          </a:p>
        </p:txBody>
      </p:sp>
      <p:pic>
        <p:nvPicPr>
          <p:cNvPr descr="Employee Retention: What it is &amp; Strategies | QuestionPro" id="198" name="Google Shape;198;p15"/>
          <p:cNvPicPr preferRelativeResize="0"/>
          <p:nvPr/>
        </p:nvPicPr>
        <p:blipFill rotWithShape="1">
          <a:blip r:embed="rId3">
            <a:alphaModFix/>
          </a:blip>
          <a:srcRect b="26685" l="0" r="0" t="30045"/>
          <a:stretch/>
        </p:blipFill>
        <p:spPr>
          <a:xfrm>
            <a:off x="1134098" y="3870513"/>
            <a:ext cx="9810605" cy="250188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8"/>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sz="2800"/>
              <a:t>DIVERSITY IN RECRUITMENT </a:t>
            </a:r>
            <a:endParaRPr/>
          </a:p>
        </p:txBody>
      </p:sp>
      <p:sp>
        <p:nvSpPr>
          <p:cNvPr id="204" name="Google Shape;204;p18"/>
          <p:cNvSpPr txBox="1"/>
          <p:nvPr>
            <p:ph idx="1" type="body"/>
          </p:nvPr>
        </p:nvSpPr>
        <p:spPr>
          <a:xfrm>
            <a:off x="1050879" y="1825624"/>
            <a:ext cx="9810604" cy="4428753"/>
          </a:xfrm>
          <a:prstGeom prst="rect">
            <a:avLst/>
          </a:prstGeom>
          <a:noFill/>
          <a:ln>
            <a:noFill/>
          </a:ln>
        </p:spPr>
        <p:txBody>
          <a:bodyPr anchorCtr="0" anchor="t" bIns="45700" lIns="91425" spcFirstLastPara="1" rIns="91425" wrap="square" tIns="45700">
            <a:normAutofit fontScale="92500" lnSpcReduction="10000"/>
          </a:bodyPr>
          <a:lstStyle/>
          <a:p>
            <a:pPr indent="-320040" lvl="0" marL="457200" rtl="0" algn="l">
              <a:lnSpc>
                <a:spcPct val="100000"/>
              </a:lnSpc>
              <a:spcBef>
                <a:spcPts val="0"/>
              </a:spcBef>
              <a:spcAft>
                <a:spcPts val="0"/>
              </a:spcAft>
              <a:buSzPct val="55598"/>
              <a:buChar char="•"/>
            </a:pPr>
            <a:r>
              <a:rPr lang="en-US" sz="2800"/>
              <a:t>Career Fairs</a:t>
            </a:r>
            <a:endParaRPr/>
          </a:p>
          <a:p>
            <a:pPr indent="0" lvl="0" marL="137160" rtl="0" algn="l">
              <a:lnSpc>
                <a:spcPct val="100000"/>
              </a:lnSpc>
              <a:spcBef>
                <a:spcPts val="0"/>
              </a:spcBef>
              <a:spcAft>
                <a:spcPts val="0"/>
              </a:spcAft>
              <a:buSzPct val="55598"/>
              <a:buNone/>
            </a:pPr>
            <a:r>
              <a:t/>
            </a:r>
            <a:endParaRPr sz="2800"/>
          </a:p>
          <a:p>
            <a:pPr indent="-320040" lvl="0" marL="457200" rtl="0" algn="l">
              <a:lnSpc>
                <a:spcPct val="100000"/>
              </a:lnSpc>
              <a:spcBef>
                <a:spcPts val="0"/>
              </a:spcBef>
              <a:spcAft>
                <a:spcPts val="0"/>
              </a:spcAft>
              <a:buSzPct val="55598"/>
              <a:buChar char="•"/>
            </a:pPr>
            <a:r>
              <a:rPr lang="en-US" sz="2800"/>
              <a:t>Schools (local &amp; national)</a:t>
            </a:r>
            <a:endParaRPr/>
          </a:p>
          <a:p>
            <a:pPr indent="0" lvl="0" marL="137160" rtl="0" algn="l">
              <a:lnSpc>
                <a:spcPct val="100000"/>
              </a:lnSpc>
              <a:spcBef>
                <a:spcPts val="0"/>
              </a:spcBef>
              <a:spcAft>
                <a:spcPts val="0"/>
              </a:spcAft>
              <a:buSzPct val="55598"/>
              <a:buNone/>
            </a:pPr>
            <a:r>
              <a:t/>
            </a:r>
            <a:endParaRPr sz="2800"/>
          </a:p>
          <a:p>
            <a:pPr indent="-320040" lvl="0" marL="457200" rtl="0" algn="l">
              <a:lnSpc>
                <a:spcPct val="100000"/>
              </a:lnSpc>
              <a:spcBef>
                <a:spcPts val="0"/>
              </a:spcBef>
              <a:spcAft>
                <a:spcPts val="0"/>
              </a:spcAft>
              <a:buSzPct val="55598"/>
              <a:buChar char="•"/>
            </a:pPr>
            <a:r>
              <a:rPr lang="en-US" sz="2800"/>
              <a:t>Trade organizations</a:t>
            </a:r>
            <a:endParaRPr/>
          </a:p>
          <a:p>
            <a:pPr indent="-228600" lvl="0" marL="457200" rtl="0" algn="l">
              <a:lnSpc>
                <a:spcPct val="100000"/>
              </a:lnSpc>
              <a:spcBef>
                <a:spcPts val="0"/>
              </a:spcBef>
              <a:spcAft>
                <a:spcPts val="0"/>
              </a:spcAft>
              <a:buSzPct val="55598"/>
              <a:buNone/>
            </a:pPr>
            <a:r>
              <a:t/>
            </a:r>
            <a:endParaRPr sz="2800"/>
          </a:p>
          <a:p>
            <a:pPr indent="-320040" lvl="0" marL="457200" rtl="0" algn="l">
              <a:lnSpc>
                <a:spcPct val="100000"/>
              </a:lnSpc>
              <a:spcBef>
                <a:spcPts val="0"/>
              </a:spcBef>
              <a:spcAft>
                <a:spcPts val="0"/>
              </a:spcAft>
              <a:buSzPct val="55598"/>
              <a:buChar char="•"/>
            </a:pPr>
            <a:r>
              <a:rPr lang="en-US" sz="2800"/>
              <a:t>Local HTM chapters</a:t>
            </a:r>
            <a:endParaRPr/>
          </a:p>
          <a:p>
            <a:pPr indent="0" lvl="0" marL="137160" rtl="0" algn="l">
              <a:lnSpc>
                <a:spcPct val="100000"/>
              </a:lnSpc>
              <a:spcBef>
                <a:spcPts val="0"/>
              </a:spcBef>
              <a:spcAft>
                <a:spcPts val="0"/>
              </a:spcAft>
              <a:buSzPct val="55598"/>
              <a:buNone/>
            </a:pPr>
            <a:r>
              <a:t/>
            </a:r>
            <a:endParaRPr sz="2800"/>
          </a:p>
          <a:p>
            <a:pPr indent="-320040" lvl="0" marL="457200" rtl="0" algn="l">
              <a:lnSpc>
                <a:spcPct val="100000"/>
              </a:lnSpc>
              <a:spcBef>
                <a:spcPts val="0"/>
              </a:spcBef>
              <a:spcAft>
                <a:spcPts val="0"/>
              </a:spcAft>
              <a:buSzPct val="55598"/>
              <a:buChar char="•"/>
            </a:pPr>
            <a:r>
              <a:rPr lang="en-US" sz="2800"/>
              <a:t>Interview/resume panels</a:t>
            </a:r>
            <a:endParaRPr/>
          </a:p>
          <a:p>
            <a:pPr indent="-228600" lvl="0" marL="457200" rtl="0" algn="l">
              <a:lnSpc>
                <a:spcPct val="100000"/>
              </a:lnSpc>
              <a:spcBef>
                <a:spcPts val="0"/>
              </a:spcBef>
              <a:spcAft>
                <a:spcPts val="0"/>
              </a:spcAft>
              <a:buSzPct val="55598"/>
              <a:buNone/>
            </a:pPr>
            <a:r>
              <a:t/>
            </a:r>
            <a:endParaRPr sz="2800"/>
          </a:p>
          <a:p>
            <a:pPr indent="-320040" lvl="0" marL="457200" rtl="0" algn="l">
              <a:lnSpc>
                <a:spcPct val="100000"/>
              </a:lnSpc>
              <a:spcBef>
                <a:spcPts val="0"/>
              </a:spcBef>
              <a:spcAft>
                <a:spcPts val="0"/>
              </a:spcAft>
              <a:buSzPct val="55598"/>
              <a:buChar char="•"/>
            </a:pPr>
            <a:r>
              <a:rPr lang="en-US" sz="2800"/>
              <a:t>Social media (LinkedIn)</a:t>
            </a:r>
            <a:endParaRPr/>
          </a:p>
          <a:p>
            <a:pPr indent="-228600" lvl="0" marL="457200" rtl="0" algn="l">
              <a:lnSpc>
                <a:spcPct val="100000"/>
              </a:lnSpc>
              <a:spcBef>
                <a:spcPts val="0"/>
              </a:spcBef>
              <a:spcAft>
                <a:spcPts val="0"/>
              </a:spcAft>
              <a:buSzPct val="55598"/>
              <a:buNone/>
            </a:pPr>
            <a:r>
              <a:t/>
            </a:r>
            <a:endParaRPr sz="2800"/>
          </a:p>
        </p:txBody>
      </p:sp>
      <p:pic>
        <p:nvPicPr>
          <p:cNvPr descr="Diversity and Inclusion Recruitment - Beyond the Hype - Dorothy Dalton" id="205" name="Google Shape;205;p18"/>
          <p:cNvPicPr preferRelativeResize="0"/>
          <p:nvPr/>
        </p:nvPicPr>
        <p:blipFill rotWithShape="1">
          <a:blip r:embed="rId3">
            <a:alphaModFix/>
          </a:blip>
          <a:srcRect b="0" l="0" r="0" t="0"/>
          <a:stretch/>
        </p:blipFill>
        <p:spPr>
          <a:xfrm>
            <a:off x="5706417" y="2222205"/>
            <a:ext cx="6417579" cy="46357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7"/>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sz="2800"/>
              <a:t>SHORTENING VACANCY LENGTH</a:t>
            </a:r>
            <a:endParaRPr/>
          </a:p>
        </p:txBody>
      </p:sp>
      <p:sp>
        <p:nvSpPr>
          <p:cNvPr id="211" name="Google Shape;211;p17"/>
          <p:cNvSpPr txBox="1"/>
          <p:nvPr>
            <p:ph idx="1" type="body"/>
          </p:nvPr>
        </p:nvSpPr>
        <p:spPr>
          <a:xfrm>
            <a:off x="1050879" y="1825624"/>
            <a:ext cx="4499316" cy="4428753"/>
          </a:xfrm>
          <a:prstGeom prst="rect">
            <a:avLst/>
          </a:prstGeom>
          <a:noFill/>
          <a:ln>
            <a:noFill/>
          </a:ln>
        </p:spPr>
        <p:txBody>
          <a:bodyPr anchorCtr="0" anchor="t" bIns="45700" lIns="91425" spcFirstLastPara="1" rIns="91425" wrap="square" tIns="45700">
            <a:normAutofit fontScale="70000" lnSpcReduction="20000"/>
          </a:bodyPr>
          <a:lstStyle/>
          <a:p>
            <a:pPr indent="-311190" lvl="0" marL="457200" rtl="0" algn="l">
              <a:lnSpc>
                <a:spcPct val="100000"/>
              </a:lnSpc>
              <a:spcBef>
                <a:spcPts val="0"/>
              </a:spcBef>
              <a:spcAft>
                <a:spcPts val="0"/>
              </a:spcAft>
              <a:buSzPct val="66359"/>
              <a:buChar char="•"/>
            </a:pPr>
            <a:r>
              <a:rPr lang="en-US" sz="2800"/>
              <a:t>Build relationships with education institutions and organizations</a:t>
            </a:r>
            <a:endParaRPr/>
          </a:p>
          <a:p>
            <a:pPr indent="0" lvl="0" marL="137160" rtl="0" algn="l">
              <a:lnSpc>
                <a:spcPct val="100000"/>
              </a:lnSpc>
              <a:spcBef>
                <a:spcPts val="0"/>
              </a:spcBef>
              <a:spcAft>
                <a:spcPts val="0"/>
              </a:spcAft>
              <a:buSzPct val="66359"/>
              <a:buNone/>
            </a:pPr>
            <a:r>
              <a:t/>
            </a:r>
            <a:endParaRPr sz="2800"/>
          </a:p>
          <a:p>
            <a:pPr indent="-311190" lvl="0" marL="457200" rtl="0" algn="l">
              <a:lnSpc>
                <a:spcPct val="100000"/>
              </a:lnSpc>
              <a:spcBef>
                <a:spcPts val="0"/>
              </a:spcBef>
              <a:spcAft>
                <a:spcPts val="0"/>
              </a:spcAft>
              <a:buSzPct val="66359"/>
              <a:buChar char="•"/>
            </a:pPr>
            <a:r>
              <a:rPr lang="en-US" sz="2800"/>
              <a:t>HTM is small, but a growing community, reputations matter</a:t>
            </a:r>
            <a:endParaRPr/>
          </a:p>
          <a:p>
            <a:pPr indent="0" lvl="0" marL="137160" rtl="0" algn="l">
              <a:lnSpc>
                <a:spcPct val="100000"/>
              </a:lnSpc>
              <a:spcBef>
                <a:spcPts val="0"/>
              </a:spcBef>
              <a:spcAft>
                <a:spcPts val="0"/>
              </a:spcAft>
              <a:buSzPct val="66359"/>
              <a:buNone/>
            </a:pPr>
            <a:r>
              <a:t/>
            </a:r>
            <a:endParaRPr sz="2800"/>
          </a:p>
          <a:p>
            <a:pPr indent="-311190" lvl="0" marL="457200" rtl="0" algn="l">
              <a:lnSpc>
                <a:spcPct val="100000"/>
              </a:lnSpc>
              <a:spcBef>
                <a:spcPts val="0"/>
              </a:spcBef>
              <a:spcAft>
                <a:spcPts val="0"/>
              </a:spcAft>
              <a:buSzPct val="66359"/>
              <a:buChar char="•"/>
            </a:pPr>
            <a:r>
              <a:rPr lang="en-US" sz="2800"/>
              <a:t>Succession planning</a:t>
            </a:r>
            <a:endParaRPr/>
          </a:p>
          <a:p>
            <a:pPr indent="0" lvl="0" marL="137160" rtl="0" algn="l">
              <a:lnSpc>
                <a:spcPct val="100000"/>
              </a:lnSpc>
              <a:spcBef>
                <a:spcPts val="0"/>
              </a:spcBef>
              <a:spcAft>
                <a:spcPts val="0"/>
              </a:spcAft>
              <a:buSzPct val="66359"/>
              <a:buNone/>
            </a:pPr>
            <a:r>
              <a:t/>
            </a:r>
            <a:endParaRPr sz="2800"/>
          </a:p>
          <a:p>
            <a:pPr indent="-311190" lvl="0" marL="457200" rtl="0" algn="l">
              <a:lnSpc>
                <a:spcPct val="100000"/>
              </a:lnSpc>
              <a:spcBef>
                <a:spcPts val="0"/>
              </a:spcBef>
              <a:spcAft>
                <a:spcPts val="0"/>
              </a:spcAft>
              <a:buSzPct val="66359"/>
              <a:buChar char="•"/>
            </a:pPr>
            <a:r>
              <a:rPr lang="en-US" sz="2800"/>
              <a:t>Pipeline of talent</a:t>
            </a:r>
            <a:endParaRPr sz="2800"/>
          </a:p>
          <a:p>
            <a:pPr indent="-311190" lvl="2" marL="1371600" rtl="0" algn="l">
              <a:lnSpc>
                <a:spcPct val="100000"/>
              </a:lnSpc>
              <a:spcBef>
                <a:spcPts val="0"/>
              </a:spcBef>
              <a:spcAft>
                <a:spcPts val="0"/>
              </a:spcAft>
              <a:buSzPct val="66359"/>
              <a:buChar char="•"/>
            </a:pPr>
            <a:r>
              <a:rPr lang="en-US" sz="2800"/>
              <a:t>Try to capture as they leave school</a:t>
            </a:r>
            <a:endParaRPr/>
          </a:p>
          <a:p>
            <a:pPr indent="0" lvl="2" marL="1051561" rtl="0" algn="l">
              <a:lnSpc>
                <a:spcPct val="100000"/>
              </a:lnSpc>
              <a:spcBef>
                <a:spcPts val="0"/>
              </a:spcBef>
              <a:spcAft>
                <a:spcPts val="0"/>
              </a:spcAft>
              <a:buSzPct val="66359"/>
              <a:buNone/>
            </a:pPr>
            <a:r>
              <a:t/>
            </a:r>
            <a:endParaRPr sz="2800"/>
          </a:p>
          <a:p>
            <a:pPr indent="-311190" lvl="0" marL="457200" rtl="0" algn="l">
              <a:lnSpc>
                <a:spcPct val="100000"/>
              </a:lnSpc>
              <a:spcBef>
                <a:spcPts val="0"/>
              </a:spcBef>
              <a:spcAft>
                <a:spcPts val="0"/>
              </a:spcAft>
              <a:buSzPct val="66359"/>
              <a:buChar char="•"/>
            </a:pPr>
            <a:r>
              <a:rPr lang="en-US" sz="2800"/>
              <a:t>Entry level positions</a:t>
            </a:r>
            <a:endParaRPr sz="2800"/>
          </a:p>
          <a:p>
            <a:pPr indent="0" lvl="0" marL="457200" rtl="0" algn="l">
              <a:lnSpc>
                <a:spcPct val="100000"/>
              </a:lnSpc>
              <a:spcBef>
                <a:spcPts val="0"/>
              </a:spcBef>
              <a:spcAft>
                <a:spcPts val="0"/>
              </a:spcAft>
              <a:buSzPct val="73469"/>
              <a:buNone/>
            </a:pPr>
            <a:r>
              <a:t/>
            </a:r>
            <a:endParaRPr sz="2800"/>
          </a:p>
          <a:p>
            <a:pPr indent="-353060" lvl="0" marL="457200" rtl="0" algn="l">
              <a:lnSpc>
                <a:spcPct val="100000"/>
              </a:lnSpc>
              <a:spcBef>
                <a:spcPts val="0"/>
              </a:spcBef>
              <a:spcAft>
                <a:spcPts val="0"/>
              </a:spcAft>
              <a:buSzPct val="100000"/>
              <a:buChar char="•"/>
            </a:pPr>
            <a:r>
              <a:rPr lang="en-US" sz="2800"/>
              <a:t>Leadership experience and exposure</a:t>
            </a:r>
            <a:endParaRPr sz="2800"/>
          </a:p>
          <a:p>
            <a:pPr indent="-353058" lvl="2" marL="1371600" rtl="0" algn="l">
              <a:lnSpc>
                <a:spcPct val="100000"/>
              </a:lnSpc>
              <a:spcBef>
                <a:spcPts val="0"/>
              </a:spcBef>
              <a:spcAft>
                <a:spcPts val="0"/>
              </a:spcAft>
              <a:buSzPct val="100000"/>
              <a:buChar char="•"/>
            </a:pPr>
            <a:r>
              <a:rPr lang="en-US" sz="2800"/>
              <a:t>Supervisory</a:t>
            </a:r>
            <a:endParaRPr sz="2800"/>
          </a:p>
          <a:p>
            <a:pPr indent="-353058" lvl="2" marL="1371600" rtl="0" algn="l">
              <a:lnSpc>
                <a:spcPct val="100000"/>
              </a:lnSpc>
              <a:spcBef>
                <a:spcPts val="0"/>
              </a:spcBef>
              <a:spcAft>
                <a:spcPts val="0"/>
              </a:spcAft>
              <a:buSzPct val="100000"/>
              <a:buChar char="•"/>
            </a:pPr>
            <a:r>
              <a:rPr lang="en-US" sz="2800"/>
              <a:t>C-Suite</a:t>
            </a:r>
            <a:endParaRPr sz="2800"/>
          </a:p>
        </p:txBody>
      </p:sp>
      <p:pic>
        <p:nvPicPr>
          <p:cNvPr descr="How to Create Best Recruitment Strategies &amp; Plan? | Recruiting and Staffing  Company" id="212" name="Google Shape;212;p17"/>
          <p:cNvPicPr preferRelativeResize="0"/>
          <p:nvPr/>
        </p:nvPicPr>
        <p:blipFill rotWithShape="1">
          <a:blip r:embed="rId3">
            <a:alphaModFix/>
          </a:blip>
          <a:srcRect b="0" l="0" r="0" t="9813"/>
          <a:stretch/>
        </p:blipFill>
        <p:spPr>
          <a:xfrm>
            <a:off x="5780067" y="1635018"/>
            <a:ext cx="6167517" cy="494299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6"/>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1800"/>
              <a:buNone/>
            </a:pPr>
            <a:r>
              <a:rPr lang="en-US"/>
              <a:t>Key Takeaways</a:t>
            </a:r>
            <a:endParaRPr/>
          </a:p>
        </p:txBody>
      </p:sp>
      <p:sp>
        <p:nvSpPr>
          <p:cNvPr id="218" name="Google Shape;218;p36"/>
          <p:cNvSpPr txBox="1"/>
          <p:nvPr>
            <p:ph idx="1" type="body"/>
          </p:nvPr>
        </p:nvSpPr>
        <p:spPr>
          <a:xfrm>
            <a:off x="1050878" y="1825624"/>
            <a:ext cx="8250437" cy="4428753"/>
          </a:xfrm>
          <a:prstGeom prst="rect">
            <a:avLst/>
          </a:prstGeom>
          <a:noFill/>
          <a:ln>
            <a:noFill/>
          </a:ln>
        </p:spPr>
        <p:txBody>
          <a:bodyPr anchorCtr="0" anchor="t" bIns="45700" lIns="91425" spcFirstLastPara="1" rIns="91425" wrap="square" tIns="45700">
            <a:normAutofit fontScale="92500" lnSpcReduction="10000"/>
          </a:bodyPr>
          <a:lstStyle/>
          <a:p>
            <a:pPr indent="-320040" lvl="0" marL="457200" rtl="0" algn="l">
              <a:lnSpc>
                <a:spcPct val="100000"/>
              </a:lnSpc>
              <a:spcBef>
                <a:spcPts val="1000"/>
              </a:spcBef>
              <a:spcAft>
                <a:spcPts val="0"/>
              </a:spcAft>
              <a:buClr>
                <a:srgbClr val="262626"/>
              </a:buClr>
              <a:buSzPct val="64863"/>
              <a:buChar char="•"/>
            </a:pPr>
            <a:r>
              <a:rPr lang="en-US" sz="2400"/>
              <a:t>Maintain a culture of diversity, equity, and inclusion</a:t>
            </a:r>
            <a:endParaRPr/>
          </a:p>
          <a:p>
            <a:pPr indent="-320040" lvl="0" marL="457200" rtl="0" algn="l">
              <a:lnSpc>
                <a:spcPct val="100000"/>
              </a:lnSpc>
              <a:spcBef>
                <a:spcPts val="1000"/>
              </a:spcBef>
              <a:spcAft>
                <a:spcPts val="0"/>
              </a:spcAft>
              <a:buClr>
                <a:srgbClr val="262626"/>
              </a:buClr>
              <a:buSzPct val="64863"/>
              <a:buChar char="•"/>
            </a:pPr>
            <a:r>
              <a:rPr lang="en-US" sz="2400"/>
              <a:t>Seek DEI leaders in your HDOs and offer mandatory training to your teams</a:t>
            </a:r>
            <a:endParaRPr/>
          </a:p>
          <a:p>
            <a:pPr indent="-320040" lvl="0" marL="457200" rtl="0" algn="l">
              <a:lnSpc>
                <a:spcPct val="100000"/>
              </a:lnSpc>
              <a:spcBef>
                <a:spcPts val="1000"/>
              </a:spcBef>
              <a:spcAft>
                <a:spcPts val="0"/>
              </a:spcAft>
              <a:buClr>
                <a:srgbClr val="262626"/>
              </a:buClr>
              <a:buSzPct val="64863"/>
              <a:buChar char="•"/>
            </a:pPr>
            <a:r>
              <a:rPr lang="en-US" sz="2400"/>
              <a:t>Use inclusive language – leader/team member communication</a:t>
            </a:r>
            <a:endParaRPr/>
          </a:p>
          <a:p>
            <a:pPr indent="-320040" lvl="0" marL="457200" rtl="0" algn="l">
              <a:lnSpc>
                <a:spcPct val="100000"/>
              </a:lnSpc>
              <a:spcBef>
                <a:spcPts val="1000"/>
              </a:spcBef>
              <a:spcAft>
                <a:spcPts val="0"/>
              </a:spcAft>
              <a:buClr>
                <a:srgbClr val="262626"/>
              </a:buClr>
              <a:buSzPct val="64863"/>
              <a:buChar char="•"/>
            </a:pPr>
            <a:r>
              <a:rPr lang="en-US" sz="2400"/>
              <a:t>Develop diverse decision-making – collective opinions do bring great results! </a:t>
            </a:r>
            <a:endParaRPr/>
          </a:p>
          <a:p>
            <a:pPr indent="-320040" lvl="0" marL="457200" rtl="0" algn="l">
              <a:lnSpc>
                <a:spcPct val="100000"/>
              </a:lnSpc>
              <a:spcBef>
                <a:spcPts val="1000"/>
              </a:spcBef>
              <a:spcAft>
                <a:spcPts val="0"/>
              </a:spcAft>
              <a:buClr>
                <a:srgbClr val="262626"/>
              </a:buClr>
              <a:buSzPct val="64863"/>
              <a:buChar char="•"/>
            </a:pPr>
            <a:r>
              <a:rPr lang="en-US" sz="2400"/>
              <a:t>Create a safe space for your teams – forms of bias </a:t>
            </a:r>
            <a:endParaRPr/>
          </a:p>
          <a:p>
            <a:pPr indent="-320040" lvl="0" marL="457200" rtl="0" algn="l">
              <a:lnSpc>
                <a:spcPct val="100000"/>
              </a:lnSpc>
              <a:spcBef>
                <a:spcPts val="1000"/>
              </a:spcBef>
              <a:spcAft>
                <a:spcPts val="0"/>
              </a:spcAft>
              <a:buClr>
                <a:srgbClr val="262626"/>
              </a:buClr>
              <a:buSzPct val="64863"/>
              <a:buChar char="•"/>
            </a:pPr>
            <a:r>
              <a:rPr lang="en-US" sz="2400"/>
              <a:t>Use outside resources when needed – there are numerous DEI committees in various professional societies. They’re happy to come and educate your teams.</a:t>
            </a:r>
            <a:endParaRPr/>
          </a:p>
        </p:txBody>
      </p:sp>
      <p:pic>
        <p:nvPicPr>
          <p:cNvPr descr="90 Key Takeaway Illustrations &amp; Clip Art - iStock" id="219" name="Google Shape;219;p36"/>
          <p:cNvPicPr preferRelativeResize="0"/>
          <p:nvPr/>
        </p:nvPicPr>
        <p:blipFill rotWithShape="1">
          <a:blip r:embed="rId3">
            <a:alphaModFix/>
          </a:blip>
          <a:srcRect b="0" l="0" r="0" t="31488"/>
          <a:stretch/>
        </p:blipFill>
        <p:spPr>
          <a:xfrm>
            <a:off x="8785737" y="0"/>
            <a:ext cx="3406263" cy="233368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9"/>
          <p:cNvSpPr txBox="1"/>
          <p:nvPr>
            <p:ph type="title"/>
          </p:nvPr>
        </p:nvSpPr>
        <p:spPr>
          <a:xfrm>
            <a:off x="1050879" y="609601"/>
            <a:ext cx="9810604" cy="1216024"/>
          </a:xfrm>
          <a:prstGeom prst="rect">
            <a:avLst/>
          </a:prstGeom>
          <a:noFill/>
          <a:ln>
            <a:noFill/>
          </a:ln>
        </p:spPr>
        <p:txBody>
          <a:bodyPr anchorCtr="0" anchor="ctr" bIns="45700" lIns="91425" spcFirstLastPara="1" rIns="91425" wrap="square" tIns="45700">
            <a:normAutofit/>
          </a:bodyPr>
          <a:lstStyle/>
          <a:p>
            <a:pPr indent="0" lvl="0" marL="0" rtl="0" algn="l">
              <a:lnSpc>
                <a:spcPct val="110000"/>
              </a:lnSpc>
              <a:spcBef>
                <a:spcPts val="0"/>
              </a:spcBef>
              <a:spcAft>
                <a:spcPts val="0"/>
              </a:spcAft>
              <a:buClr>
                <a:srgbClr val="262626"/>
              </a:buClr>
              <a:buSzPts val="2800"/>
              <a:buFont typeface="Arial"/>
              <a:buNone/>
            </a:pPr>
            <a:r>
              <a:rPr lang="en-US"/>
              <a:t>AAMI TMC’S DEI WORKGROUP</a:t>
            </a:r>
            <a:endParaRPr/>
          </a:p>
        </p:txBody>
      </p:sp>
      <p:sp>
        <p:nvSpPr>
          <p:cNvPr id="225" name="Google Shape;225;p19"/>
          <p:cNvSpPr txBox="1"/>
          <p:nvPr>
            <p:ph idx="1" type="body"/>
          </p:nvPr>
        </p:nvSpPr>
        <p:spPr>
          <a:xfrm>
            <a:off x="1050879" y="1825624"/>
            <a:ext cx="9810604" cy="4872888"/>
          </a:xfrm>
          <a:prstGeom prst="rect">
            <a:avLst/>
          </a:prstGeom>
          <a:noFill/>
          <a:ln>
            <a:noFill/>
          </a:ln>
        </p:spPr>
        <p:txBody>
          <a:bodyPr anchorCtr="0" anchor="t" bIns="45700" lIns="91425" spcFirstLastPara="1" rIns="91425" wrap="square" tIns="45700">
            <a:normAutofit lnSpcReduction="10000"/>
          </a:bodyPr>
          <a:lstStyle/>
          <a:p>
            <a:pPr indent="-342900" lvl="0" marL="444500" rtl="0" algn="l">
              <a:lnSpc>
                <a:spcPct val="100000"/>
              </a:lnSpc>
              <a:spcBef>
                <a:spcPts val="0"/>
              </a:spcBef>
              <a:spcAft>
                <a:spcPts val="0"/>
              </a:spcAft>
              <a:buSzPts val="1600"/>
              <a:buChar char="•"/>
            </a:pPr>
            <a:r>
              <a:rPr lang="en-US"/>
              <a:t>Formed in November 2021</a:t>
            </a:r>
            <a:endParaRPr/>
          </a:p>
          <a:p>
            <a:pPr indent="-241300" lvl="0" marL="444500" rtl="0" algn="l">
              <a:lnSpc>
                <a:spcPct val="100000"/>
              </a:lnSpc>
              <a:spcBef>
                <a:spcPts val="0"/>
              </a:spcBef>
              <a:spcAft>
                <a:spcPts val="0"/>
              </a:spcAft>
              <a:buSzPts val="1600"/>
              <a:buNone/>
            </a:pPr>
            <a:r>
              <a:t/>
            </a:r>
            <a:endParaRPr/>
          </a:p>
          <a:p>
            <a:pPr indent="-342900" lvl="0" marL="444500" rtl="0" algn="l">
              <a:lnSpc>
                <a:spcPct val="100000"/>
              </a:lnSpc>
              <a:spcBef>
                <a:spcPts val="0"/>
              </a:spcBef>
              <a:spcAft>
                <a:spcPts val="0"/>
              </a:spcAft>
              <a:buSzPts val="1600"/>
              <a:buChar char="•"/>
            </a:pPr>
            <a:r>
              <a:rPr lang="en-US"/>
              <a:t>Workgroup members: Danielle, Priya, Lucas, Maggie, Jennifer, Colleen</a:t>
            </a:r>
            <a:endParaRPr/>
          </a:p>
          <a:p>
            <a:pPr indent="-241300" lvl="0" marL="444500" rtl="0" algn="l">
              <a:lnSpc>
                <a:spcPct val="100000"/>
              </a:lnSpc>
              <a:spcBef>
                <a:spcPts val="0"/>
              </a:spcBef>
              <a:spcAft>
                <a:spcPts val="0"/>
              </a:spcAft>
              <a:buSzPts val="1600"/>
              <a:buNone/>
            </a:pPr>
            <a:r>
              <a:t/>
            </a:r>
            <a:endParaRPr/>
          </a:p>
          <a:p>
            <a:pPr indent="-342900" lvl="0" marL="444500" rtl="0" algn="l">
              <a:lnSpc>
                <a:spcPct val="100000"/>
              </a:lnSpc>
              <a:spcBef>
                <a:spcPts val="0"/>
              </a:spcBef>
              <a:spcAft>
                <a:spcPts val="0"/>
              </a:spcAft>
              <a:buSzPts val="1600"/>
              <a:buChar char="•"/>
            </a:pPr>
            <a:r>
              <a:rPr lang="en-US"/>
              <a:t>Purpose: Expand HTM field to diverse communities and create awareness on DEI for HTM professionals</a:t>
            </a:r>
            <a:endParaRPr/>
          </a:p>
          <a:p>
            <a:pPr indent="-241300" lvl="0" marL="444500" rtl="0" algn="l">
              <a:lnSpc>
                <a:spcPct val="100000"/>
              </a:lnSpc>
              <a:spcBef>
                <a:spcPts val="0"/>
              </a:spcBef>
              <a:spcAft>
                <a:spcPts val="0"/>
              </a:spcAft>
              <a:buSzPts val="1600"/>
              <a:buNone/>
            </a:pPr>
            <a:r>
              <a:t/>
            </a:r>
            <a:endParaRPr/>
          </a:p>
          <a:p>
            <a:pPr indent="-342900" lvl="0" marL="444500" rtl="0" algn="l">
              <a:lnSpc>
                <a:spcPct val="100000"/>
              </a:lnSpc>
              <a:spcBef>
                <a:spcPts val="0"/>
              </a:spcBef>
              <a:spcAft>
                <a:spcPts val="0"/>
              </a:spcAft>
              <a:buSzPts val="1600"/>
              <a:buChar char="•"/>
            </a:pPr>
            <a:r>
              <a:rPr lang="en-US"/>
              <a:t>Process: </a:t>
            </a:r>
            <a:endParaRPr/>
          </a:p>
          <a:p>
            <a:pPr indent="-342900" lvl="1" marL="901700" rtl="0" algn="l">
              <a:lnSpc>
                <a:spcPct val="100000"/>
              </a:lnSpc>
              <a:spcBef>
                <a:spcPts val="0"/>
              </a:spcBef>
              <a:spcAft>
                <a:spcPts val="0"/>
              </a:spcAft>
              <a:buSzPts val="1600"/>
              <a:buNone/>
            </a:pPr>
            <a:r>
              <a:rPr lang="en-US"/>
              <a:t>Review DEI survey results</a:t>
            </a:r>
            <a:endParaRPr/>
          </a:p>
          <a:p>
            <a:pPr indent="-342900" lvl="1" marL="901700" rtl="0" algn="l">
              <a:lnSpc>
                <a:spcPct val="100000"/>
              </a:lnSpc>
              <a:spcBef>
                <a:spcPts val="0"/>
              </a:spcBef>
              <a:spcAft>
                <a:spcPts val="0"/>
              </a:spcAft>
              <a:buSzPts val="1600"/>
              <a:buNone/>
            </a:pPr>
            <a:r>
              <a:rPr lang="en-US"/>
              <a:t>Connecting with diverse HTM professionals</a:t>
            </a:r>
            <a:endParaRPr/>
          </a:p>
          <a:p>
            <a:pPr indent="-342900" lvl="1" marL="901700" rtl="0" algn="l">
              <a:lnSpc>
                <a:spcPct val="100000"/>
              </a:lnSpc>
              <a:spcBef>
                <a:spcPts val="0"/>
              </a:spcBef>
              <a:spcAft>
                <a:spcPts val="0"/>
              </a:spcAft>
              <a:buSzPts val="1600"/>
              <a:buNone/>
            </a:pPr>
            <a:r>
              <a:rPr lang="en-US"/>
              <a:t>Connecting with other associations like HOSA, NSBE, NSBHP, SHPE, AISES, HACU, SWE, SACNAS, etc.</a:t>
            </a:r>
            <a:endParaRPr/>
          </a:p>
          <a:p>
            <a:pPr indent="-342900" lvl="1" marL="901700" rtl="0" algn="l">
              <a:lnSpc>
                <a:spcPct val="100000"/>
              </a:lnSpc>
              <a:spcBef>
                <a:spcPts val="0"/>
              </a:spcBef>
              <a:spcAft>
                <a:spcPts val="0"/>
              </a:spcAft>
              <a:buSzPts val="1600"/>
              <a:buNone/>
            </a:pPr>
            <a:r>
              <a:rPr lang="en-US"/>
              <a:t>Use HTM in a Box to introduce the field to underrepresented demographics</a:t>
            </a:r>
            <a:endParaRPr/>
          </a:p>
          <a:p>
            <a:pPr indent="-342900" lvl="1" marL="901700" rtl="0" algn="l">
              <a:lnSpc>
                <a:spcPct val="100000"/>
              </a:lnSpc>
              <a:spcBef>
                <a:spcPts val="0"/>
              </a:spcBef>
              <a:spcAft>
                <a:spcPts val="0"/>
              </a:spcAft>
              <a:buSzPts val="1600"/>
              <a:buNone/>
            </a:pPr>
            <a:r>
              <a:t/>
            </a:r>
            <a:endParaRPr/>
          </a:p>
          <a:p>
            <a:pPr indent="-342900" lvl="0" marL="444500" rtl="0" algn="l">
              <a:lnSpc>
                <a:spcPct val="100000"/>
              </a:lnSpc>
              <a:spcBef>
                <a:spcPts val="0"/>
              </a:spcBef>
              <a:spcAft>
                <a:spcPts val="0"/>
              </a:spcAft>
              <a:buSzPts val="1600"/>
              <a:buChar char="•"/>
            </a:pPr>
            <a:r>
              <a:rPr lang="en-US"/>
              <a:t>Expected outcomes: </a:t>
            </a:r>
            <a:endParaRPr/>
          </a:p>
          <a:p>
            <a:pPr indent="-342900" lvl="1" marL="901700" rtl="0" algn="l">
              <a:lnSpc>
                <a:spcPct val="100000"/>
              </a:lnSpc>
              <a:spcBef>
                <a:spcPts val="0"/>
              </a:spcBef>
              <a:spcAft>
                <a:spcPts val="0"/>
              </a:spcAft>
              <a:buSzPts val="1600"/>
              <a:buNone/>
            </a:pPr>
            <a:r>
              <a:rPr lang="en-US"/>
              <a:t>Increased visibility of the field in other associations and populations</a:t>
            </a:r>
            <a:endParaRPr/>
          </a:p>
          <a:p>
            <a:pPr indent="-342900" lvl="1" marL="901700" rtl="0" algn="l">
              <a:lnSpc>
                <a:spcPct val="100000"/>
              </a:lnSpc>
              <a:spcBef>
                <a:spcPts val="0"/>
              </a:spcBef>
              <a:spcAft>
                <a:spcPts val="0"/>
              </a:spcAft>
              <a:buSzPts val="1600"/>
              <a:buNone/>
            </a:pPr>
            <a:r>
              <a:rPr lang="en-US"/>
              <a:t>AAMI blog </a:t>
            </a:r>
            <a:endParaRPr/>
          </a:p>
          <a:p>
            <a:pPr indent="-342900" lvl="1" marL="901700" rtl="0" algn="l">
              <a:lnSpc>
                <a:spcPct val="100000"/>
              </a:lnSpc>
              <a:spcBef>
                <a:spcPts val="0"/>
              </a:spcBef>
              <a:spcAft>
                <a:spcPts val="0"/>
              </a:spcAft>
              <a:buSzPts val="1600"/>
              <a:buNone/>
            </a:pPr>
            <a:r>
              <a:rPr lang="en-US"/>
              <a:t>Cover story featuring diverse professionals and representatives from other associations</a:t>
            </a:r>
            <a:endParaRPr/>
          </a:p>
          <a:p>
            <a:pPr indent="-342900" lvl="1" marL="901700" rtl="0" algn="l">
              <a:lnSpc>
                <a:spcPct val="100000"/>
              </a:lnSpc>
              <a:spcBef>
                <a:spcPts val="0"/>
              </a:spcBef>
              <a:spcAft>
                <a:spcPts val="0"/>
              </a:spcAft>
              <a:buSzPts val="16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p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1" name="Google Shape;231;p22"/>
          <p:cNvSpPr/>
          <p:nvPr/>
        </p:nvSpPr>
        <p:spPr>
          <a:xfrm>
            <a:off x="9769604" y="0"/>
            <a:ext cx="2422397" cy="6858000"/>
          </a:xfrm>
          <a:custGeom>
            <a:rect b="b" l="l" r="r" t="t"/>
            <a:pathLst>
              <a:path extrusionOk="0" h="6858000" w="2422397">
                <a:moveTo>
                  <a:pt x="1953649" y="0"/>
                </a:moveTo>
                <a:lnTo>
                  <a:pt x="2422397" y="0"/>
                </a:lnTo>
                <a:lnTo>
                  <a:pt x="2422397" y="6858000"/>
                </a:lnTo>
                <a:lnTo>
                  <a:pt x="0" y="6858000"/>
                </a:lnTo>
                <a:lnTo>
                  <a:pt x="19858" y="6793329"/>
                </a:lnTo>
                <a:cubicBezTo>
                  <a:pt x="42769" y="6729276"/>
                  <a:pt x="55252" y="6812236"/>
                  <a:pt x="63278" y="6702245"/>
                </a:cubicBezTo>
                <a:cubicBezTo>
                  <a:pt x="77123" y="6709403"/>
                  <a:pt x="81770" y="6700737"/>
                  <a:pt x="83839" y="6677678"/>
                </a:cubicBezTo>
                <a:cubicBezTo>
                  <a:pt x="95740" y="6647685"/>
                  <a:pt x="120684" y="6687998"/>
                  <a:pt x="117966" y="6636037"/>
                </a:cubicBezTo>
                <a:cubicBezTo>
                  <a:pt x="132113" y="6614269"/>
                  <a:pt x="155186" y="6568118"/>
                  <a:pt x="168724" y="6547069"/>
                </a:cubicBezTo>
                <a:cubicBezTo>
                  <a:pt x="182500" y="6520811"/>
                  <a:pt x="156942" y="6483313"/>
                  <a:pt x="199197" y="6509743"/>
                </a:cubicBezTo>
                <a:cubicBezTo>
                  <a:pt x="204521" y="6468877"/>
                  <a:pt x="221716" y="6484779"/>
                  <a:pt x="247224" y="6455839"/>
                </a:cubicBezTo>
                <a:cubicBezTo>
                  <a:pt x="246715" y="6427188"/>
                  <a:pt x="256832" y="6419751"/>
                  <a:pt x="270687" y="6418363"/>
                </a:cubicBezTo>
                <a:cubicBezTo>
                  <a:pt x="286394" y="6376676"/>
                  <a:pt x="314554" y="6359162"/>
                  <a:pt x="339376" y="6322934"/>
                </a:cubicBezTo>
                <a:cubicBezTo>
                  <a:pt x="368253" y="6289592"/>
                  <a:pt x="420802" y="6241482"/>
                  <a:pt x="443949" y="6218313"/>
                </a:cubicBezTo>
                <a:lnTo>
                  <a:pt x="478259" y="6183918"/>
                </a:lnTo>
                <a:cubicBezTo>
                  <a:pt x="479546" y="6178262"/>
                  <a:pt x="480824" y="6175024"/>
                  <a:pt x="482177" y="6173358"/>
                </a:cubicBezTo>
                <a:lnTo>
                  <a:pt x="482556" y="6173443"/>
                </a:lnTo>
                <a:lnTo>
                  <a:pt x="485673" y="6162875"/>
                </a:lnTo>
                <a:cubicBezTo>
                  <a:pt x="490289" y="6144248"/>
                  <a:pt x="521395" y="6129912"/>
                  <a:pt x="524588" y="6111327"/>
                </a:cubicBezTo>
                <a:cubicBezTo>
                  <a:pt x="545199" y="6117591"/>
                  <a:pt x="520376" y="6032883"/>
                  <a:pt x="547843" y="6075666"/>
                </a:cubicBezTo>
                <a:cubicBezTo>
                  <a:pt x="553033" y="6051683"/>
                  <a:pt x="545320" y="6023873"/>
                  <a:pt x="562259" y="6054865"/>
                </a:cubicBezTo>
                <a:cubicBezTo>
                  <a:pt x="564526" y="6047659"/>
                  <a:pt x="567747" y="6045453"/>
                  <a:pt x="571463" y="6045606"/>
                </a:cubicBezTo>
                <a:lnTo>
                  <a:pt x="584071" y="5992286"/>
                </a:lnTo>
                <a:lnTo>
                  <a:pt x="587812" y="5987907"/>
                </a:lnTo>
                <a:lnTo>
                  <a:pt x="592115" y="5949187"/>
                </a:lnTo>
                <a:lnTo>
                  <a:pt x="595889" y="5931081"/>
                </a:lnTo>
                <a:lnTo>
                  <a:pt x="593758" y="5922047"/>
                </a:lnTo>
                <a:cubicBezTo>
                  <a:pt x="593232" y="5914467"/>
                  <a:pt x="594765" y="5906406"/>
                  <a:pt x="600949" y="5897316"/>
                </a:cubicBezTo>
                <a:lnTo>
                  <a:pt x="602981" y="5895955"/>
                </a:lnTo>
                <a:lnTo>
                  <a:pt x="604430" y="5870052"/>
                </a:lnTo>
                <a:cubicBezTo>
                  <a:pt x="604113" y="5860761"/>
                  <a:pt x="634607" y="5824080"/>
                  <a:pt x="631983" y="5814475"/>
                </a:cubicBezTo>
                <a:cubicBezTo>
                  <a:pt x="646933" y="5748071"/>
                  <a:pt x="684460" y="5592893"/>
                  <a:pt x="699739" y="5516509"/>
                </a:cubicBezTo>
                <a:cubicBezTo>
                  <a:pt x="710735" y="5477214"/>
                  <a:pt x="721727" y="5401610"/>
                  <a:pt x="723657" y="5356170"/>
                </a:cubicBezTo>
                <a:cubicBezTo>
                  <a:pt x="723658" y="5356139"/>
                  <a:pt x="723659" y="5356108"/>
                  <a:pt x="723661" y="5356076"/>
                </a:cubicBezTo>
                <a:cubicBezTo>
                  <a:pt x="724227" y="5340448"/>
                  <a:pt x="724792" y="5324821"/>
                  <a:pt x="725358" y="5309193"/>
                </a:cubicBezTo>
                <a:lnTo>
                  <a:pt x="726926" y="5311182"/>
                </a:lnTo>
                <a:cubicBezTo>
                  <a:pt x="727205" y="5309022"/>
                  <a:pt x="727483" y="5306862"/>
                  <a:pt x="727761" y="5304702"/>
                </a:cubicBezTo>
                <a:cubicBezTo>
                  <a:pt x="728980" y="5300689"/>
                  <a:pt x="730634" y="5299849"/>
                  <a:pt x="732974" y="5303522"/>
                </a:cubicBezTo>
                <a:lnTo>
                  <a:pt x="762873" y="5269094"/>
                </a:lnTo>
                <a:lnTo>
                  <a:pt x="784867" y="5235785"/>
                </a:lnTo>
                <a:cubicBezTo>
                  <a:pt x="792922" y="5219992"/>
                  <a:pt x="786676" y="5159363"/>
                  <a:pt x="796271" y="5175473"/>
                </a:cubicBezTo>
                <a:cubicBezTo>
                  <a:pt x="778757" y="5082200"/>
                  <a:pt x="818431" y="5108289"/>
                  <a:pt x="821529" y="5012929"/>
                </a:cubicBezTo>
                <a:cubicBezTo>
                  <a:pt x="868827" y="4980943"/>
                  <a:pt x="828924" y="4992027"/>
                  <a:pt x="846340" y="4944976"/>
                </a:cubicBezTo>
                <a:cubicBezTo>
                  <a:pt x="809217" y="4943653"/>
                  <a:pt x="878251" y="4892572"/>
                  <a:pt x="840157" y="4872869"/>
                </a:cubicBezTo>
                <a:cubicBezTo>
                  <a:pt x="844532" y="4864931"/>
                  <a:pt x="849972" y="4857863"/>
                  <a:pt x="855718" y="4850916"/>
                </a:cubicBezTo>
                <a:lnTo>
                  <a:pt x="858709" y="4847264"/>
                </a:lnTo>
                <a:lnTo>
                  <a:pt x="863990" y="4829718"/>
                </a:lnTo>
                <a:lnTo>
                  <a:pt x="873842" y="4828439"/>
                </a:lnTo>
                <a:lnTo>
                  <a:pt x="887779" y="4804655"/>
                </a:lnTo>
                <a:lnTo>
                  <a:pt x="893894" y="4777060"/>
                </a:lnTo>
                <a:lnTo>
                  <a:pt x="883546" y="4777089"/>
                </a:lnTo>
                <a:cubicBezTo>
                  <a:pt x="883635" y="4776246"/>
                  <a:pt x="883723" y="4775402"/>
                  <a:pt x="883812" y="4774559"/>
                </a:cubicBezTo>
                <a:cubicBezTo>
                  <a:pt x="889352" y="4740245"/>
                  <a:pt x="897422" y="4710432"/>
                  <a:pt x="903401" y="4679442"/>
                </a:cubicBezTo>
                <a:cubicBezTo>
                  <a:pt x="907602" y="4662863"/>
                  <a:pt x="912023" y="4655463"/>
                  <a:pt x="916253" y="4651970"/>
                </a:cubicBezTo>
                <a:lnTo>
                  <a:pt x="922608" y="4649785"/>
                </a:lnTo>
                <a:lnTo>
                  <a:pt x="924139" y="4631605"/>
                </a:lnTo>
                <a:cubicBezTo>
                  <a:pt x="930019" y="4603591"/>
                  <a:pt x="977465" y="4548305"/>
                  <a:pt x="985938" y="4515358"/>
                </a:cubicBezTo>
                <a:cubicBezTo>
                  <a:pt x="1000521" y="4468809"/>
                  <a:pt x="1001031" y="4398546"/>
                  <a:pt x="1011638" y="4352312"/>
                </a:cubicBezTo>
                <a:cubicBezTo>
                  <a:pt x="999171" y="4322984"/>
                  <a:pt x="1036712" y="4297443"/>
                  <a:pt x="1049579" y="4237953"/>
                </a:cubicBezTo>
                <a:cubicBezTo>
                  <a:pt x="1034947" y="4205504"/>
                  <a:pt x="1058502" y="4197944"/>
                  <a:pt x="1041314" y="4139706"/>
                </a:cubicBezTo>
                <a:cubicBezTo>
                  <a:pt x="1044116" y="4138580"/>
                  <a:pt x="1046813" y="4136885"/>
                  <a:pt x="1049328" y="4134671"/>
                </a:cubicBezTo>
                <a:cubicBezTo>
                  <a:pt x="1063926" y="4121829"/>
                  <a:pt x="1069213" y="4094735"/>
                  <a:pt x="1061133" y="4074160"/>
                </a:cubicBezTo>
                <a:cubicBezTo>
                  <a:pt x="1040322" y="3983713"/>
                  <a:pt x="1054371" y="3913536"/>
                  <a:pt x="1059121" y="3844497"/>
                </a:cubicBezTo>
                <a:cubicBezTo>
                  <a:pt x="1068381" y="3767866"/>
                  <a:pt x="1099542" y="3832893"/>
                  <a:pt x="1083386" y="3726730"/>
                </a:cubicBezTo>
                <a:cubicBezTo>
                  <a:pt x="1099146" y="3721970"/>
                  <a:pt x="1101983" y="3710351"/>
                  <a:pt x="1098990" y="3687782"/>
                </a:cubicBezTo>
                <a:cubicBezTo>
                  <a:pt x="1104533" y="3650944"/>
                  <a:pt x="1161436" y="3588678"/>
                  <a:pt x="1147140" y="3543810"/>
                </a:cubicBezTo>
                <a:cubicBezTo>
                  <a:pt x="1160621" y="3502844"/>
                  <a:pt x="1164478" y="3486683"/>
                  <a:pt x="1179877" y="3441984"/>
                </a:cubicBezTo>
                <a:cubicBezTo>
                  <a:pt x="1176270" y="3400635"/>
                  <a:pt x="1197396" y="3401080"/>
                  <a:pt x="1217096" y="3354156"/>
                </a:cubicBezTo>
                <a:cubicBezTo>
                  <a:pt x="1210227" y="3328615"/>
                  <a:pt x="1218935" y="3313665"/>
                  <a:pt x="1232811" y="3301153"/>
                </a:cubicBezTo>
                <a:cubicBezTo>
                  <a:pt x="1239655" y="3250638"/>
                  <a:pt x="1264601" y="3211909"/>
                  <a:pt x="1281985" y="3158933"/>
                </a:cubicBezTo>
                <a:cubicBezTo>
                  <a:pt x="1281309" y="3094002"/>
                  <a:pt x="1317544" y="3075087"/>
                  <a:pt x="1335997" y="3018423"/>
                </a:cubicBezTo>
                <a:cubicBezTo>
                  <a:pt x="1319548" y="2948716"/>
                  <a:pt x="1385893" y="2996429"/>
                  <a:pt x="1394864" y="2946152"/>
                </a:cubicBezTo>
                <a:cubicBezTo>
                  <a:pt x="1386054" y="2855081"/>
                  <a:pt x="1417868" y="2957394"/>
                  <a:pt x="1436360" y="2829469"/>
                </a:cubicBezTo>
                <a:cubicBezTo>
                  <a:pt x="1433456" y="2820666"/>
                  <a:pt x="1441456" y="2807478"/>
                  <a:pt x="1447242" y="2811546"/>
                </a:cubicBezTo>
                <a:cubicBezTo>
                  <a:pt x="1447128" y="2802912"/>
                  <a:pt x="1439623" y="2779356"/>
                  <a:pt x="1449881" y="2781535"/>
                </a:cubicBezTo>
                <a:cubicBezTo>
                  <a:pt x="1460050" y="2742552"/>
                  <a:pt x="1463265" y="2700943"/>
                  <a:pt x="1459218" y="2660724"/>
                </a:cubicBezTo>
                <a:cubicBezTo>
                  <a:pt x="1493445" y="2591685"/>
                  <a:pt x="1466236" y="2614008"/>
                  <a:pt x="1483504" y="2560980"/>
                </a:cubicBezTo>
                <a:cubicBezTo>
                  <a:pt x="1512916" y="2524928"/>
                  <a:pt x="1495288" y="2513130"/>
                  <a:pt x="1519801" y="2467523"/>
                </a:cubicBezTo>
                <a:cubicBezTo>
                  <a:pt x="1531326" y="2419682"/>
                  <a:pt x="1511699" y="2381655"/>
                  <a:pt x="1507343" y="2357874"/>
                </a:cubicBezTo>
                <a:cubicBezTo>
                  <a:pt x="1551636" y="2342193"/>
                  <a:pt x="1532391" y="2288926"/>
                  <a:pt x="1540772" y="2256097"/>
                </a:cubicBezTo>
                <a:cubicBezTo>
                  <a:pt x="1553381" y="2208714"/>
                  <a:pt x="1550634" y="2197000"/>
                  <a:pt x="1569381" y="2165158"/>
                </a:cubicBezTo>
                <a:cubicBezTo>
                  <a:pt x="1580105" y="2155928"/>
                  <a:pt x="1581085" y="2109597"/>
                  <a:pt x="1576109" y="2078660"/>
                </a:cubicBezTo>
                <a:cubicBezTo>
                  <a:pt x="1547799" y="2101317"/>
                  <a:pt x="1589878" y="2015526"/>
                  <a:pt x="1564751" y="2009574"/>
                </a:cubicBezTo>
                <a:cubicBezTo>
                  <a:pt x="1559571" y="1963291"/>
                  <a:pt x="1588815" y="1945661"/>
                  <a:pt x="1571917" y="1903700"/>
                </a:cubicBezTo>
                <a:cubicBezTo>
                  <a:pt x="1549507" y="1880543"/>
                  <a:pt x="1592171" y="1834174"/>
                  <a:pt x="1564944" y="1821321"/>
                </a:cubicBezTo>
                <a:cubicBezTo>
                  <a:pt x="1588094" y="1807284"/>
                  <a:pt x="1569084" y="1754663"/>
                  <a:pt x="1579022" y="1718757"/>
                </a:cubicBezTo>
                <a:cubicBezTo>
                  <a:pt x="1595838" y="1682773"/>
                  <a:pt x="1574235" y="1630904"/>
                  <a:pt x="1590196" y="1595914"/>
                </a:cubicBezTo>
                <a:cubicBezTo>
                  <a:pt x="1597786" y="1565262"/>
                  <a:pt x="1620889" y="1525339"/>
                  <a:pt x="1624363" y="1502483"/>
                </a:cubicBezTo>
                <a:cubicBezTo>
                  <a:pt x="1639643" y="1495767"/>
                  <a:pt x="1636662" y="1453480"/>
                  <a:pt x="1631539" y="1431520"/>
                </a:cubicBezTo>
                <a:cubicBezTo>
                  <a:pt x="1633585" y="1394352"/>
                  <a:pt x="1664810" y="1375650"/>
                  <a:pt x="1646296" y="1333057"/>
                </a:cubicBezTo>
                <a:cubicBezTo>
                  <a:pt x="1647212" y="1290268"/>
                  <a:pt x="1695950" y="1251319"/>
                  <a:pt x="1696091" y="1202078"/>
                </a:cubicBezTo>
                <a:cubicBezTo>
                  <a:pt x="1689295" y="1170314"/>
                  <a:pt x="1726633" y="1136633"/>
                  <a:pt x="1735042" y="1076748"/>
                </a:cubicBezTo>
                <a:cubicBezTo>
                  <a:pt x="1760833" y="1013988"/>
                  <a:pt x="1855965" y="893553"/>
                  <a:pt x="1890105" y="825516"/>
                </a:cubicBezTo>
                <a:cubicBezTo>
                  <a:pt x="1894319" y="763149"/>
                  <a:pt x="1907634" y="747482"/>
                  <a:pt x="1911831" y="696577"/>
                </a:cubicBezTo>
                <a:cubicBezTo>
                  <a:pt x="1894422" y="607554"/>
                  <a:pt x="1935856" y="704780"/>
                  <a:pt x="1942209" y="575807"/>
                </a:cubicBezTo>
                <a:cubicBezTo>
                  <a:pt x="1938478" y="567461"/>
                  <a:pt x="1945215" y="553391"/>
                  <a:pt x="1951374" y="556682"/>
                </a:cubicBezTo>
                <a:cubicBezTo>
                  <a:pt x="1950445" y="548151"/>
                  <a:pt x="1940725" y="525788"/>
                  <a:pt x="1951170" y="526639"/>
                </a:cubicBezTo>
                <a:cubicBezTo>
                  <a:pt x="1951611" y="485129"/>
                  <a:pt x="1984907" y="384720"/>
                  <a:pt x="1987677" y="330061"/>
                </a:cubicBezTo>
                <a:cubicBezTo>
                  <a:pt x="2013622" y="290636"/>
                  <a:pt x="1947639" y="246940"/>
                  <a:pt x="1967790" y="198682"/>
                </a:cubicBezTo>
                <a:cubicBezTo>
                  <a:pt x="1937165" y="171513"/>
                  <a:pt x="1977692" y="150734"/>
                  <a:pt x="1971093" y="127747"/>
                </a:cubicBezTo>
                <a:cubicBezTo>
                  <a:pt x="2013820" y="106594"/>
                  <a:pt x="1946583" y="38239"/>
                  <a:pt x="1951841" y="4678"/>
                </a:cubicBezTo>
                <a:lnTo>
                  <a:pt x="1953649" y="0"/>
                </a:lnTo>
                <a:close/>
              </a:path>
            </a:pathLst>
          </a:custGeom>
          <a:solidFill>
            <a:srgbClr val="82766A">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2" name="Google Shape;232;p22"/>
          <p:cNvSpPr txBox="1"/>
          <p:nvPr>
            <p:ph type="ctrTitle"/>
          </p:nvPr>
        </p:nvSpPr>
        <p:spPr>
          <a:xfrm>
            <a:off x="1539902" y="1426567"/>
            <a:ext cx="9112195" cy="932953"/>
          </a:xfrm>
          <a:prstGeom prst="rect">
            <a:avLst/>
          </a:prstGeom>
          <a:noFill/>
          <a:ln>
            <a:noFill/>
          </a:ln>
        </p:spPr>
        <p:txBody>
          <a:bodyPr anchorCtr="0" anchor="b" bIns="45700" lIns="91425" spcFirstLastPara="1" rIns="91425" wrap="square" tIns="45700">
            <a:normAutofit/>
          </a:bodyPr>
          <a:lstStyle/>
          <a:p>
            <a:pPr indent="0" lvl="0" marL="0" rtl="0" algn="ctr">
              <a:lnSpc>
                <a:spcPct val="110000"/>
              </a:lnSpc>
              <a:spcBef>
                <a:spcPts val="0"/>
              </a:spcBef>
              <a:spcAft>
                <a:spcPts val="0"/>
              </a:spcAft>
              <a:buClr>
                <a:schemeClr val="accent4"/>
              </a:buClr>
              <a:buSzPts val="4400"/>
              <a:buFont typeface="Arial"/>
              <a:buNone/>
            </a:pPr>
            <a:r>
              <a:rPr lang="en-US" sz="4400">
                <a:solidFill>
                  <a:schemeClr val="accent4"/>
                </a:solidFill>
              </a:rPr>
              <a:t>THANK YOU</a:t>
            </a:r>
            <a:endParaRPr/>
          </a:p>
        </p:txBody>
      </p:sp>
      <p:pic>
        <p:nvPicPr>
          <p:cNvPr descr="BNL | Director's Office | Inclusion, Diversity &amp; Equity Council" id="233" name="Google Shape;233;p22"/>
          <p:cNvPicPr preferRelativeResize="0"/>
          <p:nvPr/>
        </p:nvPicPr>
        <p:blipFill rotWithShape="1">
          <a:blip r:embed="rId3">
            <a:alphaModFix/>
          </a:blip>
          <a:srcRect b="0" l="0" r="0" t="0"/>
          <a:stretch/>
        </p:blipFill>
        <p:spPr>
          <a:xfrm>
            <a:off x="2104446" y="2749718"/>
            <a:ext cx="7983108" cy="2394932"/>
          </a:xfrm>
          <a:prstGeom prst="rect">
            <a:avLst/>
          </a:prstGeom>
          <a:noFill/>
          <a:ln>
            <a:noFill/>
          </a:ln>
        </p:spPr>
      </p:pic>
      <p:sp>
        <p:nvSpPr>
          <p:cNvPr id="234" name="Google Shape;234;p22"/>
          <p:cNvSpPr/>
          <p:nvPr/>
        </p:nvSpPr>
        <p:spPr>
          <a:xfrm>
            <a:off x="1" y="1713350"/>
            <a:ext cx="2621065" cy="5144650"/>
          </a:xfrm>
          <a:custGeom>
            <a:rect b="b" l="l" r="r" t="t"/>
            <a:pathLst>
              <a:path extrusionOk="0" h="5144650" w="2621065">
                <a:moveTo>
                  <a:pt x="0" y="0"/>
                </a:moveTo>
                <a:lnTo>
                  <a:pt x="245438" y="268808"/>
                </a:lnTo>
                <a:lnTo>
                  <a:pt x="252687" y="292650"/>
                </a:lnTo>
                <a:lnTo>
                  <a:pt x="270361" y="304212"/>
                </a:lnTo>
                <a:cubicBezTo>
                  <a:pt x="273529" y="310126"/>
                  <a:pt x="273234" y="316860"/>
                  <a:pt x="272327" y="324001"/>
                </a:cubicBezTo>
                <a:cubicBezTo>
                  <a:pt x="272244" y="325072"/>
                  <a:pt x="272160" y="326143"/>
                  <a:pt x="272077" y="327214"/>
                </a:cubicBezTo>
                <a:lnTo>
                  <a:pt x="295110" y="357098"/>
                </a:lnTo>
                <a:lnTo>
                  <a:pt x="296727" y="371749"/>
                </a:lnTo>
                <a:cubicBezTo>
                  <a:pt x="307880" y="397452"/>
                  <a:pt x="336849" y="412373"/>
                  <a:pt x="332716" y="440404"/>
                </a:cubicBezTo>
                <a:cubicBezTo>
                  <a:pt x="334711" y="448819"/>
                  <a:pt x="338212" y="455052"/>
                  <a:pt x="342633" y="459903"/>
                </a:cubicBezTo>
                <a:lnTo>
                  <a:pt x="357304" y="470524"/>
                </a:lnTo>
                <a:lnTo>
                  <a:pt x="366064" y="467634"/>
                </a:lnTo>
                <a:lnTo>
                  <a:pt x="372502" y="477374"/>
                </a:lnTo>
                <a:lnTo>
                  <a:pt x="375501" y="478682"/>
                </a:lnTo>
                <a:cubicBezTo>
                  <a:pt x="383272" y="491970"/>
                  <a:pt x="403866" y="531500"/>
                  <a:pt x="419128" y="557106"/>
                </a:cubicBezTo>
                <a:cubicBezTo>
                  <a:pt x="439248" y="581985"/>
                  <a:pt x="451401" y="588102"/>
                  <a:pt x="467073" y="632313"/>
                </a:cubicBezTo>
                <a:cubicBezTo>
                  <a:pt x="479664" y="694967"/>
                  <a:pt x="495907" y="682399"/>
                  <a:pt x="490229" y="751490"/>
                </a:cubicBezTo>
                <a:cubicBezTo>
                  <a:pt x="499208" y="732249"/>
                  <a:pt x="513168" y="781653"/>
                  <a:pt x="516935" y="799823"/>
                </a:cubicBezTo>
                <a:cubicBezTo>
                  <a:pt x="520991" y="859493"/>
                  <a:pt x="569045" y="820005"/>
                  <a:pt x="542847" y="848761"/>
                </a:cubicBezTo>
                <a:cubicBezTo>
                  <a:pt x="562656" y="881830"/>
                  <a:pt x="526272" y="969168"/>
                  <a:pt x="572074" y="958725"/>
                </a:cubicBezTo>
                <a:cubicBezTo>
                  <a:pt x="597644" y="999777"/>
                  <a:pt x="577323" y="1011573"/>
                  <a:pt x="620598" y="1033391"/>
                </a:cubicBezTo>
                <a:cubicBezTo>
                  <a:pt x="630696" y="1059064"/>
                  <a:pt x="633259" y="1106766"/>
                  <a:pt x="632660" y="1112764"/>
                </a:cubicBezTo>
                <a:lnTo>
                  <a:pt x="634562" y="1113550"/>
                </a:lnTo>
                <a:cubicBezTo>
                  <a:pt x="640098" y="1119137"/>
                  <a:pt x="641169" y="1124274"/>
                  <a:pt x="640269" y="1129199"/>
                </a:cubicBezTo>
                <a:lnTo>
                  <a:pt x="637728" y="1135143"/>
                </a:lnTo>
                <a:lnTo>
                  <a:pt x="687640" y="1174841"/>
                </a:lnTo>
                <a:lnTo>
                  <a:pt x="724323" y="1244103"/>
                </a:lnTo>
                <a:cubicBezTo>
                  <a:pt x="726461" y="1255968"/>
                  <a:pt x="729249" y="1267984"/>
                  <a:pt x="732765" y="1279809"/>
                </a:cubicBezTo>
                <a:lnTo>
                  <a:pt x="735243" y="1286495"/>
                </a:lnTo>
                <a:lnTo>
                  <a:pt x="735618" y="1286424"/>
                </a:lnTo>
                <a:cubicBezTo>
                  <a:pt x="736846" y="1287437"/>
                  <a:pt x="737921" y="1289470"/>
                  <a:pt x="738875" y="1293066"/>
                </a:cubicBezTo>
                <a:lnTo>
                  <a:pt x="739767" y="1298687"/>
                </a:lnTo>
                <a:lnTo>
                  <a:pt x="744578" y="1311657"/>
                </a:lnTo>
                <a:lnTo>
                  <a:pt x="748379" y="1314753"/>
                </a:lnTo>
                <a:lnTo>
                  <a:pt x="752978" y="1314010"/>
                </a:lnTo>
                <a:lnTo>
                  <a:pt x="752978" y="1315472"/>
                </a:lnTo>
                <a:cubicBezTo>
                  <a:pt x="749424" y="1328629"/>
                  <a:pt x="740370" y="1337267"/>
                  <a:pt x="772880" y="1332740"/>
                </a:cubicBezTo>
                <a:cubicBezTo>
                  <a:pt x="769449" y="1360171"/>
                  <a:pt x="788120" y="1354435"/>
                  <a:pt x="805255" y="1379426"/>
                </a:cubicBezTo>
                <a:cubicBezTo>
                  <a:pt x="820018" y="1405268"/>
                  <a:pt x="847469" y="1452732"/>
                  <a:pt x="861455" y="1487793"/>
                </a:cubicBezTo>
                <a:cubicBezTo>
                  <a:pt x="860472" y="1529583"/>
                  <a:pt x="873198" y="1558240"/>
                  <a:pt x="889172" y="1589794"/>
                </a:cubicBezTo>
                <a:cubicBezTo>
                  <a:pt x="901837" y="1624879"/>
                  <a:pt x="918553" y="1656375"/>
                  <a:pt x="937443" y="1698307"/>
                </a:cubicBezTo>
                <a:lnTo>
                  <a:pt x="974458" y="1768464"/>
                </a:lnTo>
                <a:lnTo>
                  <a:pt x="1013480" y="1853903"/>
                </a:lnTo>
                <a:lnTo>
                  <a:pt x="1031382" y="1948177"/>
                </a:lnTo>
                <a:cubicBezTo>
                  <a:pt x="1065794" y="1983780"/>
                  <a:pt x="1017975" y="2014601"/>
                  <a:pt x="1031611" y="2064126"/>
                </a:cubicBezTo>
                <a:cubicBezTo>
                  <a:pt x="1011441" y="2152960"/>
                  <a:pt x="1051780" y="2170768"/>
                  <a:pt x="1043751" y="2210534"/>
                </a:cubicBezTo>
                <a:cubicBezTo>
                  <a:pt x="1047718" y="2261633"/>
                  <a:pt x="1043420" y="2260757"/>
                  <a:pt x="1055412" y="2309009"/>
                </a:cubicBezTo>
                <a:cubicBezTo>
                  <a:pt x="1065957" y="2376047"/>
                  <a:pt x="1080662" y="2371020"/>
                  <a:pt x="1077288" y="2438335"/>
                </a:cubicBezTo>
                <a:cubicBezTo>
                  <a:pt x="1117396" y="2455794"/>
                  <a:pt x="1082533" y="2452352"/>
                  <a:pt x="1095035" y="2483804"/>
                </a:cubicBezTo>
                <a:cubicBezTo>
                  <a:pt x="1061853" y="2488858"/>
                  <a:pt x="1120109" y="2517457"/>
                  <a:pt x="1084874" y="2535656"/>
                </a:cubicBezTo>
                <a:cubicBezTo>
                  <a:pt x="1088269" y="2540805"/>
                  <a:pt x="1092665" y="2545220"/>
                  <a:pt x="1097340" y="2549509"/>
                </a:cubicBezTo>
                <a:lnTo>
                  <a:pt x="1099771" y="2551770"/>
                </a:lnTo>
                <a:lnTo>
                  <a:pt x="1103350" y="2563634"/>
                </a:lnTo>
                <a:lnTo>
                  <a:pt x="1112049" y="2563454"/>
                </a:lnTo>
                <a:lnTo>
                  <a:pt x="1127385" y="2601609"/>
                </a:lnTo>
                <a:cubicBezTo>
                  <a:pt x="1113460" y="2637696"/>
                  <a:pt x="1158915" y="2668604"/>
                  <a:pt x="1139861" y="2713894"/>
                </a:cubicBezTo>
                <a:cubicBezTo>
                  <a:pt x="1135736" y="2729724"/>
                  <a:pt x="1140589" y="2773668"/>
                  <a:pt x="1152243" y="2778897"/>
                </a:cubicBezTo>
                <a:cubicBezTo>
                  <a:pt x="1155466" y="2787425"/>
                  <a:pt x="1152635" y="2799266"/>
                  <a:pt x="1164665" y="2800172"/>
                </a:cubicBezTo>
                <a:cubicBezTo>
                  <a:pt x="1179331" y="2803170"/>
                  <a:pt x="1160739" y="2841509"/>
                  <a:pt x="1176824" y="2832181"/>
                </a:cubicBezTo>
                <a:cubicBezTo>
                  <a:pt x="1164161" y="2859250"/>
                  <a:pt x="1195203" y="2868939"/>
                  <a:pt x="1204261" y="2886025"/>
                </a:cubicBezTo>
                <a:cubicBezTo>
                  <a:pt x="1217507" y="2920528"/>
                  <a:pt x="1243211" y="2992435"/>
                  <a:pt x="1256301" y="3039204"/>
                </a:cubicBezTo>
                <a:cubicBezTo>
                  <a:pt x="1264978" y="3073150"/>
                  <a:pt x="1260044" y="3127834"/>
                  <a:pt x="1282793" y="3166645"/>
                </a:cubicBezTo>
                <a:cubicBezTo>
                  <a:pt x="1304595" y="3193363"/>
                  <a:pt x="1317394" y="3226316"/>
                  <a:pt x="1353529" y="3266459"/>
                </a:cubicBezTo>
                <a:cubicBezTo>
                  <a:pt x="1399246" y="3301093"/>
                  <a:pt x="1431707" y="3283631"/>
                  <a:pt x="1443501" y="3351404"/>
                </a:cubicBezTo>
                <a:cubicBezTo>
                  <a:pt x="1476611" y="3383947"/>
                  <a:pt x="1480437" y="3422250"/>
                  <a:pt x="1502378" y="3451792"/>
                </a:cubicBezTo>
                <a:cubicBezTo>
                  <a:pt x="1529852" y="3487829"/>
                  <a:pt x="1579951" y="3532847"/>
                  <a:pt x="1608347" y="3567627"/>
                </a:cubicBezTo>
                <a:cubicBezTo>
                  <a:pt x="1624615" y="3589596"/>
                  <a:pt x="1671830" y="3654562"/>
                  <a:pt x="1672750" y="3660473"/>
                </a:cubicBezTo>
                <a:lnTo>
                  <a:pt x="1674801" y="3660727"/>
                </a:lnTo>
                <a:cubicBezTo>
                  <a:pt x="1681591" y="3664628"/>
                  <a:pt x="1683921" y="3669274"/>
                  <a:pt x="1684280" y="3674236"/>
                </a:cubicBezTo>
                <a:lnTo>
                  <a:pt x="1683297" y="3680606"/>
                </a:lnTo>
                <a:lnTo>
                  <a:pt x="1688840" y="3690943"/>
                </a:lnTo>
                <a:lnTo>
                  <a:pt x="1697179" y="3714191"/>
                </a:lnTo>
                <a:cubicBezTo>
                  <a:pt x="1717721" y="3731428"/>
                  <a:pt x="1792260" y="3780041"/>
                  <a:pt x="1812095" y="3794363"/>
                </a:cubicBezTo>
                <a:lnTo>
                  <a:pt x="1816185" y="3800123"/>
                </a:lnTo>
                <a:lnTo>
                  <a:pt x="1816532" y="3799958"/>
                </a:lnTo>
                <a:cubicBezTo>
                  <a:pt x="1817981" y="3800606"/>
                  <a:pt x="1819537" y="3802274"/>
                  <a:pt x="1821367" y="3805472"/>
                </a:cubicBezTo>
                <a:lnTo>
                  <a:pt x="1823645" y="3810629"/>
                </a:lnTo>
                <a:lnTo>
                  <a:pt x="1831583" y="3821804"/>
                </a:lnTo>
                <a:lnTo>
                  <a:pt x="1857078" y="3885992"/>
                </a:lnTo>
                <a:cubicBezTo>
                  <a:pt x="1870925" y="3912689"/>
                  <a:pt x="1904030" y="3944898"/>
                  <a:pt x="1923433" y="3982033"/>
                </a:cubicBezTo>
                <a:cubicBezTo>
                  <a:pt x="1932954" y="4022380"/>
                  <a:pt x="1957377" y="4031327"/>
                  <a:pt x="1980841" y="4057389"/>
                </a:cubicBezTo>
                <a:cubicBezTo>
                  <a:pt x="1978839" y="4101894"/>
                  <a:pt x="2006008" y="4111963"/>
                  <a:pt x="2024665" y="4118801"/>
                </a:cubicBezTo>
                <a:lnTo>
                  <a:pt x="2072486" y="4180983"/>
                </a:lnTo>
                <a:lnTo>
                  <a:pt x="2102842" y="4242051"/>
                </a:lnTo>
                <a:lnTo>
                  <a:pt x="2090319" y="4351530"/>
                </a:lnTo>
                <a:cubicBezTo>
                  <a:pt x="2089688" y="4357705"/>
                  <a:pt x="2200335" y="4461482"/>
                  <a:pt x="2197520" y="4467846"/>
                </a:cubicBezTo>
                <a:cubicBezTo>
                  <a:pt x="2239949" y="4492943"/>
                  <a:pt x="2178502" y="4499026"/>
                  <a:pt x="2204194" y="4542946"/>
                </a:cubicBezTo>
                <a:cubicBezTo>
                  <a:pt x="2219385" y="4595904"/>
                  <a:pt x="2280978" y="4565135"/>
                  <a:pt x="2296014" y="4609323"/>
                </a:cubicBezTo>
                <a:cubicBezTo>
                  <a:pt x="2334979" y="4654669"/>
                  <a:pt x="2311617" y="4683666"/>
                  <a:pt x="2349851" y="4719544"/>
                </a:cubicBezTo>
                <a:cubicBezTo>
                  <a:pt x="2393277" y="4725733"/>
                  <a:pt x="2446606" y="4827088"/>
                  <a:pt x="2466665" y="4853969"/>
                </a:cubicBezTo>
                <a:cubicBezTo>
                  <a:pt x="2435625" y="4867556"/>
                  <a:pt x="2499515" y="4879650"/>
                  <a:pt x="2469772" y="4906386"/>
                </a:cubicBezTo>
                <a:cubicBezTo>
                  <a:pt x="2474368" y="4910433"/>
                  <a:pt x="2479754" y="4913508"/>
                  <a:pt x="2485381" y="4916393"/>
                </a:cubicBezTo>
                <a:lnTo>
                  <a:pt x="2494775" y="4928363"/>
                </a:lnTo>
                <a:lnTo>
                  <a:pt x="2503199" y="4925898"/>
                </a:lnTo>
                <a:lnTo>
                  <a:pt x="2517652" y="4937733"/>
                </a:lnTo>
                <a:cubicBezTo>
                  <a:pt x="2522042" y="4943002"/>
                  <a:pt x="2525578" y="4949649"/>
                  <a:pt x="2527697" y="4958461"/>
                </a:cubicBezTo>
                <a:cubicBezTo>
                  <a:pt x="2523186" y="4996747"/>
                  <a:pt x="2575192" y="5014427"/>
                  <a:pt x="2567995" y="5062892"/>
                </a:cubicBezTo>
                <a:cubicBezTo>
                  <a:pt x="2567947" y="5079163"/>
                  <a:pt x="2583689" y="5120039"/>
                  <a:pt x="2596347" y="5121988"/>
                </a:cubicBezTo>
                <a:cubicBezTo>
                  <a:pt x="2601622" y="5129320"/>
                  <a:pt x="2601836" y="5141425"/>
                  <a:pt x="2613775" y="5139128"/>
                </a:cubicBezTo>
                <a:lnTo>
                  <a:pt x="2621065" y="5144650"/>
                </a:lnTo>
                <a:lnTo>
                  <a:pt x="0" y="5144650"/>
                </a:lnTo>
                <a:lnTo>
                  <a:pt x="0" y="0"/>
                </a:lnTo>
                <a:close/>
              </a:path>
            </a:pathLst>
          </a:custGeom>
          <a:solidFill>
            <a:srgbClr val="82766A">
              <a:alpha val="14117"/>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235" name="Google Shape;235;p22"/>
          <p:cNvPicPr preferRelativeResize="0"/>
          <p:nvPr/>
        </p:nvPicPr>
        <p:blipFill rotWithShape="1">
          <a:blip r:embed="rId4">
            <a:alphaModFix/>
          </a:blip>
          <a:srcRect b="0" l="0" r="0" t="0"/>
          <a:stretch/>
        </p:blipFill>
        <p:spPr>
          <a:xfrm>
            <a:off x="10255872" y="9544"/>
            <a:ext cx="1936130" cy="1371600"/>
          </a:xfrm>
          <a:prstGeom prst="rect">
            <a:avLst/>
          </a:prstGeom>
          <a:noFill/>
          <a:ln>
            <a:noFill/>
          </a:ln>
        </p:spPr>
      </p:pic>
      <p:pic>
        <p:nvPicPr>
          <p:cNvPr descr="Graphical user interface, text&#10;&#10;Description automatically generated" id="236" name="Google Shape;236;p22"/>
          <p:cNvPicPr preferRelativeResize="0"/>
          <p:nvPr/>
        </p:nvPicPr>
        <p:blipFill rotWithShape="1">
          <a:blip r:embed="rId5">
            <a:alphaModFix/>
          </a:blip>
          <a:srcRect b="0" l="0" r="-149" t="18799"/>
          <a:stretch/>
        </p:blipFill>
        <p:spPr>
          <a:xfrm>
            <a:off x="-3" y="-13648"/>
            <a:ext cx="1973658" cy="150580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ArchiveVTI">
  <a:themeElements>
    <a:clrScheme name="AnalogousFromDarkSeedLeftStep">
      <a:dk1>
        <a:srgbClr val="000000"/>
      </a:dk1>
      <a:lt1>
        <a:srgbClr val="FFFFFF"/>
      </a:lt1>
      <a:dk2>
        <a:srgbClr val="311C1B"/>
      </a:dk2>
      <a:lt2>
        <a:srgbClr val="F2F0F3"/>
      </a:lt2>
      <a:accent1>
        <a:srgbClr val="7AAE44"/>
      </a:accent1>
      <a:accent2>
        <a:srgbClr val="A0A737"/>
      </a:accent2>
      <a:accent3>
        <a:srgbClr val="C39A4D"/>
      </a:accent3>
      <a:accent4>
        <a:srgbClr val="B1573B"/>
      </a:accent4>
      <a:accent5>
        <a:srgbClr val="C34D62"/>
      </a:accent5>
      <a:accent6>
        <a:srgbClr val="B13B82"/>
      </a:accent6>
      <a:hlink>
        <a:srgbClr val="C0434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2022-04-04T22:21:36Z</dcterms:created>
  <dc:creator>Priyanka Upendra</dc:creator>
</cp:coreProperties>
</file>