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865" r:id="rId2"/>
    <p:sldId id="888" r:id="rId3"/>
    <p:sldId id="891" r:id="rId4"/>
    <p:sldId id="906" r:id="rId5"/>
    <p:sldId id="892" r:id="rId6"/>
    <p:sldId id="900" r:id="rId7"/>
    <p:sldId id="905" r:id="rId8"/>
    <p:sldId id="903" r:id="rId9"/>
    <p:sldId id="904" r:id="rId10"/>
    <p:sldId id="908" r:id="rId11"/>
    <p:sldId id="907" r:id="rId12"/>
    <p:sldId id="909" r:id="rId13"/>
    <p:sldId id="889" r:id="rId14"/>
    <p:sldId id="887" r:id="rId15"/>
  </p:sldIdLst>
  <p:sldSz cx="12192000" cy="6858000"/>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19" autoAdjust="0"/>
    <p:restoredTop sz="83146" autoAdjust="0"/>
  </p:normalViewPr>
  <p:slideViewPr>
    <p:cSldViewPr snapToGrid="0">
      <p:cViewPr varScale="1">
        <p:scale>
          <a:sx n="87" d="100"/>
          <a:sy n="87" d="100"/>
        </p:scale>
        <p:origin x="336" y="4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68339" cy="356357"/>
          </a:xfrm>
          <a:prstGeom prst="rect">
            <a:avLst/>
          </a:prstGeom>
        </p:spPr>
        <p:txBody>
          <a:bodyPr vert="horz" lIns="94221" tIns="47111" rIns="94221" bIns="47111" rtlCol="0"/>
          <a:lstStyle>
            <a:lvl1pPr algn="l">
              <a:defRPr sz="1200"/>
            </a:lvl1pPr>
          </a:lstStyle>
          <a:p>
            <a:endParaRPr lang="en-US" dirty="0"/>
          </a:p>
        </p:txBody>
      </p:sp>
      <p:sp>
        <p:nvSpPr>
          <p:cNvPr id="3" name="Date Placeholder 2"/>
          <p:cNvSpPr>
            <a:spLocks noGrp="1"/>
          </p:cNvSpPr>
          <p:nvPr>
            <p:ph type="dt" idx="1"/>
          </p:nvPr>
        </p:nvSpPr>
        <p:spPr>
          <a:xfrm>
            <a:off x="5317964" y="1"/>
            <a:ext cx="4068339" cy="356357"/>
          </a:xfrm>
          <a:prstGeom prst="rect">
            <a:avLst/>
          </a:prstGeom>
        </p:spPr>
        <p:txBody>
          <a:bodyPr vert="horz" lIns="94221" tIns="47111" rIns="94221" bIns="47111" rtlCol="0"/>
          <a:lstStyle>
            <a:lvl1pPr algn="r">
              <a:defRPr sz="1200"/>
            </a:lvl1pPr>
          </a:lstStyle>
          <a:p>
            <a:fld id="{1CCF58BB-CE68-4941-869A-1D7AB60ADDC5}" type="datetimeFigureOut">
              <a:rPr lang="en-US" smtClean="0"/>
              <a:t>3/25/2022</a:t>
            </a:fld>
            <a:endParaRPr lang="en-US" dirty="0"/>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1" tIns="47111" rIns="94221" bIns="47111" rtlCol="0" anchor="ctr"/>
          <a:lstStyle/>
          <a:p>
            <a:endParaRPr lang="en-US" dirty="0"/>
          </a:p>
        </p:txBody>
      </p:sp>
      <p:sp>
        <p:nvSpPr>
          <p:cNvPr id="5" name="Notes Placeholder 4"/>
          <p:cNvSpPr>
            <a:spLocks noGrp="1"/>
          </p:cNvSpPr>
          <p:nvPr>
            <p:ph type="body" sz="quarter" idx="3"/>
          </p:nvPr>
        </p:nvSpPr>
        <p:spPr>
          <a:xfrm>
            <a:off x="938848" y="3418065"/>
            <a:ext cx="7510780" cy="2796601"/>
          </a:xfrm>
          <a:prstGeom prst="rect">
            <a:avLst/>
          </a:prstGeom>
        </p:spPr>
        <p:txBody>
          <a:bodyPr vert="horz" lIns="94221" tIns="47111" rIns="94221" bIns="471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119"/>
            <a:ext cx="4068339" cy="356356"/>
          </a:xfrm>
          <a:prstGeom prst="rect">
            <a:avLst/>
          </a:prstGeom>
        </p:spPr>
        <p:txBody>
          <a:bodyPr vert="horz" lIns="94221" tIns="47111" rIns="94221" bIns="47111"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17964" y="6746119"/>
            <a:ext cx="4068339" cy="356356"/>
          </a:xfrm>
          <a:prstGeom prst="rect">
            <a:avLst/>
          </a:prstGeom>
        </p:spPr>
        <p:txBody>
          <a:bodyPr vert="horz" lIns="94221" tIns="47111" rIns="94221" bIns="47111" rtlCol="0" anchor="b"/>
          <a:lstStyle>
            <a:lvl1pPr algn="r">
              <a:defRPr sz="1200"/>
            </a:lvl1pPr>
          </a:lstStyle>
          <a:p>
            <a:fld id="{506D5AF9-9B3F-4337-A947-EE138DC1FA78}" type="slidenum">
              <a:rPr lang="en-US" smtClean="0"/>
              <a:t>‹#›</a:t>
            </a:fld>
            <a:endParaRPr lang="en-US" dirty="0"/>
          </a:p>
        </p:txBody>
      </p:sp>
    </p:spTree>
    <p:extLst>
      <p:ext uri="{BB962C8B-B14F-4D97-AF65-F5344CB8AC3E}">
        <p14:creationId xmlns:p14="http://schemas.microsoft.com/office/powerpoint/2010/main" val="195657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60112">
              <a:defRPr/>
            </a:pPr>
            <a:fld id="{0CB04426-1BD7-4CD8-A1F3-D023E9093F17}" type="slidenum">
              <a:rPr lang="en-US">
                <a:solidFill>
                  <a:prstClr val="black"/>
                </a:solidFill>
                <a:latin typeface="Calibri" panose="020F0502020204030204"/>
              </a:rPr>
              <a:pPr defTabSz="960112">
                <a:defRPr/>
              </a:pPr>
              <a:t>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87917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Carol</a:t>
            </a:r>
            <a:endParaRPr lang="en-US" b="0" dirty="0"/>
          </a:p>
          <a:p>
            <a:pPr lvl="0"/>
            <a:r>
              <a:rPr lang="en-US" b="0" dirty="0"/>
              <a:t>I will introduce the session with a focus on your interdisciplinary approach.</a:t>
            </a:r>
            <a:endParaRPr lang="en-US" b="1" dirty="0"/>
          </a:p>
        </p:txBody>
      </p:sp>
      <p:sp>
        <p:nvSpPr>
          <p:cNvPr id="4" name="Slide Number Placeholder 3"/>
          <p:cNvSpPr>
            <a:spLocks noGrp="1"/>
          </p:cNvSpPr>
          <p:nvPr>
            <p:ph type="sldNum" sz="quarter" idx="5"/>
          </p:nvPr>
        </p:nvSpPr>
        <p:spPr/>
        <p:txBody>
          <a:bodyPr/>
          <a:lstStyle/>
          <a:p>
            <a:fld id="{506D5AF9-9B3F-4337-A947-EE138DC1FA78}" type="slidenum">
              <a:rPr lang="en-US" smtClean="0"/>
              <a:t>2</a:t>
            </a:fld>
            <a:endParaRPr lang="en-US" dirty="0"/>
          </a:p>
        </p:txBody>
      </p:sp>
    </p:spTree>
    <p:extLst>
      <p:ext uri="{BB962C8B-B14F-4D97-AF65-F5344CB8AC3E}">
        <p14:creationId xmlns:p14="http://schemas.microsoft.com/office/powerpoint/2010/main" val="1141200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Carol</a:t>
            </a:r>
            <a:endParaRPr lang="en-US" b="0" dirty="0"/>
          </a:p>
          <a:p>
            <a:r>
              <a:rPr lang="en-US" b="0" dirty="0"/>
              <a:t>I will introduce myself very briefly … they all know me </a:t>
            </a:r>
            <a:r>
              <a:rPr lang="en-US" b="0" dirty="0">
                <a:sym typeface="Wingdings" panose="05000000000000000000" pitchFamily="2" charset="2"/>
              </a:rPr>
              <a:t></a:t>
            </a:r>
          </a:p>
          <a:p>
            <a:r>
              <a:rPr lang="en-US" b="0" dirty="0">
                <a:sym typeface="Wingdings" panose="05000000000000000000" pitchFamily="2" charset="2"/>
              </a:rPr>
              <a:t>I will introduce you at a high level, then turn it over to you for more details and the next several slides</a:t>
            </a:r>
            <a:endParaRPr lang="en-US" b="1" dirty="0"/>
          </a:p>
        </p:txBody>
      </p:sp>
      <p:sp>
        <p:nvSpPr>
          <p:cNvPr id="4" name="Slide Number Placeholder 3"/>
          <p:cNvSpPr>
            <a:spLocks noGrp="1"/>
          </p:cNvSpPr>
          <p:nvPr>
            <p:ph type="sldNum" sz="quarter" idx="5"/>
          </p:nvPr>
        </p:nvSpPr>
        <p:spPr/>
        <p:txBody>
          <a:bodyPr/>
          <a:lstStyle/>
          <a:p>
            <a:fld id="{506D5AF9-9B3F-4337-A947-EE138DC1FA78}" type="slidenum">
              <a:rPr lang="en-US" smtClean="0"/>
              <a:t>3</a:t>
            </a:fld>
            <a:endParaRPr lang="en-US" dirty="0"/>
          </a:p>
        </p:txBody>
      </p:sp>
    </p:spTree>
    <p:extLst>
      <p:ext uri="{BB962C8B-B14F-4D97-AF65-F5344CB8AC3E}">
        <p14:creationId xmlns:p14="http://schemas.microsoft.com/office/powerpoint/2010/main" val="4114744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Jim</a:t>
            </a:r>
            <a:endParaRPr lang="en-US" b="0" dirty="0"/>
          </a:p>
          <a:p>
            <a:r>
              <a:rPr lang="en-US" b="0" dirty="0"/>
              <a:t>The bio slides are “eye charts” but good for the attendees to have later.  Give them a solid overview of your background … they will appreciate it.</a:t>
            </a:r>
            <a:endParaRPr lang="en-US" b="1" dirty="0"/>
          </a:p>
        </p:txBody>
      </p:sp>
      <p:sp>
        <p:nvSpPr>
          <p:cNvPr id="4" name="Slide Number Placeholder 3"/>
          <p:cNvSpPr>
            <a:spLocks noGrp="1"/>
          </p:cNvSpPr>
          <p:nvPr>
            <p:ph type="sldNum" sz="quarter" idx="5"/>
          </p:nvPr>
        </p:nvSpPr>
        <p:spPr/>
        <p:txBody>
          <a:bodyPr/>
          <a:lstStyle/>
          <a:p>
            <a:fld id="{506D5AF9-9B3F-4337-A947-EE138DC1FA78}" type="slidenum">
              <a:rPr lang="en-US" smtClean="0"/>
              <a:t>4</a:t>
            </a:fld>
            <a:endParaRPr lang="en-US" dirty="0"/>
          </a:p>
        </p:txBody>
      </p:sp>
    </p:spTree>
    <p:extLst>
      <p:ext uri="{BB962C8B-B14F-4D97-AF65-F5344CB8AC3E}">
        <p14:creationId xmlns:p14="http://schemas.microsoft.com/office/powerpoint/2010/main" val="2506604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effectLst/>
                <a:ea typeface="Calibri" panose="020F0502020204030204" pitchFamily="34" charset="0"/>
                <a:cs typeface="Times New Roman" panose="02020603050405020304" pitchFamily="18" charset="0"/>
              </a:rPr>
              <a:t>Jim</a:t>
            </a:r>
          </a:p>
          <a:p>
            <a:r>
              <a:rPr lang="en-US" sz="1200" dirty="0">
                <a:ea typeface="Calibri" panose="020F0502020204030204" pitchFamily="34" charset="0"/>
                <a:cs typeface="Times New Roman" panose="02020603050405020304" pitchFamily="18" charset="0"/>
              </a:rPr>
              <a:t>U.S. News and World Report ranked Washington Regional as the #1 hospital in Arkansas and the #1 hospital in the Ozarks Region for 2021-22 and recognized Washington Regional as high performing in seven areas of care – stroke,</a:t>
            </a:r>
            <a:r>
              <a:rPr lang="en-US" sz="1200" dirty="0">
                <a:solidFill>
                  <a:srgbClr val="000000"/>
                </a:solidFill>
                <a:ea typeface="Calibri" panose="020F0502020204030204" pitchFamily="34" charset="0"/>
                <a:cs typeface="Times New Roman" panose="02020603050405020304" pitchFamily="18" charset="0"/>
              </a:rPr>
              <a:t> abdominal aortic aneurysm repair, chronic obstructive pulmonary disease, heart attack, heart failure, hip replacement and knee replacement</a:t>
            </a:r>
            <a:r>
              <a:rPr lang="en-US" sz="1200" dirty="0">
                <a:ea typeface="Calibri" panose="020F0502020204030204" pitchFamily="34" charset="0"/>
                <a:cs typeface="Times New Roman" panose="02020603050405020304" pitchFamily="18" charset="0"/>
              </a:rPr>
              <a:t>. Washington Regional is committed to improving the health of people in the communities it serves through compassionate, high-quality care, prevention, and wellness education. </a:t>
            </a:r>
            <a:endParaRPr lang="en-US" dirty="0"/>
          </a:p>
        </p:txBody>
      </p:sp>
      <p:sp>
        <p:nvSpPr>
          <p:cNvPr id="4" name="Slide Number Placeholder 3"/>
          <p:cNvSpPr>
            <a:spLocks noGrp="1"/>
          </p:cNvSpPr>
          <p:nvPr>
            <p:ph type="sldNum" sz="quarter" idx="5"/>
          </p:nvPr>
        </p:nvSpPr>
        <p:spPr/>
        <p:txBody>
          <a:bodyPr/>
          <a:lstStyle/>
          <a:p>
            <a:fld id="{506D5AF9-9B3F-4337-A947-EE138DC1FA78}" type="slidenum">
              <a:rPr lang="en-US" smtClean="0"/>
              <a:t>5</a:t>
            </a:fld>
            <a:endParaRPr lang="en-US" dirty="0"/>
          </a:p>
        </p:txBody>
      </p:sp>
    </p:spTree>
    <p:extLst>
      <p:ext uri="{BB962C8B-B14F-4D97-AF65-F5344CB8AC3E}">
        <p14:creationId xmlns:p14="http://schemas.microsoft.com/office/powerpoint/2010/main" val="3514156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Jim</a:t>
            </a:r>
            <a:endParaRPr lang="en-US" b="0" dirty="0"/>
          </a:p>
          <a:p>
            <a:r>
              <a:rPr lang="en-US" b="0" dirty="0"/>
              <a:t>Gaps in knowledge from transition to inhouse biomed, particularly in patient monitoring environment.</a:t>
            </a:r>
          </a:p>
        </p:txBody>
      </p:sp>
      <p:sp>
        <p:nvSpPr>
          <p:cNvPr id="4" name="Slide Number Placeholder 3"/>
          <p:cNvSpPr>
            <a:spLocks noGrp="1"/>
          </p:cNvSpPr>
          <p:nvPr>
            <p:ph type="sldNum" sz="quarter" idx="5"/>
          </p:nvPr>
        </p:nvSpPr>
        <p:spPr/>
        <p:txBody>
          <a:bodyPr/>
          <a:lstStyle/>
          <a:p>
            <a:fld id="{506D5AF9-9B3F-4337-A947-EE138DC1FA78}" type="slidenum">
              <a:rPr lang="en-US" smtClean="0"/>
              <a:t>6</a:t>
            </a:fld>
            <a:endParaRPr lang="en-US" dirty="0"/>
          </a:p>
        </p:txBody>
      </p:sp>
    </p:spTree>
    <p:extLst>
      <p:ext uri="{BB962C8B-B14F-4D97-AF65-F5344CB8AC3E}">
        <p14:creationId xmlns:p14="http://schemas.microsoft.com/office/powerpoint/2010/main" val="1171267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Jim</a:t>
            </a:r>
            <a:endParaRPr lang="en-US" b="0" dirty="0"/>
          </a:p>
          <a:p>
            <a:r>
              <a:rPr lang="en-US" b="0" dirty="0"/>
              <a:t>You discuss the internal resources and then transition to Carol</a:t>
            </a:r>
          </a:p>
          <a:p>
            <a:endParaRPr lang="en-US" b="0" dirty="0"/>
          </a:p>
          <a:p>
            <a:r>
              <a:rPr lang="en-US" b="1" dirty="0"/>
              <a:t>Carol</a:t>
            </a:r>
            <a:endParaRPr lang="en-US" b="0" dirty="0"/>
          </a:p>
          <a:p>
            <a:r>
              <a:rPr lang="en-US" b="0" dirty="0"/>
              <a:t>I will speak to the type of data and support each of the external resources provided.</a:t>
            </a:r>
          </a:p>
          <a:p>
            <a:r>
              <a:rPr lang="en-US" b="0" dirty="0"/>
              <a:t>You should plan to “jump in” if I forget anything.</a:t>
            </a:r>
          </a:p>
          <a:p>
            <a:endParaRPr lang="en-US" b="1" dirty="0"/>
          </a:p>
        </p:txBody>
      </p:sp>
      <p:sp>
        <p:nvSpPr>
          <p:cNvPr id="4" name="Slide Number Placeholder 3"/>
          <p:cNvSpPr>
            <a:spLocks noGrp="1"/>
          </p:cNvSpPr>
          <p:nvPr>
            <p:ph type="sldNum" sz="quarter" idx="5"/>
          </p:nvPr>
        </p:nvSpPr>
        <p:spPr/>
        <p:txBody>
          <a:bodyPr/>
          <a:lstStyle/>
          <a:p>
            <a:fld id="{506D5AF9-9B3F-4337-A947-EE138DC1FA78}" type="slidenum">
              <a:rPr lang="en-US" smtClean="0"/>
              <a:t>7</a:t>
            </a:fld>
            <a:endParaRPr lang="en-US" dirty="0"/>
          </a:p>
        </p:txBody>
      </p:sp>
    </p:spTree>
    <p:extLst>
      <p:ext uri="{BB962C8B-B14F-4D97-AF65-F5344CB8AC3E}">
        <p14:creationId xmlns:p14="http://schemas.microsoft.com/office/powerpoint/2010/main" val="3897931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Jim</a:t>
            </a:r>
            <a:endParaRPr lang="en-US" b="0" dirty="0"/>
          </a:p>
          <a:p>
            <a:endParaRPr lang="en-US" b="1" dirty="0"/>
          </a:p>
        </p:txBody>
      </p:sp>
      <p:sp>
        <p:nvSpPr>
          <p:cNvPr id="4" name="Slide Number Placeholder 3"/>
          <p:cNvSpPr>
            <a:spLocks noGrp="1"/>
          </p:cNvSpPr>
          <p:nvPr>
            <p:ph type="sldNum" sz="quarter" idx="5"/>
          </p:nvPr>
        </p:nvSpPr>
        <p:spPr/>
        <p:txBody>
          <a:bodyPr/>
          <a:lstStyle/>
          <a:p>
            <a:fld id="{506D5AF9-9B3F-4337-A947-EE138DC1FA78}" type="slidenum">
              <a:rPr lang="en-US" smtClean="0"/>
              <a:t>8</a:t>
            </a:fld>
            <a:endParaRPr lang="en-US" dirty="0"/>
          </a:p>
        </p:txBody>
      </p:sp>
    </p:spTree>
    <p:extLst>
      <p:ext uri="{BB962C8B-B14F-4D97-AF65-F5344CB8AC3E}">
        <p14:creationId xmlns:p14="http://schemas.microsoft.com/office/powerpoint/2010/main" val="2726462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Jim</a:t>
            </a:r>
            <a:endParaRPr lang="en-US" b="0" dirty="0"/>
          </a:p>
          <a:p>
            <a:r>
              <a:rPr lang="en-US" b="0" dirty="0"/>
              <a:t>After you speak to this slide, please transition to me for a quick review of the data analysis.</a:t>
            </a:r>
          </a:p>
        </p:txBody>
      </p:sp>
      <p:sp>
        <p:nvSpPr>
          <p:cNvPr id="4" name="Slide Number Placeholder 3"/>
          <p:cNvSpPr>
            <a:spLocks noGrp="1"/>
          </p:cNvSpPr>
          <p:nvPr>
            <p:ph type="sldNum" sz="quarter" idx="5"/>
          </p:nvPr>
        </p:nvSpPr>
        <p:spPr/>
        <p:txBody>
          <a:bodyPr/>
          <a:lstStyle/>
          <a:p>
            <a:fld id="{506D5AF9-9B3F-4337-A947-EE138DC1FA78}" type="slidenum">
              <a:rPr lang="en-US" smtClean="0"/>
              <a:t>9</a:t>
            </a:fld>
            <a:endParaRPr lang="en-US" dirty="0"/>
          </a:p>
        </p:txBody>
      </p:sp>
    </p:spTree>
    <p:extLst>
      <p:ext uri="{BB962C8B-B14F-4D97-AF65-F5344CB8AC3E}">
        <p14:creationId xmlns:p14="http://schemas.microsoft.com/office/powerpoint/2010/main" val="1723466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Carol</a:t>
            </a:r>
            <a:endParaRPr lang="en-US" b="0" dirty="0"/>
          </a:p>
          <a:p>
            <a:r>
              <a:rPr lang="en-US" b="0" dirty="0"/>
              <a:t>Let me know if there is anything in these tables that you prefer I not share.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Jim – please mock up the data vs using ours</a:t>
            </a:r>
          </a:p>
          <a:p>
            <a:endParaRPr lang="en-US" dirty="0"/>
          </a:p>
        </p:txBody>
      </p:sp>
      <p:sp>
        <p:nvSpPr>
          <p:cNvPr id="4" name="Slide Number Placeholder 3"/>
          <p:cNvSpPr>
            <a:spLocks noGrp="1"/>
          </p:cNvSpPr>
          <p:nvPr>
            <p:ph type="sldNum" sz="quarter" idx="5"/>
          </p:nvPr>
        </p:nvSpPr>
        <p:spPr/>
        <p:txBody>
          <a:bodyPr/>
          <a:lstStyle/>
          <a:p>
            <a:fld id="{506D5AF9-9B3F-4337-A947-EE138DC1FA78}" type="slidenum">
              <a:rPr lang="en-US" smtClean="0"/>
              <a:t>10</a:t>
            </a:fld>
            <a:endParaRPr lang="en-US" dirty="0"/>
          </a:p>
        </p:txBody>
      </p:sp>
    </p:spTree>
    <p:extLst>
      <p:ext uri="{BB962C8B-B14F-4D97-AF65-F5344CB8AC3E}">
        <p14:creationId xmlns:p14="http://schemas.microsoft.com/office/powerpoint/2010/main" val="204549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Carol</a:t>
            </a:r>
            <a:endParaRPr lang="en-US" b="0" dirty="0"/>
          </a:p>
          <a:p>
            <a:r>
              <a:rPr lang="en-US" b="0" dirty="0"/>
              <a:t>Let me know if there is anything in these tables that you prefer I not share.</a:t>
            </a:r>
          </a:p>
          <a:p>
            <a:endParaRPr lang="en-US" b="0" dirty="0"/>
          </a:p>
          <a:p>
            <a:r>
              <a:rPr lang="en-US" b="0" dirty="0"/>
              <a:t>Jim – please mock up the data vs using ours</a:t>
            </a:r>
          </a:p>
          <a:p>
            <a:endParaRPr lang="en-US" b="1" dirty="0"/>
          </a:p>
        </p:txBody>
      </p:sp>
      <p:sp>
        <p:nvSpPr>
          <p:cNvPr id="4" name="Slide Number Placeholder 3"/>
          <p:cNvSpPr>
            <a:spLocks noGrp="1"/>
          </p:cNvSpPr>
          <p:nvPr>
            <p:ph type="sldNum" sz="quarter" idx="5"/>
          </p:nvPr>
        </p:nvSpPr>
        <p:spPr/>
        <p:txBody>
          <a:bodyPr/>
          <a:lstStyle/>
          <a:p>
            <a:fld id="{506D5AF9-9B3F-4337-A947-EE138DC1FA78}" type="slidenum">
              <a:rPr lang="en-US" smtClean="0"/>
              <a:t>11</a:t>
            </a:fld>
            <a:endParaRPr lang="en-US" dirty="0"/>
          </a:p>
        </p:txBody>
      </p:sp>
    </p:spTree>
    <p:extLst>
      <p:ext uri="{BB962C8B-B14F-4D97-AF65-F5344CB8AC3E}">
        <p14:creationId xmlns:p14="http://schemas.microsoft.com/office/powerpoint/2010/main" val="29498447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Jim</a:t>
            </a:r>
            <a:endParaRPr lang="en-US" b="0" dirty="0"/>
          </a:p>
          <a:p>
            <a:r>
              <a:rPr lang="en-US" b="0" dirty="0"/>
              <a:t>After you speak to this slide, please transition us to Q&amp;A</a:t>
            </a:r>
          </a:p>
          <a:p>
            <a:endParaRPr lang="en-US" b="0" dirty="0"/>
          </a:p>
          <a:p>
            <a:r>
              <a:rPr lang="en-US" b="0" dirty="0"/>
              <a:t>I can transition to Q&amp;A by asking the audience:</a:t>
            </a:r>
          </a:p>
          <a:p>
            <a:r>
              <a:rPr lang="en-US" b="0" dirty="0"/>
              <a:t>“One of my favorite aspects of these sessions is to learn from you; would anyone like to offer a comment on what they have learned in strategic clinical equipment acquisitions?”</a:t>
            </a:r>
          </a:p>
          <a:p>
            <a:endParaRPr lang="en-US" b="0" dirty="0"/>
          </a:p>
        </p:txBody>
      </p:sp>
      <p:sp>
        <p:nvSpPr>
          <p:cNvPr id="4" name="Slide Number Placeholder 3"/>
          <p:cNvSpPr>
            <a:spLocks noGrp="1"/>
          </p:cNvSpPr>
          <p:nvPr>
            <p:ph type="sldNum" sz="quarter" idx="5"/>
          </p:nvPr>
        </p:nvSpPr>
        <p:spPr/>
        <p:txBody>
          <a:bodyPr/>
          <a:lstStyle/>
          <a:p>
            <a:fld id="{506D5AF9-9B3F-4337-A947-EE138DC1FA78}" type="slidenum">
              <a:rPr lang="en-US" smtClean="0"/>
              <a:t>12</a:t>
            </a:fld>
            <a:endParaRPr lang="en-US" dirty="0"/>
          </a:p>
        </p:txBody>
      </p:sp>
    </p:spTree>
    <p:extLst>
      <p:ext uri="{BB962C8B-B14F-4D97-AF65-F5344CB8AC3E}">
        <p14:creationId xmlns:p14="http://schemas.microsoft.com/office/powerpoint/2010/main" val="1801881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C98B9-6C8D-454D-8F88-B396AB931D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8C4355-8654-427F-8A82-BC37BB2B49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8DD053-5C58-4B8E-AEA7-C3EAD5C2F8A5}"/>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5" name="Footer Placeholder 4">
            <a:extLst>
              <a:ext uri="{FF2B5EF4-FFF2-40B4-BE49-F238E27FC236}">
                <a16:creationId xmlns:a16="http://schemas.microsoft.com/office/drawing/2014/main" id="{C4DF547D-C2E5-4290-8CB3-5C640FD542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0F5965-66DE-4679-9AA8-17B334B08EA3}"/>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1163671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6A552-098B-460D-BA2C-40320F0310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9B24E5-B94E-4F2D-A66C-DCD707F891B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B96813-5E85-4CA2-96E3-43A8FC6C1B08}"/>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5" name="Footer Placeholder 4">
            <a:extLst>
              <a:ext uri="{FF2B5EF4-FFF2-40B4-BE49-F238E27FC236}">
                <a16:creationId xmlns:a16="http://schemas.microsoft.com/office/drawing/2014/main" id="{764E4D24-062E-4809-BB5A-73C41F1AB0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A4A9D9-9E30-4DEE-BA2D-BD796E201297}"/>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2025578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958B-0774-4F4D-BAF1-CD7FD8C0EB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54E65DA-A29C-4AA2-8C03-B0AE369B81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5A46BE6-C83D-42F3-BF8B-B3532CB4BD85}"/>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5" name="Footer Placeholder 4">
            <a:extLst>
              <a:ext uri="{FF2B5EF4-FFF2-40B4-BE49-F238E27FC236}">
                <a16:creationId xmlns:a16="http://schemas.microsoft.com/office/drawing/2014/main" id="{2253708C-776B-43EC-9E69-F60FD26A365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1F926D0-26CD-4635-81D5-CA8CD682D41B}"/>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721751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D4C6A-5189-46F9-905C-50F1F1081C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D3B1B6-7873-4698-B09C-9AB03CB92D8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B40810-E361-43A1-B771-AD033D472C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7FEC45-D3C8-41A2-9197-16AB9B70FBA4}"/>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6" name="Footer Placeholder 5">
            <a:extLst>
              <a:ext uri="{FF2B5EF4-FFF2-40B4-BE49-F238E27FC236}">
                <a16:creationId xmlns:a16="http://schemas.microsoft.com/office/drawing/2014/main" id="{7480D16B-9E18-4282-8232-6B97576D332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CE0C1A2-88D0-44E6-BC3D-D61BD972B83F}"/>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2711769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FB972-8CE1-4D2C-ABE2-6C1F1B5528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15D0987-1A2B-46F0-99D4-E6F552A649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0B82114-D84B-459D-B3E3-7D3E11E751E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7DE7EE6-D702-4F4B-879B-50BE18B408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A40EDCB-99F7-421E-947D-9F70C42BFA7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899C99-8B8B-4527-BE12-75C193ED43A5}"/>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8" name="Footer Placeholder 7">
            <a:extLst>
              <a:ext uri="{FF2B5EF4-FFF2-40B4-BE49-F238E27FC236}">
                <a16:creationId xmlns:a16="http://schemas.microsoft.com/office/drawing/2014/main" id="{3982594B-1892-4D77-9E57-77F14584491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9CE88DA-0C34-4AA5-8193-94FAB9CBE137}"/>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1206259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76033-1EB3-4A8C-9858-C252B5F567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AE00BD-3DC2-4ADB-B125-64EEB11696F0}"/>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4" name="Footer Placeholder 3">
            <a:extLst>
              <a:ext uri="{FF2B5EF4-FFF2-40B4-BE49-F238E27FC236}">
                <a16:creationId xmlns:a16="http://schemas.microsoft.com/office/drawing/2014/main" id="{4D29B5B7-B754-4E6E-BDDC-9BE10F3A928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6481F3A-E412-4015-85D3-0EEEBEAB1BFB}"/>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3240349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E299D9-61B6-476F-AC95-758CAA2DEDBA}"/>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3" name="Footer Placeholder 2">
            <a:extLst>
              <a:ext uri="{FF2B5EF4-FFF2-40B4-BE49-F238E27FC236}">
                <a16:creationId xmlns:a16="http://schemas.microsoft.com/office/drawing/2014/main" id="{55F72360-7693-4695-91EF-08068753183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8E3E43A-76EC-4A8B-836A-B38583454B8B}"/>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3698580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478D3-0583-4BEF-A22E-3EB16D78C4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02A7DF9-87E4-491B-AB6D-4460AD6ECD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C93783-3C9C-47B9-9529-2CC14BFB10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BC159C6-6CC8-4B66-9C0D-B048E279C4B9}"/>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6" name="Footer Placeholder 5">
            <a:extLst>
              <a:ext uri="{FF2B5EF4-FFF2-40B4-BE49-F238E27FC236}">
                <a16:creationId xmlns:a16="http://schemas.microsoft.com/office/drawing/2014/main" id="{9A868358-8941-42C5-8438-0426E4BDF7F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62DF84-2379-4604-A5CF-4CB3ED787C10}"/>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3345156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0FE7-546D-4471-A39F-9B54F7843B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578006-E703-4807-8E7D-F27E87C1D6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7B4F17E-079E-4E4D-A59D-CF5A03B6D6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6E100F-6DEF-48E3-8764-65DA261B0EA5}"/>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6" name="Footer Placeholder 5">
            <a:extLst>
              <a:ext uri="{FF2B5EF4-FFF2-40B4-BE49-F238E27FC236}">
                <a16:creationId xmlns:a16="http://schemas.microsoft.com/office/drawing/2014/main" id="{4C891ABB-5FB9-4D1A-A335-54BAC6BBA21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E381CF9-612C-43E7-920D-B1F7BB93DAD6}"/>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3748357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CBDD-9E73-40C5-A248-0305EFE0C23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24F4E0-87CD-456A-8C47-8F39A66E67C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27744B-21A0-42EE-B5CE-E0BDD9EEC7CE}"/>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5" name="Footer Placeholder 4">
            <a:extLst>
              <a:ext uri="{FF2B5EF4-FFF2-40B4-BE49-F238E27FC236}">
                <a16:creationId xmlns:a16="http://schemas.microsoft.com/office/drawing/2014/main" id="{B6B16840-5599-4291-9AF1-D92C74FC92A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53281C2-582A-4902-A7DC-5000D08983E0}"/>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3179017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0BC199-7155-4CB0-A661-5A02F5BBE3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12057D-F97D-4C7E-9FA4-28A6DC89F8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8B27A-F39B-4926-86BF-9F05C6763173}"/>
              </a:ext>
            </a:extLst>
          </p:cNvPr>
          <p:cNvSpPr>
            <a:spLocks noGrp="1"/>
          </p:cNvSpPr>
          <p:nvPr>
            <p:ph type="dt" sz="half" idx="10"/>
          </p:nvPr>
        </p:nvSpPr>
        <p:spPr/>
        <p:txBody>
          <a:bodyPr/>
          <a:lstStyle/>
          <a:p>
            <a:fld id="{689672B5-2FDF-497A-8098-8F18E18FD4A8}" type="datetimeFigureOut">
              <a:rPr lang="en-US" smtClean="0"/>
              <a:t>3/25/2022</a:t>
            </a:fld>
            <a:endParaRPr lang="en-US" dirty="0"/>
          </a:p>
        </p:txBody>
      </p:sp>
      <p:sp>
        <p:nvSpPr>
          <p:cNvPr id="5" name="Footer Placeholder 4">
            <a:extLst>
              <a:ext uri="{FF2B5EF4-FFF2-40B4-BE49-F238E27FC236}">
                <a16:creationId xmlns:a16="http://schemas.microsoft.com/office/drawing/2014/main" id="{43B37415-683E-4C13-9CB5-B58C3A809BA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81A751-47A8-470D-A447-0CCA46ABA779}"/>
              </a:ext>
            </a:extLst>
          </p:cNvPr>
          <p:cNvSpPr>
            <a:spLocks noGrp="1"/>
          </p:cNvSpPr>
          <p:nvPr>
            <p:ph type="sldNum" sz="quarter" idx="12"/>
          </p:nvPr>
        </p:nvSpPr>
        <p:spPr/>
        <p:txBody>
          <a:bodyPr/>
          <a:lstStyle/>
          <a:p>
            <a:fld id="{43A2AEE3-306B-4AB5-A5D0-5A6DDB3F7983}" type="slidenum">
              <a:rPr lang="en-US" smtClean="0"/>
              <a:t>‹#›</a:t>
            </a:fld>
            <a:endParaRPr lang="en-US" dirty="0"/>
          </a:p>
        </p:txBody>
      </p:sp>
    </p:spTree>
    <p:extLst>
      <p:ext uri="{BB962C8B-B14F-4D97-AF65-F5344CB8AC3E}">
        <p14:creationId xmlns:p14="http://schemas.microsoft.com/office/powerpoint/2010/main" val="2140910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57631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a:t>Copyright 2019, PartsSource</a:t>
            </a:r>
          </a:p>
        </p:txBody>
      </p:sp>
      <p:sp>
        <p:nvSpPr>
          <p:cNvPr id="4" name="Slide Number Placeholder 3"/>
          <p:cNvSpPr>
            <a:spLocks noGrp="1"/>
          </p:cNvSpPr>
          <p:nvPr>
            <p:ph type="sldNum" sz="quarter" idx="11"/>
          </p:nvPr>
        </p:nvSpPr>
        <p:spPr/>
        <p:txBody>
          <a:bodyPr/>
          <a:lstStyle/>
          <a:p>
            <a:fld id="{A68E51E2-497D-B24C-9508-20F43A3E143F}" type="slidenum">
              <a:rPr lang="en-US" smtClean="0"/>
              <a:pPr/>
              <a:t>‹#›</a:t>
            </a:fld>
            <a:endParaRPr lang="en-US" dirty="0"/>
          </a:p>
        </p:txBody>
      </p:sp>
      <p:sp>
        <p:nvSpPr>
          <p:cNvPr id="5" name="Rectangle 4">
            <a:extLst>
              <a:ext uri="{FF2B5EF4-FFF2-40B4-BE49-F238E27FC236}">
                <a16:creationId xmlns:a16="http://schemas.microsoft.com/office/drawing/2014/main" id="{5A5D03AB-15E6-2043-AB24-168F9A30A861}"/>
              </a:ext>
            </a:extLst>
          </p:cNvPr>
          <p:cNvSpPr/>
          <p:nvPr userDrawn="1"/>
        </p:nvSpPr>
        <p:spPr>
          <a:xfrm>
            <a:off x="3129495" y="268553"/>
            <a:ext cx="294807" cy="1183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7157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4776F-8816-491D-8242-E25554E4FA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264BF6-414A-467D-8DF7-EE71CA698C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1CFEC5-4C0E-43CD-A145-AAC8CBAED3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9672B5-2FDF-497A-8098-8F18E18FD4A8}" type="datetimeFigureOut">
              <a:rPr lang="en-US" smtClean="0"/>
              <a:t>3/25/2022</a:t>
            </a:fld>
            <a:endParaRPr lang="en-US" dirty="0"/>
          </a:p>
        </p:txBody>
      </p:sp>
      <p:sp>
        <p:nvSpPr>
          <p:cNvPr id="5" name="Footer Placeholder 4">
            <a:extLst>
              <a:ext uri="{FF2B5EF4-FFF2-40B4-BE49-F238E27FC236}">
                <a16:creationId xmlns:a16="http://schemas.microsoft.com/office/drawing/2014/main" id="{C91E9097-0783-48A8-BEA4-60D3792AB4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63099D6-2211-449F-833E-932E4A184A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A2AEE3-306B-4AB5-A5D0-5A6DDB3F7983}" type="slidenum">
              <a:rPr lang="en-US" smtClean="0"/>
              <a:t>‹#›</a:t>
            </a:fld>
            <a:endParaRPr lang="en-US" dirty="0"/>
          </a:p>
        </p:txBody>
      </p:sp>
    </p:spTree>
    <p:extLst>
      <p:ext uri="{BB962C8B-B14F-4D97-AF65-F5344CB8AC3E}">
        <p14:creationId xmlns:p14="http://schemas.microsoft.com/office/powerpoint/2010/main" val="19317530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9.jpg"/><Relationship Id="rId4" Type="http://schemas.openxmlformats.org/officeDocument/2006/relationships/hyperlink" Target="mailto:Carol@CDSAssoc.c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mailto:jdaly@wregional.com"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1.jp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8" Type="http://schemas.openxmlformats.org/officeDocument/2006/relationships/hyperlink" Target="https://www.wregional.com/womens-health/womens-health" TargetMode="External"/><Relationship Id="rId3" Type="http://schemas.openxmlformats.org/officeDocument/2006/relationships/image" Target="../media/image12.jpeg"/><Relationship Id="rId7" Type="http://schemas.openxmlformats.org/officeDocument/2006/relationships/hyperlink" Target="https://www.wregional.com/walker-heart-institute/walker-heart-institute" TargetMode="External"/><Relationship Id="rId12"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www.wregional.com/neuroscience-institute/neuroscience-institute" TargetMode="External"/><Relationship Id="rId11" Type="http://schemas.openxmlformats.org/officeDocument/2006/relationships/image" Target="../media/image11.jpg"/><Relationship Id="rId5" Type="http://schemas.openxmlformats.org/officeDocument/2006/relationships/image" Target="../media/image14.jpg"/><Relationship Id="rId10" Type="http://schemas.openxmlformats.org/officeDocument/2006/relationships/hyperlink" Target="https://www.wregional.com/senior-health/senior-health" TargetMode="External"/><Relationship Id="rId4" Type="http://schemas.openxmlformats.org/officeDocument/2006/relationships/image" Target="../media/image13.jpg"/><Relationship Id="rId9" Type="http://schemas.openxmlformats.org/officeDocument/2006/relationships/hyperlink" Target="https://www.wregional.com/total-joint-center/total-joint-center"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jpg"/><Relationship Id="rId7"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9.jpg"/><Relationship Id="rId5" Type="http://schemas.openxmlformats.org/officeDocument/2006/relationships/image" Target="../media/image9.jpg"/><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hyperlink" Target="mailto:Carol@CDSAssoc.com" TargetMode="External"/><Relationship Id="rId7"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ww.wregional.com/" TargetMode="External"/><Relationship Id="rId5" Type="http://schemas.openxmlformats.org/officeDocument/2006/relationships/hyperlink" Target="mailto:jdaly@wregional.com" TargetMode="External"/><Relationship Id="rId4" Type="http://schemas.openxmlformats.org/officeDocument/2006/relationships/hyperlink" Target="http://cdsasso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11272742" cy="3918123"/>
          </a:xfrm>
          <a:prstGeom prst="rect">
            <a:avLst/>
          </a:prstGeom>
          <a:solidFill>
            <a:srgbClr val="404040">
              <a:alpha val="95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04040"/>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21269"/>
            <a:ext cx="6699246" cy="1877811"/>
          </a:xfrm>
          <a:prstGeom prst="rect">
            <a:avLst/>
          </a:prstGeom>
          <a:solidFill>
            <a:srgbClr val="A5A5A5">
              <a:alpha val="8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7" name="Rectangle 24">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21270"/>
            <a:ext cx="2115455" cy="1890204"/>
          </a:xfrm>
          <a:prstGeom prst="rect">
            <a:avLst/>
          </a:prstGeom>
          <a:solidFill>
            <a:srgbClr val="8D714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0AF2CB-FB69-4299-B22E-EE8E052C5DC7}"/>
              </a:ext>
            </a:extLst>
          </p:cNvPr>
          <p:cNvSpPr>
            <a:spLocks noGrp="1"/>
          </p:cNvSpPr>
          <p:nvPr>
            <p:ph type="ctrTitle"/>
          </p:nvPr>
        </p:nvSpPr>
        <p:spPr>
          <a:xfrm>
            <a:off x="453432" y="641660"/>
            <a:ext cx="11264116" cy="2232247"/>
          </a:xfrm>
        </p:spPr>
        <p:txBody>
          <a:bodyPr anchor="ctr">
            <a:noAutofit/>
          </a:bodyPr>
          <a:lstStyle/>
          <a:p>
            <a:pPr>
              <a:lnSpc>
                <a:spcPct val="150000"/>
              </a:lnSpc>
            </a:pPr>
            <a:r>
              <a:rPr lang="en-US" sz="3600" dirty="0">
                <a:solidFill>
                  <a:schemeClr val="accent1">
                    <a:lumMod val="60000"/>
                    <a:lumOff val="40000"/>
                  </a:schemeClr>
                </a:solidFill>
                <a:latin typeface="Arial Black" panose="020B0A04020102020204" pitchFamily="34" charset="0"/>
              </a:rPr>
              <a:t>Clinical Protocols to Cybersecurity</a:t>
            </a:r>
            <a:br>
              <a:rPr lang="en-US" sz="2400" dirty="0">
                <a:solidFill>
                  <a:schemeClr val="bg2"/>
                </a:solidFill>
                <a:latin typeface="Arial Black" panose="020B0A04020102020204" pitchFamily="34" charset="0"/>
              </a:rPr>
            </a:br>
            <a:r>
              <a:rPr lang="en-US" sz="2400" dirty="0">
                <a:solidFill>
                  <a:schemeClr val="bg2"/>
                </a:solidFill>
                <a:latin typeface="Arial Black" panose="020B0A04020102020204" pitchFamily="34" charset="0"/>
              </a:rPr>
              <a:t>How to build a clinical equipment acquisition strategy</a:t>
            </a:r>
            <a:endParaRPr lang="en-US" sz="3600" dirty="0">
              <a:solidFill>
                <a:schemeClr val="bg2"/>
              </a:solidFill>
              <a:latin typeface="Arial Black" panose="020B0A04020102020204" pitchFamily="34" charset="0"/>
            </a:endParaRPr>
          </a:p>
        </p:txBody>
      </p:sp>
      <p:sp>
        <p:nvSpPr>
          <p:cNvPr id="3" name="Rectangle 2">
            <a:extLst>
              <a:ext uri="{FF2B5EF4-FFF2-40B4-BE49-F238E27FC236}">
                <a16:creationId xmlns:a16="http://schemas.microsoft.com/office/drawing/2014/main" id="{2289FD1A-0AD3-48CE-9C98-EBA70C952F5D}"/>
              </a:ext>
            </a:extLst>
          </p:cNvPr>
          <p:cNvSpPr/>
          <p:nvPr/>
        </p:nvSpPr>
        <p:spPr>
          <a:xfrm>
            <a:off x="9534072" y="4454484"/>
            <a:ext cx="2286000" cy="20532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2F3E040-51FD-45EA-A738-67DE020FF55E}"/>
              </a:ext>
            </a:extLst>
          </p:cNvPr>
          <p:cNvSpPr txBox="1"/>
          <p:nvPr/>
        </p:nvSpPr>
        <p:spPr>
          <a:xfrm>
            <a:off x="453432" y="3065553"/>
            <a:ext cx="5642568"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solidFill>
                <a:effectLst/>
                <a:uLnTx/>
                <a:uFillTx/>
                <a:latin typeface="Calibri" panose="020F0502020204030204"/>
                <a:ea typeface="+mn-ea"/>
                <a:cs typeface="+mn-cs"/>
              </a:rPr>
              <a:t>Jim Daly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E7E6E6"/>
                </a:solidFill>
                <a:latin typeface="Calibri" panose="020F0502020204030204"/>
              </a:rPr>
              <a:t>Chief Information Officer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7E6E6"/>
                </a:solidFill>
                <a:effectLst/>
                <a:uLnTx/>
                <a:uFillTx/>
                <a:latin typeface="Calibri" panose="020F0502020204030204"/>
                <a:ea typeface="+mn-ea"/>
                <a:cs typeface="+mn-cs"/>
              </a:rPr>
              <a:t>Washington Regional Medical System</a:t>
            </a:r>
          </a:p>
        </p:txBody>
      </p:sp>
      <p:pic>
        <p:nvPicPr>
          <p:cNvPr id="9" name="Picture 8" descr="A drawing of a face&#10;&#10;Description automatically generated">
            <a:extLst>
              <a:ext uri="{FF2B5EF4-FFF2-40B4-BE49-F238E27FC236}">
                <a16:creationId xmlns:a16="http://schemas.microsoft.com/office/drawing/2014/main" id="{DBDE15ED-08D8-45CE-B666-DA104A1B2E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2265" y="4521270"/>
            <a:ext cx="1056616" cy="1058948"/>
          </a:xfrm>
          <a:prstGeom prst="rect">
            <a:avLst/>
          </a:prstGeom>
        </p:spPr>
      </p:pic>
      <p:pic>
        <p:nvPicPr>
          <p:cNvPr id="5" name="Picture 4" descr="A close up of a logo&#10;&#10;Description automatically generated">
            <a:extLst>
              <a:ext uri="{FF2B5EF4-FFF2-40B4-BE49-F238E27FC236}">
                <a16:creationId xmlns:a16="http://schemas.microsoft.com/office/drawing/2014/main" id="{E4FA5F2E-ED4D-475A-B544-5E5CE5F460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3724" y="6071997"/>
            <a:ext cx="2553699" cy="425617"/>
          </a:xfrm>
          <a:prstGeom prst="rect">
            <a:avLst/>
          </a:prstGeom>
        </p:spPr>
      </p:pic>
      <p:sp>
        <p:nvSpPr>
          <p:cNvPr id="17" name="TextBox 16">
            <a:extLst>
              <a:ext uri="{FF2B5EF4-FFF2-40B4-BE49-F238E27FC236}">
                <a16:creationId xmlns:a16="http://schemas.microsoft.com/office/drawing/2014/main" id="{88522118-FF78-46B6-B8B6-E1A9D8BE5112}"/>
              </a:ext>
            </a:extLst>
          </p:cNvPr>
          <p:cNvSpPr txBox="1"/>
          <p:nvPr/>
        </p:nvSpPr>
        <p:spPr>
          <a:xfrm>
            <a:off x="6068588" y="3065346"/>
            <a:ext cx="5642568"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solidFill>
                <a:effectLst/>
                <a:uLnTx/>
                <a:uFillTx/>
                <a:latin typeface="Calibri" panose="020F0502020204030204"/>
                <a:ea typeface="+mn-ea"/>
                <a:cs typeface="+mn-cs"/>
              </a:rPr>
              <a:t>Carol Davis-Smith, MS CCE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E7E6E6"/>
                </a:solidFill>
                <a:latin typeface="Calibri" panose="020F0502020204030204"/>
              </a:rPr>
              <a:t>President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7E6E6"/>
                </a:solidFill>
                <a:effectLst/>
                <a:uLnTx/>
                <a:uFillTx/>
                <a:latin typeface="Calibri" panose="020F0502020204030204"/>
                <a:ea typeface="+mn-ea"/>
                <a:cs typeface="+mn-cs"/>
              </a:rPr>
              <a:t>Carol Davis-Smith &amp; Associates, LLC</a:t>
            </a:r>
          </a:p>
        </p:txBody>
      </p:sp>
      <p:pic>
        <p:nvPicPr>
          <p:cNvPr id="8" name="Picture 7" descr="A picture containing text, clipart&#10;&#10;Description automatically generated">
            <a:extLst>
              <a:ext uri="{FF2B5EF4-FFF2-40B4-BE49-F238E27FC236}">
                <a16:creationId xmlns:a16="http://schemas.microsoft.com/office/drawing/2014/main" id="{2AD837FC-18CA-455F-943F-78D7DF39EA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4804" y="4825706"/>
            <a:ext cx="2286001" cy="743512"/>
          </a:xfrm>
          <a:prstGeom prst="rect">
            <a:avLst/>
          </a:prstGeom>
        </p:spPr>
      </p:pic>
      <p:pic>
        <p:nvPicPr>
          <p:cNvPr id="10" name="Picture 9" descr="Logo, company name&#10;&#10;Description automatically generated">
            <a:extLst>
              <a:ext uri="{FF2B5EF4-FFF2-40B4-BE49-F238E27FC236}">
                <a16:creationId xmlns:a16="http://schemas.microsoft.com/office/drawing/2014/main" id="{5D7A7DFD-231A-4D91-921B-6B922CAECC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9907" y="4593022"/>
            <a:ext cx="2453832" cy="1734304"/>
          </a:xfrm>
          <a:prstGeom prst="rect">
            <a:avLst/>
          </a:prstGeom>
        </p:spPr>
      </p:pic>
    </p:spTree>
    <p:extLst>
      <p:ext uri="{BB962C8B-B14F-4D97-AF65-F5344CB8AC3E}">
        <p14:creationId xmlns:p14="http://schemas.microsoft.com/office/powerpoint/2010/main" val="970273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9F1FFA9-D672-408C-9220-ADEEC6ABD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8E5295C-041A-4714-851D-7F7258D89CD7}"/>
              </a:ext>
            </a:extLst>
          </p:cNvPr>
          <p:cNvSpPr>
            <a:spLocks noGrp="1"/>
          </p:cNvSpPr>
          <p:nvPr>
            <p:ph type="title"/>
          </p:nvPr>
        </p:nvSpPr>
        <p:spPr>
          <a:xfrm>
            <a:off x="581891" y="365125"/>
            <a:ext cx="4072405" cy="1938076"/>
          </a:xfrm>
        </p:spPr>
        <p:txBody>
          <a:bodyPr>
            <a:normAutofit/>
          </a:bodyPr>
          <a:lstStyle/>
          <a:p>
            <a:r>
              <a:rPr lang="en-US" b="1" dirty="0">
                <a:latin typeface="Arial Black" panose="020B0A04020102020204" pitchFamily="34" charset="0"/>
              </a:rPr>
              <a:t>Agenda &amp; Objectives</a:t>
            </a:r>
          </a:p>
        </p:txBody>
      </p:sp>
      <p:sp>
        <p:nvSpPr>
          <p:cNvPr id="3" name="Content Placeholder 2">
            <a:extLst>
              <a:ext uri="{FF2B5EF4-FFF2-40B4-BE49-F238E27FC236}">
                <a16:creationId xmlns:a16="http://schemas.microsoft.com/office/drawing/2014/main" id="{41F1CF60-D629-4F5D-8D20-15B53D67357A}"/>
              </a:ext>
            </a:extLst>
          </p:cNvPr>
          <p:cNvSpPr>
            <a:spLocks noGrp="1"/>
          </p:cNvSpPr>
          <p:nvPr>
            <p:ph idx="1"/>
          </p:nvPr>
        </p:nvSpPr>
        <p:spPr>
          <a:xfrm>
            <a:off x="517236" y="2482589"/>
            <a:ext cx="4137061" cy="3694373"/>
          </a:xfrm>
        </p:spPr>
        <p:txBody>
          <a:bodyPr>
            <a:normAutofit/>
          </a:bodyPr>
          <a:lstStyle/>
          <a:p>
            <a:pPr marL="0" indent="0">
              <a:buNone/>
            </a:pPr>
            <a:r>
              <a:rPr lang="en-US" sz="2400" dirty="0"/>
              <a:t>Welcome &amp; Introductions</a:t>
            </a:r>
          </a:p>
          <a:p>
            <a:pPr marL="0" indent="0">
              <a:buNone/>
            </a:pPr>
            <a:endParaRPr lang="en-US" sz="2400" dirty="0"/>
          </a:p>
          <a:p>
            <a:pPr marL="0" indent="0">
              <a:buNone/>
            </a:pPr>
            <a:r>
              <a:rPr lang="en-US" sz="2400" dirty="0"/>
              <a:t>The Washington Regional Story</a:t>
            </a:r>
          </a:p>
          <a:p>
            <a:pPr marL="0" indent="0">
              <a:buNone/>
            </a:pPr>
            <a:endParaRPr lang="en-US" sz="2400" dirty="0"/>
          </a:p>
          <a:p>
            <a:pPr marL="0" indent="0">
              <a:buNone/>
            </a:pPr>
            <a:r>
              <a:rPr lang="en-US" sz="2400" dirty="0"/>
              <a:t>Questions &amp; Discussions</a:t>
            </a:r>
          </a:p>
          <a:p>
            <a:pPr marL="1371600" lvl="3" indent="0">
              <a:buNone/>
            </a:pPr>
            <a:endParaRPr lang="en-US" sz="2400" dirty="0"/>
          </a:p>
        </p:txBody>
      </p:sp>
      <p:pic>
        <p:nvPicPr>
          <p:cNvPr id="5" name="Picture 4" descr="Compass">
            <a:extLst>
              <a:ext uri="{FF2B5EF4-FFF2-40B4-BE49-F238E27FC236}">
                <a16:creationId xmlns:a16="http://schemas.microsoft.com/office/drawing/2014/main" id="{CEB281A3-4D74-45C6-8C5D-BDD66D282C0C}"/>
              </a:ext>
            </a:extLst>
          </p:cNvPr>
          <p:cNvPicPr>
            <a:picLocks noChangeAspect="1"/>
          </p:cNvPicPr>
          <p:nvPr/>
        </p:nvPicPr>
        <p:blipFill rotWithShape="1">
          <a:blip r:embed="rId3">
            <a:extLst>
              <a:ext uri="{28A0092B-C50C-407E-A947-70E740481C1C}">
                <a14:useLocalDpi xmlns:a14="http://schemas.microsoft.com/office/drawing/2010/main" val="0"/>
              </a:ext>
            </a:extLst>
          </a:blip>
          <a:srcRect t="2211" r="-1" b="21843"/>
          <a:stretch/>
        </p:blipFill>
        <p:spPr>
          <a:xfrm>
            <a:off x="4904316" y="-4"/>
            <a:ext cx="7287684" cy="3694372"/>
          </a:xfrm>
          <a:custGeom>
            <a:avLst/>
            <a:gdLst/>
            <a:ahLst/>
            <a:cxnLst/>
            <a:rect l="l" t="t" r="r" b="b"/>
            <a:pathLst>
              <a:path w="7287684" h="3694372">
                <a:moveTo>
                  <a:pt x="1047969" y="0"/>
                </a:moveTo>
                <a:lnTo>
                  <a:pt x="7287684" y="0"/>
                </a:lnTo>
                <a:lnTo>
                  <a:pt x="7287684" y="814388"/>
                </a:lnTo>
                <a:lnTo>
                  <a:pt x="7287684" y="3694372"/>
                </a:lnTo>
                <a:lnTo>
                  <a:pt x="471411" y="3694372"/>
                </a:lnTo>
                <a:lnTo>
                  <a:pt x="470992" y="3686621"/>
                </a:lnTo>
                <a:cubicBezTo>
                  <a:pt x="458999" y="3642419"/>
                  <a:pt x="427907" y="3602236"/>
                  <a:pt x="376383" y="3554015"/>
                </a:cubicBezTo>
                <a:cubicBezTo>
                  <a:pt x="315976" y="3500438"/>
                  <a:pt x="255568" y="3454003"/>
                  <a:pt x="170288" y="3407569"/>
                </a:cubicBezTo>
                <a:cubicBezTo>
                  <a:pt x="365723" y="3382565"/>
                  <a:pt x="163181" y="3296841"/>
                  <a:pt x="230695" y="3243263"/>
                </a:cubicBezTo>
                <a:cubicBezTo>
                  <a:pt x="369276" y="3221831"/>
                  <a:pt x="479431" y="3393282"/>
                  <a:pt x="667759" y="3343275"/>
                </a:cubicBezTo>
                <a:cubicBezTo>
                  <a:pt x="440344" y="3196828"/>
                  <a:pt x="184501" y="3150393"/>
                  <a:pt x="17493" y="2953940"/>
                </a:cubicBezTo>
                <a:cubicBezTo>
                  <a:pt x="56580" y="2911078"/>
                  <a:pt x="95667" y="2953940"/>
                  <a:pt x="127647" y="2936081"/>
                </a:cubicBezTo>
                <a:cubicBezTo>
                  <a:pt x="127647" y="2925365"/>
                  <a:pt x="500751" y="2993232"/>
                  <a:pt x="522071" y="2714625"/>
                </a:cubicBezTo>
                <a:cubicBezTo>
                  <a:pt x="529178" y="2714625"/>
                  <a:pt x="536285" y="2714625"/>
                  <a:pt x="543391" y="2703909"/>
                </a:cubicBezTo>
                <a:cubicBezTo>
                  <a:pt x="582478" y="2664619"/>
                  <a:pt x="546945" y="2571750"/>
                  <a:pt x="610905" y="2564606"/>
                </a:cubicBezTo>
                <a:cubicBezTo>
                  <a:pt x="681973" y="2557462"/>
                  <a:pt x="749487" y="2525315"/>
                  <a:pt x="824107" y="2543175"/>
                </a:cubicBezTo>
                <a:cubicBezTo>
                  <a:pt x="880961" y="2557462"/>
                  <a:pt x="941368" y="2575322"/>
                  <a:pt x="1001776" y="2575322"/>
                </a:cubicBezTo>
                <a:cubicBezTo>
                  <a:pt x="1065736" y="2575322"/>
                  <a:pt x="1154570" y="2696766"/>
                  <a:pt x="1193658" y="2536031"/>
                </a:cubicBezTo>
                <a:cubicBezTo>
                  <a:pt x="1193658" y="2528888"/>
                  <a:pt x="1303812" y="2546747"/>
                  <a:pt x="1364219" y="2553891"/>
                </a:cubicBezTo>
                <a:cubicBezTo>
                  <a:pt x="1413966" y="2561035"/>
                  <a:pt x="1474374" y="2593181"/>
                  <a:pt x="1509907" y="2528888"/>
                </a:cubicBezTo>
                <a:cubicBezTo>
                  <a:pt x="1527674" y="2489596"/>
                  <a:pt x="1442393" y="2418159"/>
                  <a:pt x="1367772" y="2411015"/>
                </a:cubicBezTo>
                <a:cubicBezTo>
                  <a:pt x="1300259" y="2403872"/>
                  <a:pt x="1232745" y="2396728"/>
                  <a:pt x="1168784" y="2411015"/>
                </a:cubicBezTo>
                <a:cubicBezTo>
                  <a:pt x="1090610" y="2428875"/>
                  <a:pt x="1047969" y="2400300"/>
                  <a:pt x="1026649" y="2336007"/>
                </a:cubicBezTo>
                <a:cubicBezTo>
                  <a:pt x="1001776" y="2268141"/>
                  <a:pt x="955582" y="2232422"/>
                  <a:pt x="891621" y="2200275"/>
                </a:cubicBezTo>
                <a:cubicBezTo>
                  <a:pt x="735273" y="2121694"/>
                  <a:pt x="586032" y="2028825"/>
                  <a:pt x="415470" y="1982390"/>
                </a:cubicBezTo>
                <a:cubicBezTo>
                  <a:pt x="383490" y="1975246"/>
                  <a:pt x="344403" y="1960959"/>
                  <a:pt x="330189" y="1900238"/>
                </a:cubicBezTo>
                <a:cubicBezTo>
                  <a:pt x="792127" y="1993106"/>
                  <a:pt x="1211424" y="2232422"/>
                  <a:pt x="1687576" y="2218135"/>
                </a:cubicBezTo>
                <a:cubicBezTo>
                  <a:pt x="1559654" y="2143125"/>
                  <a:pt x="1406860" y="2139554"/>
                  <a:pt x="1268278" y="2085975"/>
                </a:cubicBezTo>
                <a:cubicBezTo>
                  <a:pt x="1367772" y="2046685"/>
                  <a:pt x="1460160" y="2089547"/>
                  <a:pt x="1552548" y="2110978"/>
                </a:cubicBezTo>
                <a:cubicBezTo>
                  <a:pt x="1630722" y="2128837"/>
                  <a:pt x="1701789" y="2132410"/>
                  <a:pt x="1708896" y="2021681"/>
                </a:cubicBezTo>
                <a:cubicBezTo>
                  <a:pt x="1708896" y="2010965"/>
                  <a:pt x="1708896" y="2003821"/>
                  <a:pt x="1708896" y="1993106"/>
                </a:cubicBezTo>
                <a:cubicBezTo>
                  <a:pt x="1680469" y="1946672"/>
                  <a:pt x="1641382" y="1925240"/>
                  <a:pt x="1591635" y="1910953"/>
                </a:cubicBezTo>
                <a:cubicBezTo>
                  <a:pt x="1563208" y="1903809"/>
                  <a:pt x="1524121" y="1889522"/>
                  <a:pt x="1524121" y="1857375"/>
                </a:cubicBezTo>
                <a:cubicBezTo>
                  <a:pt x="1527674" y="1735931"/>
                  <a:pt x="1431733" y="1700212"/>
                  <a:pt x="1339346" y="1664493"/>
                </a:cubicBezTo>
                <a:cubicBezTo>
                  <a:pt x="1389093" y="1603772"/>
                  <a:pt x="1431733" y="1646635"/>
                  <a:pt x="1470820" y="1643062"/>
                </a:cubicBezTo>
                <a:cubicBezTo>
                  <a:pt x="1495694" y="1639491"/>
                  <a:pt x="1520567" y="1635919"/>
                  <a:pt x="1520567" y="1603772"/>
                </a:cubicBezTo>
                <a:cubicBezTo>
                  <a:pt x="1520567" y="1578769"/>
                  <a:pt x="1509907" y="1546622"/>
                  <a:pt x="1485034" y="1546622"/>
                </a:cubicBezTo>
                <a:cubicBezTo>
                  <a:pt x="1328686" y="1543050"/>
                  <a:pt x="1239851" y="1371600"/>
                  <a:pt x="1076396" y="1371600"/>
                </a:cubicBezTo>
                <a:cubicBezTo>
                  <a:pt x="976902" y="1371600"/>
                  <a:pt x="1126144" y="1275159"/>
                  <a:pt x="1044416" y="1235869"/>
                </a:cubicBezTo>
                <a:cubicBezTo>
                  <a:pt x="1026649" y="1225153"/>
                  <a:pt x="1094163" y="1210866"/>
                  <a:pt x="1122590" y="1214437"/>
                </a:cubicBezTo>
                <a:cubicBezTo>
                  <a:pt x="1151017" y="1218009"/>
                  <a:pt x="1175891" y="1243013"/>
                  <a:pt x="1211424" y="1225153"/>
                </a:cubicBezTo>
                <a:cubicBezTo>
                  <a:pt x="1229191" y="1160860"/>
                  <a:pt x="1182997" y="1135856"/>
                  <a:pt x="1140357" y="1117997"/>
                </a:cubicBezTo>
                <a:cubicBezTo>
                  <a:pt x="1047969" y="1075135"/>
                  <a:pt x="955582" y="1025129"/>
                  <a:pt x="852534" y="1010841"/>
                </a:cubicBezTo>
                <a:cubicBezTo>
                  <a:pt x="817001" y="1007269"/>
                  <a:pt x="795680" y="989409"/>
                  <a:pt x="799234" y="953690"/>
                </a:cubicBezTo>
                <a:cubicBezTo>
                  <a:pt x="806340" y="907256"/>
                  <a:pt x="841874" y="921544"/>
                  <a:pt x="870301" y="925115"/>
                </a:cubicBezTo>
                <a:cubicBezTo>
                  <a:pt x="888068" y="928688"/>
                  <a:pt x="905835" y="939403"/>
                  <a:pt x="923602" y="914400"/>
                </a:cubicBezTo>
                <a:cubicBezTo>
                  <a:pt x="611794" y="724198"/>
                  <a:pt x="409919" y="684684"/>
                  <a:pt x="132090" y="589415"/>
                </a:cubicBezTo>
                <a:lnTo>
                  <a:pt x="31922" y="552917"/>
                </a:lnTo>
                <a:lnTo>
                  <a:pt x="26859" y="541335"/>
                </a:lnTo>
                <a:cubicBezTo>
                  <a:pt x="20137" y="534929"/>
                  <a:pt x="8953" y="532232"/>
                  <a:pt x="0" y="527681"/>
                </a:cubicBezTo>
                <a:cubicBezTo>
                  <a:pt x="5969" y="516305"/>
                  <a:pt x="7617" y="502963"/>
                  <a:pt x="17905" y="493550"/>
                </a:cubicBezTo>
                <a:cubicBezTo>
                  <a:pt x="23947" y="488022"/>
                  <a:pt x="35344" y="487159"/>
                  <a:pt x="44763" y="486724"/>
                </a:cubicBezTo>
                <a:lnTo>
                  <a:pt x="165722" y="483650"/>
                </a:lnTo>
                <a:lnTo>
                  <a:pt x="193385" y="498723"/>
                </a:lnTo>
                <a:cubicBezTo>
                  <a:pt x="210263" y="511671"/>
                  <a:pt x="227142" y="525066"/>
                  <a:pt x="315976" y="535781"/>
                </a:cubicBezTo>
                <a:cubicBezTo>
                  <a:pt x="401257" y="546497"/>
                  <a:pt x="479431" y="582216"/>
                  <a:pt x="575372" y="525066"/>
                </a:cubicBezTo>
                <a:cubicBezTo>
                  <a:pt x="639332" y="485775"/>
                  <a:pt x="742380" y="528637"/>
                  <a:pt x="820554" y="560785"/>
                </a:cubicBezTo>
                <a:cubicBezTo>
                  <a:pt x="884515" y="589360"/>
                  <a:pt x="948475" y="596503"/>
                  <a:pt x="1033756" y="560785"/>
                </a:cubicBezTo>
                <a:cubicBezTo>
                  <a:pt x="955582" y="539354"/>
                  <a:pt x="895175" y="521494"/>
                  <a:pt x="834767" y="507206"/>
                </a:cubicBezTo>
                <a:cubicBezTo>
                  <a:pt x="785020" y="496491"/>
                  <a:pt x="756593" y="471488"/>
                  <a:pt x="760147" y="417909"/>
                </a:cubicBezTo>
                <a:cubicBezTo>
                  <a:pt x="760147" y="389334"/>
                  <a:pt x="749487" y="350044"/>
                  <a:pt x="785020" y="335757"/>
                </a:cubicBezTo>
                <a:cubicBezTo>
                  <a:pt x="813447" y="321469"/>
                  <a:pt x="852534" y="335757"/>
                  <a:pt x="866748" y="360759"/>
                </a:cubicBezTo>
                <a:cubicBezTo>
                  <a:pt x="884515" y="407194"/>
                  <a:pt x="902281" y="450056"/>
                  <a:pt x="962689" y="453629"/>
                </a:cubicBezTo>
                <a:cubicBezTo>
                  <a:pt x="1044416" y="460771"/>
                  <a:pt x="998222" y="432197"/>
                  <a:pt x="984009" y="396478"/>
                </a:cubicBezTo>
                <a:cubicBezTo>
                  <a:pt x="969795" y="357188"/>
                  <a:pt x="1012436" y="346472"/>
                  <a:pt x="1040863" y="353615"/>
                </a:cubicBezTo>
                <a:cubicBezTo>
                  <a:pt x="1147464" y="385763"/>
                  <a:pt x="1257618" y="328613"/>
                  <a:pt x="1367772" y="375047"/>
                </a:cubicBezTo>
                <a:cubicBezTo>
                  <a:pt x="1339346" y="260747"/>
                  <a:pt x="1278938" y="210741"/>
                  <a:pt x="1151017" y="192881"/>
                </a:cubicBezTo>
                <a:cubicBezTo>
                  <a:pt x="1104823" y="189310"/>
                  <a:pt x="1055076" y="196453"/>
                  <a:pt x="1012436" y="164306"/>
                </a:cubicBezTo>
                <a:cubicBezTo>
                  <a:pt x="987562" y="146447"/>
                  <a:pt x="962689" y="125016"/>
                  <a:pt x="980456" y="89297"/>
                </a:cubicBezTo>
                <a:cubicBezTo>
                  <a:pt x="991116" y="64294"/>
                  <a:pt x="1019542" y="64294"/>
                  <a:pt x="1044416" y="71437"/>
                </a:cubicBezTo>
                <a:cubicBezTo>
                  <a:pt x="1147464" y="110728"/>
                  <a:pt x="1257618" y="121444"/>
                  <a:pt x="1364219" y="135731"/>
                </a:cubicBezTo>
                <a:cubicBezTo>
                  <a:pt x="1381986" y="139303"/>
                  <a:pt x="1399753" y="146447"/>
                  <a:pt x="1417520" y="110728"/>
                </a:cubicBezTo>
                <a:cubicBezTo>
                  <a:pt x="1293152" y="78581"/>
                  <a:pt x="1172337" y="35719"/>
                  <a:pt x="1047969" y="0"/>
                </a:cubicBezTo>
                <a:close/>
              </a:path>
            </a:pathLst>
          </a:custGeom>
        </p:spPr>
      </p:pic>
      <p:pic>
        <p:nvPicPr>
          <p:cNvPr id="7" name="Picture 6" descr="Abstract motion-blurred lights">
            <a:extLst>
              <a:ext uri="{FF2B5EF4-FFF2-40B4-BE49-F238E27FC236}">
                <a16:creationId xmlns:a16="http://schemas.microsoft.com/office/drawing/2014/main" id="{ECA92B79-2C8D-4593-BB4C-782F7635FFFF}"/>
              </a:ext>
            </a:extLst>
          </p:cNvPr>
          <p:cNvPicPr>
            <a:picLocks noChangeAspect="1"/>
          </p:cNvPicPr>
          <p:nvPr/>
        </p:nvPicPr>
        <p:blipFill rotWithShape="1">
          <a:blip r:embed="rId4">
            <a:extLst>
              <a:ext uri="{28A0092B-C50C-407E-A947-70E740481C1C}">
                <a14:useLocalDpi xmlns:a14="http://schemas.microsoft.com/office/drawing/2010/main" val="0"/>
              </a:ext>
            </a:extLst>
          </a:blip>
          <a:srcRect r="5832"/>
          <a:stretch/>
        </p:blipFill>
        <p:spPr>
          <a:xfrm>
            <a:off x="4726728" y="3802961"/>
            <a:ext cx="7472381" cy="3055043"/>
          </a:xfrm>
          <a:custGeom>
            <a:avLst/>
            <a:gdLst/>
            <a:ahLst/>
            <a:cxnLst/>
            <a:rect l="l" t="t" r="r" b="b"/>
            <a:pathLst>
              <a:path w="7472381" h="3055043">
                <a:moveTo>
                  <a:pt x="638975" y="0"/>
                </a:moveTo>
                <a:lnTo>
                  <a:pt x="7472381" y="0"/>
                </a:lnTo>
                <a:lnTo>
                  <a:pt x="7472381" y="2579984"/>
                </a:lnTo>
                <a:lnTo>
                  <a:pt x="7472381" y="3055043"/>
                </a:lnTo>
                <a:lnTo>
                  <a:pt x="6992676"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pic>
    </p:spTree>
    <p:extLst>
      <p:ext uri="{BB962C8B-B14F-4D97-AF65-F5344CB8AC3E}">
        <p14:creationId xmlns:p14="http://schemas.microsoft.com/office/powerpoint/2010/main" val="742735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wearing glasses&#10;&#10;Description automatically generated with low confidence">
            <a:extLst>
              <a:ext uri="{FF2B5EF4-FFF2-40B4-BE49-F238E27FC236}">
                <a16:creationId xmlns:a16="http://schemas.microsoft.com/office/drawing/2014/main" id="{BDA2D729-8E77-455E-89DF-09FE78160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514" y="1825625"/>
            <a:ext cx="1905000" cy="1905000"/>
          </a:xfrm>
          <a:prstGeom prst="rect">
            <a:avLst/>
          </a:prstGeom>
        </p:spPr>
      </p:pic>
      <p:sp>
        <p:nvSpPr>
          <p:cNvPr id="2" name="Title 1">
            <a:extLst>
              <a:ext uri="{FF2B5EF4-FFF2-40B4-BE49-F238E27FC236}">
                <a16:creationId xmlns:a16="http://schemas.microsoft.com/office/drawing/2014/main" id="{F5689D27-4E9C-4F02-94D3-34E7F2A75D37}"/>
              </a:ext>
            </a:extLst>
          </p:cNvPr>
          <p:cNvSpPr>
            <a:spLocks noGrp="1"/>
          </p:cNvSpPr>
          <p:nvPr>
            <p:ph type="title"/>
          </p:nvPr>
        </p:nvSpPr>
        <p:spPr>
          <a:xfrm>
            <a:off x="171572" y="365125"/>
            <a:ext cx="12020428" cy="1325563"/>
          </a:xfrm>
        </p:spPr>
        <p:txBody>
          <a:bodyPr/>
          <a:lstStyle/>
          <a:p>
            <a:r>
              <a:rPr lang="en-US" b="1" dirty="0">
                <a:latin typeface="Arial Black" panose="020B0A04020102020204" pitchFamily="34" charset="0"/>
              </a:rPr>
              <a:t>Carol Davis-Smith &amp; Associates, LLC</a:t>
            </a:r>
          </a:p>
        </p:txBody>
      </p:sp>
      <p:sp>
        <p:nvSpPr>
          <p:cNvPr id="4" name="Content Placeholder 3">
            <a:extLst>
              <a:ext uri="{FF2B5EF4-FFF2-40B4-BE49-F238E27FC236}">
                <a16:creationId xmlns:a16="http://schemas.microsoft.com/office/drawing/2014/main" id="{72083B3B-CB94-4CB6-9A8B-BF92A827A2D6}"/>
              </a:ext>
            </a:extLst>
          </p:cNvPr>
          <p:cNvSpPr>
            <a:spLocks noGrp="1"/>
          </p:cNvSpPr>
          <p:nvPr>
            <p:ph sz="half" idx="2"/>
          </p:nvPr>
        </p:nvSpPr>
        <p:spPr>
          <a:xfrm>
            <a:off x="4405745" y="1448790"/>
            <a:ext cx="7263741" cy="5221431"/>
          </a:xfrm>
          <a:ln>
            <a:solidFill>
              <a:schemeClr val="tx1"/>
            </a:solidFill>
          </a:ln>
        </p:spPr>
        <p:txBody>
          <a:bodyPr anchor="ctr" anchorCtr="0">
            <a:normAutofit fontScale="92500"/>
          </a:bodyPr>
          <a:lstStyle/>
          <a:p>
            <a:pPr marL="137160" marR="457200" indent="0">
              <a:lnSpc>
                <a:spcPts val="1400"/>
              </a:lnSpc>
              <a:spcBef>
                <a:spcPts val="0"/>
              </a:spcBef>
              <a:spcAft>
                <a:spcPts val="20"/>
              </a:spcAft>
              <a:buNone/>
            </a:pPr>
            <a:r>
              <a:rPr lang="en-US" sz="1600" dirty="0">
                <a:solidFill>
                  <a:srgbClr val="666666"/>
                </a:solidFill>
                <a:effectLst/>
                <a:latin typeface="Calibri" panose="020F0502020204030204" pitchFamily="34" charset="0"/>
                <a:ea typeface="Times New Roman" panose="02020603050405020304" pitchFamily="18" charset="0"/>
              </a:rPr>
              <a:t>Carol is a proven leader in the development and maintenance of safe, reliable, cost effective, and efficient patient care delivery systems through technology and process management. She has 30 years’ experience in academic and not-for-profit medical centers, group purchasing, consulting, and executive leadership. Through collaborative leadership and technical engagement, she continues to build successful teams across all aspects of the medical device lifecycle.</a:t>
            </a:r>
            <a:endParaRPr lang="en-US" sz="1600" dirty="0">
              <a:solidFill>
                <a:srgbClr val="666666"/>
              </a:solidFill>
              <a:effectLst/>
              <a:latin typeface="Times New Roman" panose="02020603050405020304" pitchFamily="18" charset="0"/>
              <a:ea typeface="Times New Roman" panose="02020603050405020304" pitchFamily="18" charset="0"/>
            </a:endParaRPr>
          </a:p>
          <a:p>
            <a:pPr marL="137160" marR="457200" indent="0">
              <a:lnSpc>
                <a:spcPts val="1400"/>
              </a:lnSpc>
              <a:spcBef>
                <a:spcPts val="0"/>
              </a:spcBef>
              <a:spcAft>
                <a:spcPts val="20"/>
              </a:spcAft>
              <a:buNone/>
            </a:pPr>
            <a:r>
              <a:rPr lang="en-US" sz="1600" dirty="0">
                <a:solidFill>
                  <a:srgbClr val="666666"/>
                </a:solidFill>
                <a:effectLst/>
                <a:latin typeface="Calibri" panose="020F0502020204030204" pitchFamily="34" charset="0"/>
                <a:ea typeface="Times New Roman" panose="02020603050405020304" pitchFamily="18" charset="0"/>
              </a:rPr>
              <a:t> </a:t>
            </a:r>
            <a:endParaRPr lang="en-US" sz="1600" dirty="0">
              <a:solidFill>
                <a:srgbClr val="666666"/>
              </a:solidFill>
              <a:effectLst/>
              <a:latin typeface="Times New Roman" panose="02020603050405020304" pitchFamily="18" charset="0"/>
              <a:ea typeface="Times New Roman" panose="02020603050405020304" pitchFamily="18" charset="0"/>
            </a:endParaRPr>
          </a:p>
          <a:p>
            <a:pPr marL="137160" marR="457200" indent="0">
              <a:lnSpc>
                <a:spcPts val="1400"/>
              </a:lnSpc>
              <a:spcBef>
                <a:spcPts val="0"/>
              </a:spcBef>
              <a:spcAft>
                <a:spcPts val="20"/>
              </a:spcAft>
              <a:buNone/>
            </a:pPr>
            <a:r>
              <a:rPr lang="en-US" sz="1600" dirty="0">
                <a:solidFill>
                  <a:srgbClr val="666666"/>
                </a:solidFill>
                <a:effectLst/>
                <a:latin typeface="Calibri" panose="020F0502020204030204" pitchFamily="34" charset="0"/>
                <a:ea typeface="Times New Roman" panose="02020603050405020304" pitchFamily="18" charset="0"/>
              </a:rPr>
              <a:t>Carol Davis-Smith &amp; Associates, LLC is a privately-owned consultancy established in 2017 and based in Phoenix, AZ.  The firm is a woman-owned small business (WOSB) providing a consultative bridge between technical, clinical, and strategic perspectives in healthcare.</a:t>
            </a:r>
          </a:p>
          <a:p>
            <a:pPr marL="137160" marR="457200" indent="0">
              <a:lnSpc>
                <a:spcPts val="1400"/>
              </a:lnSpc>
              <a:spcBef>
                <a:spcPts val="0"/>
              </a:spcBef>
              <a:spcAft>
                <a:spcPts val="20"/>
              </a:spcAft>
              <a:buNone/>
            </a:pPr>
            <a:endParaRPr lang="en-US" sz="1600" dirty="0">
              <a:solidFill>
                <a:srgbClr val="666666"/>
              </a:solidFill>
              <a:effectLst/>
              <a:latin typeface="Times New Roman" panose="02020603050405020304" pitchFamily="18" charset="0"/>
              <a:ea typeface="Times New Roman" panose="02020603050405020304" pitchFamily="18" charset="0"/>
            </a:endParaRPr>
          </a:p>
          <a:p>
            <a:pPr marL="137160" marR="457200" indent="0">
              <a:lnSpc>
                <a:spcPts val="1400"/>
              </a:lnSpc>
              <a:spcBef>
                <a:spcPts val="0"/>
              </a:spcBef>
              <a:spcAft>
                <a:spcPts val="20"/>
              </a:spcAft>
              <a:buNone/>
            </a:pPr>
            <a:r>
              <a:rPr lang="en-US" sz="1600" dirty="0">
                <a:solidFill>
                  <a:srgbClr val="666666"/>
                </a:solidFill>
                <a:effectLst/>
                <a:latin typeface="Calibri" panose="020F0502020204030204" pitchFamily="34" charset="0"/>
                <a:ea typeface="Times New Roman" panose="02020603050405020304" pitchFamily="18" charset="0"/>
              </a:rPr>
              <a:t>Carol also serves as the Director of the University of Connecticut Clinical Engineering Internship Program within the university’s Biomedical Engineering program.  </a:t>
            </a:r>
          </a:p>
          <a:p>
            <a:pPr marL="137160" marR="457200" indent="0">
              <a:lnSpc>
                <a:spcPts val="1400"/>
              </a:lnSpc>
              <a:spcBef>
                <a:spcPts val="0"/>
              </a:spcBef>
              <a:spcAft>
                <a:spcPts val="20"/>
              </a:spcAft>
              <a:buNone/>
            </a:pPr>
            <a:endParaRPr lang="en-US" sz="1600" dirty="0">
              <a:solidFill>
                <a:srgbClr val="666666"/>
              </a:solidFill>
              <a:latin typeface="Calibri" panose="020F0502020204030204" pitchFamily="34" charset="0"/>
              <a:ea typeface="Times New Roman" panose="02020603050405020304" pitchFamily="18" charset="0"/>
            </a:endParaRPr>
          </a:p>
          <a:p>
            <a:pPr marL="137160" marR="457200" indent="0">
              <a:lnSpc>
                <a:spcPts val="1400"/>
              </a:lnSpc>
              <a:spcBef>
                <a:spcPts val="0"/>
              </a:spcBef>
              <a:spcAft>
                <a:spcPts val="20"/>
              </a:spcAft>
              <a:buNone/>
            </a:pPr>
            <a:r>
              <a:rPr lang="en-US" sz="1600" dirty="0">
                <a:solidFill>
                  <a:srgbClr val="666666"/>
                </a:solidFill>
                <a:latin typeface="Calibri" panose="020F0502020204030204" pitchFamily="34" charset="0"/>
                <a:ea typeface="Times New Roman" panose="02020603050405020304" pitchFamily="18" charset="0"/>
              </a:rPr>
              <a:t>S</a:t>
            </a:r>
            <a:r>
              <a:rPr lang="en-US" sz="1600" dirty="0">
                <a:solidFill>
                  <a:srgbClr val="666666"/>
                </a:solidFill>
                <a:effectLst/>
                <a:latin typeface="Calibri" panose="020F0502020204030204" pitchFamily="34" charset="0"/>
                <a:ea typeface="Times New Roman" panose="02020603050405020304" pitchFamily="18" charset="0"/>
              </a:rPr>
              <a:t>he is the vice chair of clinical engineering for the Association for the Advancement of Medical Instrumentation (AAMI) Board of Directors and is a former (founding) member of the AAMI Technology Management Council.  Additionally, she is a member of the American College of Clinical Engineering (ACCE) and former member of the United States Board of Examiners for Clinical Engineering Certification.  </a:t>
            </a:r>
            <a:endParaRPr lang="en-US" sz="1600" dirty="0">
              <a:solidFill>
                <a:srgbClr val="666666"/>
              </a:solidFill>
              <a:effectLst/>
              <a:latin typeface="Times New Roman" panose="02020603050405020304" pitchFamily="18" charset="0"/>
              <a:ea typeface="Times New Roman" panose="02020603050405020304" pitchFamily="18" charset="0"/>
            </a:endParaRPr>
          </a:p>
          <a:p>
            <a:pPr marL="137160" marR="457200" indent="0">
              <a:lnSpc>
                <a:spcPts val="1400"/>
              </a:lnSpc>
              <a:spcBef>
                <a:spcPts val="0"/>
              </a:spcBef>
              <a:spcAft>
                <a:spcPts val="20"/>
              </a:spcAft>
              <a:buNone/>
            </a:pPr>
            <a:r>
              <a:rPr lang="en-US" sz="1600" dirty="0">
                <a:solidFill>
                  <a:srgbClr val="666666"/>
                </a:solidFill>
                <a:effectLst/>
                <a:latin typeface="Calibri" panose="020F0502020204030204" pitchFamily="34" charset="0"/>
                <a:ea typeface="Times New Roman" panose="02020603050405020304" pitchFamily="18" charset="0"/>
              </a:rPr>
              <a:t> </a:t>
            </a:r>
            <a:endParaRPr lang="en-US" sz="1600" dirty="0">
              <a:solidFill>
                <a:srgbClr val="666666"/>
              </a:solidFill>
              <a:effectLst/>
              <a:latin typeface="Times New Roman" panose="02020603050405020304" pitchFamily="18" charset="0"/>
              <a:ea typeface="Times New Roman" panose="02020603050405020304" pitchFamily="18" charset="0"/>
            </a:endParaRPr>
          </a:p>
          <a:p>
            <a:pPr marL="137160" marR="457200" indent="0">
              <a:lnSpc>
                <a:spcPts val="1400"/>
              </a:lnSpc>
              <a:spcBef>
                <a:spcPts val="0"/>
              </a:spcBef>
              <a:spcAft>
                <a:spcPts val="20"/>
              </a:spcAft>
              <a:buNone/>
            </a:pPr>
            <a:r>
              <a:rPr lang="en-US" sz="1600" dirty="0">
                <a:solidFill>
                  <a:srgbClr val="666666"/>
                </a:solidFill>
                <a:effectLst/>
                <a:latin typeface="Calibri" panose="020F0502020204030204" pitchFamily="34" charset="0"/>
                <a:ea typeface="Times New Roman" panose="02020603050405020304" pitchFamily="18" charset="0"/>
              </a:rPr>
              <a:t>Carol holds a Master of Science degree from the University of Arizona and a Bachelor of Science degree from the University of Dayton.  She is a certified clinical engineer and a Fellow in the American College of Clinical Engineering (FACCE) and the Association for the Advancement of Medical Instrumentation (AAMIF).</a:t>
            </a:r>
            <a:endParaRPr lang="en-US" sz="1600" dirty="0">
              <a:solidFill>
                <a:srgbClr val="666666"/>
              </a:solidFill>
              <a:effectLst/>
              <a:latin typeface="Times New Roman" panose="02020603050405020304" pitchFamily="18" charset="0"/>
              <a:ea typeface="Times New Roman" panose="02020603050405020304" pitchFamily="18" charset="0"/>
            </a:endParaRPr>
          </a:p>
        </p:txBody>
      </p:sp>
      <p:sp>
        <p:nvSpPr>
          <p:cNvPr id="9" name="Content Placeholder 3">
            <a:extLst>
              <a:ext uri="{FF2B5EF4-FFF2-40B4-BE49-F238E27FC236}">
                <a16:creationId xmlns:a16="http://schemas.microsoft.com/office/drawing/2014/main" id="{30DF884A-36E6-4EF8-8311-18FEFBE4BECB}"/>
              </a:ext>
            </a:extLst>
          </p:cNvPr>
          <p:cNvSpPr txBox="1">
            <a:spLocks/>
          </p:cNvSpPr>
          <p:nvPr/>
        </p:nvSpPr>
        <p:spPr>
          <a:xfrm>
            <a:off x="522514" y="3865562"/>
            <a:ext cx="3141644" cy="2311401"/>
          </a:xfrm>
          <a:prstGeom prst="rect">
            <a:avLst/>
          </a:prstGeom>
          <a:ln>
            <a:noFill/>
          </a:ln>
        </p:spPr>
        <p:txBody>
          <a:bodyPr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Carol Davis-Smith, MS CCE</a:t>
            </a:r>
            <a:br>
              <a:rPr lang="en-US" sz="2000" dirty="0"/>
            </a:br>
            <a:r>
              <a:rPr kumimoji="0" lang="fr-FR" sz="2000" b="0" i="0" u="none" strike="noStrike" kern="1200" cap="none" spc="0" normalizeH="0" baseline="0" noProof="0" dirty="0">
                <a:ln>
                  <a:noFill/>
                </a:ln>
                <a:solidFill>
                  <a:schemeClr val="bg1"/>
                </a:solidFill>
                <a:effectLst/>
                <a:uLnTx/>
                <a:uFillTx/>
                <a:latin typeface="Calibri" panose="020F0502020204030204"/>
                <a:ea typeface="+mn-ea"/>
                <a:cs typeface="+mn-cs"/>
                <a:hlinkClick r:id="rId4"/>
              </a:rPr>
              <a:t>Carol@CDSAssoc.com</a:t>
            </a:r>
            <a:endParaRPr kumimoji="0" lang="fr-FR" sz="20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indent="0">
              <a:buFont typeface="Arial" panose="020B0604020202020204" pitchFamily="34" charset="0"/>
              <a:buNone/>
            </a:pPr>
            <a:endParaRPr lang="en-US" sz="2000" dirty="0"/>
          </a:p>
          <a:p>
            <a:pPr marL="0" indent="0">
              <a:lnSpc>
                <a:spcPct val="100000"/>
              </a:lnSpc>
              <a:spcBef>
                <a:spcPts val="0"/>
              </a:spcBef>
              <a:buFont typeface="Arial" panose="020B0604020202020204" pitchFamily="34" charset="0"/>
              <a:buNone/>
            </a:pPr>
            <a:r>
              <a:rPr lang="en-US" sz="1600" dirty="0"/>
              <a:t>President</a:t>
            </a:r>
          </a:p>
          <a:p>
            <a:pPr marL="0" indent="0">
              <a:lnSpc>
                <a:spcPct val="100000"/>
              </a:lnSpc>
              <a:spcBef>
                <a:spcPts val="0"/>
              </a:spcBef>
              <a:buFont typeface="Arial" panose="020B0604020202020204" pitchFamily="34" charset="0"/>
              <a:buNone/>
            </a:pPr>
            <a:r>
              <a:rPr lang="en-US" sz="1600" dirty="0"/>
              <a:t>Carol Davis-Smith &amp; Associates, LLC</a:t>
            </a:r>
          </a:p>
          <a:p>
            <a:pPr marL="0" indent="0">
              <a:lnSpc>
                <a:spcPct val="100000"/>
              </a:lnSpc>
              <a:spcBef>
                <a:spcPts val="0"/>
              </a:spcBef>
              <a:buFont typeface="Arial" panose="020B0604020202020204" pitchFamily="34" charset="0"/>
              <a:buNone/>
            </a:pPr>
            <a:br>
              <a:rPr lang="en-US" sz="1600" dirty="0"/>
            </a:br>
            <a:endParaRPr lang="en-US" sz="2000" dirty="0"/>
          </a:p>
        </p:txBody>
      </p:sp>
      <p:pic>
        <p:nvPicPr>
          <p:cNvPr id="6" name="Picture 5" descr="Shape&#10;&#10;Description automatically generated">
            <a:extLst>
              <a:ext uri="{FF2B5EF4-FFF2-40B4-BE49-F238E27FC236}">
                <a16:creationId xmlns:a16="http://schemas.microsoft.com/office/drawing/2014/main" id="{C180A8DB-B4E5-49F3-8A17-7BB28F6749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569" y="5458754"/>
            <a:ext cx="1078890" cy="1078890"/>
          </a:xfrm>
          <a:prstGeom prst="rect">
            <a:avLst/>
          </a:prstGeom>
        </p:spPr>
      </p:pic>
    </p:spTree>
    <p:extLst>
      <p:ext uri="{BB962C8B-B14F-4D97-AF65-F5344CB8AC3E}">
        <p14:creationId xmlns:p14="http://schemas.microsoft.com/office/powerpoint/2010/main" val="2587484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89D27-4E9C-4F02-94D3-34E7F2A75D37}"/>
              </a:ext>
            </a:extLst>
          </p:cNvPr>
          <p:cNvSpPr>
            <a:spLocks noGrp="1"/>
          </p:cNvSpPr>
          <p:nvPr>
            <p:ph type="title"/>
          </p:nvPr>
        </p:nvSpPr>
        <p:spPr>
          <a:xfrm>
            <a:off x="288801" y="365125"/>
            <a:ext cx="11515271" cy="1325563"/>
          </a:xfrm>
        </p:spPr>
        <p:txBody>
          <a:bodyPr/>
          <a:lstStyle/>
          <a:p>
            <a:r>
              <a:rPr lang="en-US" dirty="0">
                <a:latin typeface="Arial Black" panose="020B0A04020102020204" pitchFamily="34" charset="0"/>
              </a:rPr>
              <a:t>Washington Regional Medical Center</a:t>
            </a:r>
          </a:p>
        </p:txBody>
      </p:sp>
      <p:sp>
        <p:nvSpPr>
          <p:cNvPr id="4" name="Content Placeholder 3">
            <a:extLst>
              <a:ext uri="{FF2B5EF4-FFF2-40B4-BE49-F238E27FC236}">
                <a16:creationId xmlns:a16="http://schemas.microsoft.com/office/drawing/2014/main" id="{72083B3B-CB94-4CB6-9A8B-BF92A827A2D6}"/>
              </a:ext>
            </a:extLst>
          </p:cNvPr>
          <p:cNvSpPr>
            <a:spLocks noGrp="1"/>
          </p:cNvSpPr>
          <p:nvPr>
            <p:ph sz="half" idx="2"/>
          </p:nvPr>
        </p:nvSpPr>
        <p:spPr>
          <a:xfrm>
            <a:off x="4240107" y="1825625"/>
            <a:ext cx="7113693" cy="4351338"/>
          </a:xfrm>
          <a:ln>
            <a:solidFill>
              <a:schemeClr val="tx1"/>
            </a:solidFill>
          </a:ln>
        </p:spPr>
        <p:txBody>
          <a:bodyPr anchor="t" anchorCtr="0"/>
          <a:lstStyle/>
          <a:p>
            <a:pPr marL="0" marR="0" indent="0">
              <a:spcBef>
                <a:spcPts val="0"/>
              </a:spcBef>
              <a:spcAft>
                <a:spcPts val="0"/>
              </a:spcAft>
              <a:buNone/>
            </a:pPr>
            <a:r>
              <a:rPr lang="en-US" sz="1800" dirty="0">
                <a:effectLst/>
                <a:latin typeface="Calibri" panose="020F0502020204030204" pitchFamily="34" charset="0"/>
                <a:ea typeface="Calibri" panose="020F0502020204030204" pitchFamily="34" charset="0"/>
              </a:rPr>
              <a:t>Jim Daly is Vice President and Chief Information Officer of Washington Regional Medical System in Fayetteville, Arkansas.  He is responsible for aligning technology strategy to the mission and core values of the organization and oversees the infrastructure, applications, cyber-security, biomedical, portfolio management and service desk departments.  Prior to joining Washington Regional he served as Sr. Director of Business Solutions for Health Care Service Corporation</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1800" dirty="0">
                <a:effectLst/>
                <a:latin typeface="Calibri" panose="020F0502020204030204" pitchFamily="34" charset="0"/>
                <a:ea typeface="Calibri" panose="020F0502020204030204" pitchFamily="34" charset="0"/>
              </a:rPr>
              <a:t>He earned his undergraduate degree in Finance and Economics from the University of Arkansas, Little Rock and a Master of Business Administration and Healthcare Administration from the University of Arkansas Walton College of Business.  He serves as President of the Healthcare Information and Management Systems Society, Arkansas Chapter and was recently recognized by Becker’s Hospital Review as one of the “102 Hospital and Health System CIOs to Know”.</a:t>
            </a:r>
          </a:p>
        </p:txBody>
      </p:sp>
      <p:sp>
        <p:nvSpPr>
          <p:cNvPr id="10" name="Content Placeholder 3">
            <a:extLst>
              <a:ext uri="{FF2B5EF4-FFF2-40B4-BE49-F238E27FC236}">
                <a16:creationId xmlns:a16="http://schemas.microsoft.com/office/drawing/2014/main" id="{FCF8279C-F68B-419A-AA4D-CD4306EC52B0}"/>
              </a:ext>
            </a:extLst>
          </p:cNvPr>
          <p:cNvSpPr txBox="1">
            <a:spLocks/>
          </p:cNvSpPr>
          <p:nvPr/>
        </p:nvSpPr>
        <p:spPr>
          <a:xfrm>
            <a:off x="427512" y="3865562"/>
            <a:ext cx="3681350" cy="2311401"/>
          </a:xfrm>
          <a:prstGeom prst="rect">
            <a:avLst/>
          </a:prstGeom>
          <a:ln>
            <a:noFill/>
          </a:ln>
        </p:spPr>
        <p:txBody>
          <a:bodyPr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Jim Daly</a:t>
            </a:r>
            <a:br>
              <a:rPr lang="en-US" sz="2000" dirty="0"/>
            </a:br>
            <a:r>
              <a:rPr kumimoji="0" lang="fr-FR" sz="2000" b="0" i="0" u="none" strike="noStrike" kern="1200" cap="none" spc="0" normalizeH="0" baseline="0" noProof="0" dirty="0">
                <a:ln>
                  <a:noFill/>
                </a:ln>
                <a:solidFill>
                  <a:schemeClr val="bg1"/>
                </a:solidFill>
                <a:effectLst/>
                <a:uLnTx/>
                <a:uFillTx/>
                <a:latin typeface="Calibri" panose="020F0502020204030204"/>
                <a:ea typeface="+mn-ea"/>
                <a:cs typeface="+mn-cs"/>
                <a:hlinkClick r:id="rId3"/>
              </a:rPr>
              <a:t>jdaly@wregional.com</a:t>
            </a:r>
            <a:endParaRPr kumimoji="0" lang="fr-FR" sz="20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indent="0">
              <a:buFont typeface="Arial" panose="020B0604020202020204" pitchFamily="34" charset="0"/>
              <a:buNone/>
            </a:pPr>
            <a:endParaRPr lang="en-US" sz="2000" dirty="0"/>
          </a:p>
          <a:p>
            <a:pPr marL="0" indent="0">
              <a:lnSpc>
                <a:spcPct val="100000"/>
              </a:lnSpc>
              <a:spcBef>
                <a:spcPts val="0"/>
              </a:spcBef>
              <a:buFont typeface="Arial" panose="020B0604020202020204" pitchFamily="34" charset="0"/>
              <a:buNone/>
            </a:pPr>
            <a:r>
              <a:rPr lang="en-US" sz="1600" dirty="0"/>
              <a:t>Vice President &amp; Chief Information Officer</a:t>
            </a:r>
          </a:p>
          <a:p>
            <a:pPr marL="0" indent="0">
              <a:lnSpc>
                <a:spcPct val="100000"/>
              </a:lnSpc>
              <a:spcBef>
                <a:spcPts val="0"/>
              </a:spcBef>
              <a:buFont typeface="Arial" panose="020B0604020202020204" pitchFamily="34" charset="0"/>
              <a:buNone/>
            </a:pPr>
            <a:r>
              <a:rPr lang="en-US" sz="1600" dirty="0"/>
              <a:t>Washington Regional Medical System</a:t>
            </a:r>
          </a:p>
          <a:p>
            <a:pPr marL="0" indent="0">
              <a:lnSpc>
                <a:spcPct val="100000"/>
              </a:lnSpc>
              <a:spcBef>
                <a:spcPts val="0"/>
              </a:spcBef>
              <a:buFont typeface="Arial" panose="020B0604020202020204" pitchFamily="34" charset="0"/>
              <a:buNone/>
            </a:pPr>
            <a:br>
              <a:rPr lang="en-US" sz="1600" dirty="0"/>
            </a:br>
            <a:endParaRPr lang="en-US" sz="2000" dirty="0"/>
          </a:p>
        </p:txBody>
      </p:sp>
      <p:pic>
        <p:nvPicPr>
          <p:cNvPr id="11" name="Picture 10" descr="A person with a beard and mustache&#10;&#10;Description automatically generated with low confidence">
            <a:extLst>
              <a:ext uri="{FF2B5EF4-FFF2-40B4-BE49-F238E27FC236}">
                <a16:creationId xmlns:a16="http://schemas.microsoft.com/office/drawing/2014/main" id="{5B92AD2F-EE24-4695-8C74-C2129F354FB2}"/>
              </a:ext>
            </a:extLst>
          </p:cNvPr>
          <p:cNvPicPr>
            <a:picLocks noChangeAspect="1"/>
          </p:cNvPicPr>
          <p:nvPr/>
        </p:nvPicPr>
        <p:blipFill rotWithShape="1">
          <a:blip r:embed="rId4">
            <a:extLst>
              <a:ext uri="{28A0092B-C50C-407E-A947-70E740481C1C}">
                <a14:useLocalDpi xmlns:a14="http://schemas.microsoft.com/office/drawing/2010/main" val="0"/>
              </a:ext>
            </a:extLst>
          </a:blip>
          <a:srcRect l="5018" t="7008" r="3822" b="31111"/>
          <a:stretch/>
        </p:blipFill>
        <p:spPr>
          <a:xfrm>
            <a:off x="427512" y="1585033"/>
            <a:ext cx="2208213" cy="2098091"/>
          </a:xfrm>
          <a:prstGeom prst="rect">
            <a:avLst/>
          </a:prstGeom>
        </p:spPr>
      </p:pic>
      <p:pic>
        <p:nvPicPr>
          <p:cNvPr id="6" name="Picture 5" descr="A picture containing text, clipart&#10;&#10;Description automatically generated">
            <a:extLst>
              <a:ext uri="{FF2B5EF4-FFF2-40B4-BE49-F238E27FC236}">
                <a16:creationId xmlns:a16="http://schemas.microsoft.com/office/drawing/2014/main" id="{8488D681-EF7D-4737-B777-4A7A19AF1F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512" y="5646213"/>
            <a:ext cx="3287360" cy="423570"/>
          </a:xfrm>
          <a:prstGeom prst="rect">
            <a:avLst/>
          </a:prstGeom>
        </p:spPr>
      </p:pic>
    </p:spTree>
    <p:extLst>
      <p:ext uri="{BB962C8B-B14F-4D97-AF65-F5344CB8AC3E}">
        <p14:creationId xmlns:p14="http://schemas.microsoft.com/office/powerpoint/2010/main" val="221699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B43E7DC-5101-4E7C-ADB5-596311F53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1B8BCA7A-6464-4C53-A572-89B2B3C2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0976177 w 12192000"/>
              <a:gd name="connsiteY3" fmla="*/ 6858000 h 6858000"/>
              <a:gd name="connsiteX4" fmla="*/ 10997120 w 12192000"/>
              <a:gd name="connsiteY4" fmla="*/ 6851980 h 6858000"/>
              <a:gd name="connsiteX5" fmla="*/ 12094512 w 12192000"/>
              <a:gd name="connsiteY5" fmla="*/ 6315404 h 6858000"/>
              <a:gd name="connsiteX6" fmla="*/ 12191999 w 12192000"/>
              <a:gd name="connsiteY6" fmla="*/ 6239611 h 6858000"/>
              <a:gd name="connsiteX7" fmla="*/ 12191999 w 12192000"/>
              <a:gd name="connsiteY7" fmla="*/ 1104399 h 6858000"/>
              <a:gd name="connsiteX8" fmla="*/ 11979198 w 12192000"/>
              <a:gd name="connsiteY8" fmla="*/ 1051011 h 6858000"/>
              <a:gd name="connsiteX9" fmla="*/ 11742378 w 12192000"/>
              <a:gd name="connsiteY9" fmla="*/ 986227 h 6858000"/>
              <a:gd name="connsiteX10" fmla="*/ 12063968 w 12192000"/>
              <a:gd name="connsiteY10" fmla="*/ 729780 h 6858000"/>
              <a:gd name="connsiteX11" fmla="*/ 11572835 w 12192000"/>
              <a:gd name="connsiteY11" fmla="*/ 670151 h 6858000"/>
              <a:gd name="connsiteX12" fmla="*/ 11524844 w 12192000"/>
              <a:gd name="connsiteY12" fmla="*/ 671946 h 6858000"/>
              <a:gd name="connsiteX13" fmla="*/ 10560518 w 12192000"/>
              <a:gd name="connsiteY13" fmla="*/ 632492 h 6858000"/>
              <a:gd name="connsiteX14" fmla="*/ 9178169 w 12192000"/>
              <a:gd name="connsiteY14" fmla="*/ 501577 h 6858000"/>
              <a:gd name="connsiteX15" fmla="*/ 8033984 w 12192000"/>
              <a:gd name="connsiteY15" fmla="*/ 423121 h 6858000"/>
              <a:gd name="connsiteX16" fmla="*/ 6815795 w 12192000"/>
              <a:gd name="connsiteY16" fmla="*/ 270688 h 6858000"/>
              <a:gd name="connsiteX17" fmla="*/ 6757489 w 12192000"/>
              <a:gd name="connsiteY17" fmla="*/ 260880 h 6858000"/>
              <a:gd name="connsiteX18" fmla="*/ 6703217 w 12192000"/>
              <a:gd name="connsiteY18" fmla="*/ 290416 h 6858000"/>
              <a:gd name="connsiteX19" fmla="*/ 7005521 w 12192000"/>
              <a:gd name="connsiteY19" fmla="*/ 401154 h 6858000"/>
              <a:gd name="connsiteX20" fmla="*/ 6532779 w 12192000"/>
              <a:gd name="connsiteY20" fmla="*/ 342871 h 6858000"/>
              <a:gd name="connsiteX21" fmla="*/ 6524704 w 12192000"/>
              <a:gd name="connsiteY21" fmla="*/ 380529 h 6858000"/>
              <a:gd name="connsiteX22" fmla="*/ 7061587 w 12192000"/>
              <a:gd name="connsiteY22" fmla="*/ 523098 h 6858000"/>
              <a:gd name="connsiteX23" fmla="*/ 7013594 w 12192000"/>
              <a:gd name="connsiteY23" fmla="*/ 545070 h 6858000"/>
              <a:gd name="connsiteX24" fmla="*/ 6728335 w 12192000"/>
              <a:gd name="connsiteY24" fmla="*/ 489924 h 6858000"/>
              <a:gd name="connsiteX25" fmla="*/ 6670923 w 12192000"/>
              <a:gd name="connsiteY25" fmla="*/ 504270 h 6858000"/>
              <a:gd name="connsiteX26" fmla="*/ 6699180 w 12192000"/>
              <a:gd name="connsiteY26" fmla="*/ 571069 h 6858000"/>
              <a:gd name="connsiteX27" fmla="*/ 6822972 w 12192000"/>
              <a:gd name="connsiteY27" fmla="*/ 597073 h 6858000"/>
              <a:gd name="connsiteX28" fmla="*/ 7015839 w 12192000"/>
              <a:gd name="connsiteY28" fmla="*/ 753992 h 6858000"/>
              <a:gd name="connsiteX29" fmla="*/ 6723848 w 12192000"/>
              <a:gd name="connsiteY29" fmla="*/ 735160 h 6858000"/>
              <a:gd name="connsiteX30" fmla="*/ 6672268 w 12192000"/>
              <a:gd name="connsiteY30" fmla="*/ 773268 h 6858000"/>
              <a:gd name="connsiteX31" fmla="*/ 6652532 w 12192000"/>
              <a:gd name="connsiteY31" fmla="*/ 822585 h 6858000"/>
              <a:gd name="connsiteX32" fmla="*/ 6539505 w 12192000"/>
              <a:gd name="connsiteY32" fmla="*/ 863382 h 6858000"/>
              <a:gd name="connsiteX33" fmla="*/ 6717122 w 12192000"/>
              <a:gd name="connsiteY33" fmla="*/ 909114 h 6858000"/>
              <a:gd name="connsiteX34" fmla="*/ 6527397 w 12192000"/>
              <a:gd name="connsiteY34" fmla="*/ 909114 h 6858000"/>
              <a:gd name="connsiteX35" fmla="*/ 6309411 w 12192000"/>
              <a:gd name="connsiteY35" fmla="*/ 877731 h 6858000"/>
              <a:gd name="connsiteX36" fmla="*/ 6077077 w 12192000"/>
              <a:gd name="connsiteY36" fmla="*/ 887593 h 6858000"/>
              <a:gd name="connsiteX37" fmla="*/ 6076642 w 12192000"/>
              <a:gd name="connsiteY37" fmla="*/ 887537 h 6858000"/>
              <a:gd name="connsiteX38" fmla="*/ 6032390 w 12192000"/>
              <a:gd name="connsiteY38" fmla="*/ 898600 h 6858000"/>
              <a:gd name="connsiteX39" fmla="*/ 6008536 w 12192000"/>
              <a:gd name="connsiteY39" fmla="*/ 914503 h 6858000"/>
              <a:gd name="connsiteX40" fmla="*/ 5944926 w 12192000"/>
              <a:gd name="connsiteY40" fmla="*/ 922454 h 6858000"/>
              <a:gd name="connsiteX41" fmla="*/ 5929023 w 12192000"/>
              <a:gd name="connsiteY41" fmla="*/ 954259 h 6858000"/>
              <a:gd name="connsiteX42" fmla="*/ 5938641 w 12192000"/>
              <a:gd name="connsiteY42" fmla="*/ 983356 h 6858000"/>
              <a:gd name="connsiteX43" fmla="*/ 5941380 w 12192000"/>
              <a:gd name="connsiteY43" fmla="*/ 994243 h 6858000"/>
              <a:gd name="connsiteX44" fmla="*/ 6022639 w 12192000"/>
              <a:gd name="connsiteY44" fmla="*/ 1012399 h 6858000"/>
              <a:gd name="connsiteX45" fmla="*/ 6620687 w 12192000"/>
              <a:gd name="connsiteY45" fmla="*/ 1222947 h 6858000"/>
              <a:gd name="connsiteX46" fmla="*/ 6557895 w 12192000"/>
              <a:gd name="connsiteY46" fmla="*/ 1308577 h 6858000"/>
              <a:gd name="connsiteX47" fmla="*/ 6815348 w 12192000"/>
              <a:gd name="connsiteY47" fmla="*/ 1401831 h 6858000"/>
              <a:gd name="connsiteX48" fmla="*/ 6878591 w 12192000"/>
              <a:gd name="connsiteY48" fmla="*/ 1494187 h 6858000"/>
              <a:gd name="connsiteX49" fmla="*/ 6799202 w 12192000"/>
              <a:gd name="connsiteY49" fmla="*/ 1486118 h 6858000"/>
              <a:gd name="connsiteX50" fmla="*/ 6731027 w 12192000"/>
              <a:gd name="connsiteY50" fmla="*/ 1503602 h 6858000"/>
              <a:gd name="connsiteX51" fmla="*/ 6759282 w 12192000"/>
              <a:gd name="connsiteY51" fmla="*/ 1621067 h 6858000"/>
              <a:gd name="connsiteX52" fmla="*/ 7123035 w 12192000"/>
              <a:gd name="connsiteY52" fmla="*/ 1772603 h 6858000"/>
              <a:gd name="connsiteX53" fmla="*/ 7155777 w 12192000"/>
              <a:gd name="connsiteY53" fmla="*/ 1821919 h 6858000"/>
              <a:gd name="connsiteX54" fmla="*/ 7112270 w 12192000"/>
              <a:gd name="connsiteY54" fmla="*/ 1856890 h 6858000"/>
              <a:gd name="connsiteX55" fmla="*/ 6994755 w 12192000"/>
              <a:gd name="connsiteY55" fmla="*/ 1874821 h 6858000"/>
              <a:gd name="connsiteX56" fmla="*/ 7159364 w 12192000"/>
              <a:gd name="connsiteY56" fmla="*/ 2042948 h 6858000"/>
              <a:gd name="connsiteX57" fmla="*/ 7219467 w 12192000"/>
              <a:gd name="connsiteY57" fmla="*/ 2089573 h 6858000"/>
              <a:gd name="connsiteX58" fmla="*/ 7322179 w 12192000"/>
              <a:gd name="connsiteY58" fmla="*/ 2161756 h 6858000"/>
              <a:gd name="connsiteX59" fmla="*/ 7323974 w 12192000"/>
              <a:gd name="connsiteY59" fmla="*/ 2183724 h 6858000"/>
              <a:gd name="connsiteX60" fmla="*/ 7184034 w 12192000"/>
              <a:gd name="connsiteY60" fmla="*/ 2261285 h 6858000"/>
              <a:gd name="connsiteX61" fmla="*/ 6931516 w 12192000"/>
              <a:gd name="connsiteY61" fmla="*/ 2240212 h 6858000"/>
              <a:gd name="connsiteX62" fmla="*/ 7304686 w 12192000"/>
              <a:gd name="connsiteY62" fmla="*/ 2355883 h 6858000"/>
              <a:gd name="connsiteX63" fmla="*/ 6096813 w 12192000"/>
              <a:gd name="connsiteY63" fmla="*/ 2080160 h 6858000"/>
              <a:gd name="connsiteX64" fmla="*/ 6173959 w 12192000"/>
              <a:gd name="connsiteY64" fmla="*/ 2152340 h 6858000"/>
              <a:gd name="connsiteX65" fmla="*/ 6596469 w 12192000"/>
              <a:gd name="connsiteY65" fmla="*/ 2342432 h 6858000"/>
              <a:gd name="connsiteX66" fmla="*/ 6716224 w 12192000"/>
              <a:gd name="connsiteY66" fmla="*/ 2461690 h 6858000"/>
              <a:gd name="connsiteX67" fmla="*/ 6841810 w 12192000"/>
              <a:gd name="connsiteY67" fmla="*/ 2527594 h 6858000"/>
              <a:gd name="connsiteX68" fmla="*/ 7018080 w 12192000"/>
              <a:gd name="connsiteY68" fmla="*/ 2526249 h 6858000"/>
              <a:gd name="connsiteX69" fmla="*/ 7143217 w 12192000"/>
              <a:gd name="connsiteY69" fmla="*/ 2627573 h 6858000"/>
              <a:gd name="connsiteX70" fmla="*/ 7012697 w 12192000"/>
              <a:gd name="connsiteY70" fmla="*/ 2649094 h 6858000"/>
              <a:gd name="connsiteX71" fmla="*/ 6859752 w 12192000"/>
              <a:gd name="connsiteY71" fmla="*/ 2632505 h 6858000"/>
              <a:gd name="connsiteX72" fmla="*/ 6529636 w 12192000"/>
              <a:gd name="connsiteY72" fmla="*/ 2637883 h 6858000"/>
              <a:gd name="connsiteX73" fmla="*/ 6340360 w 12192000"/>
              <a:gd name="connsiteY73" fmla="*/ 2657610 h 6858000"/>
              <a:gd name="connsiteX74" fmla="*/ 5905294 w 12192000"/>
              <a:gd name="connsiteY74" fmla="*/ 2623984 h 6858000"/>
              <a:gd name="connsiteX75" fmla="*/ 5930860 w 12192000"/>
              <a:gd name="connsiteY75" fmla="*/ 2710066 h 6858000"/>
              <a:gd name="connsiteX76" fmla="*/ 5914710 w 12192000"/>
              <a:gd name="connsiteY76" fmla="*/ 2784935 h 6858000"/>
              <a:gd name="connsiteX77" fmla="*/ 5908433 w 12192000"/>
              <a:gd name="connsiteY77" fmla="*/ 2947683 h 6858000"/>
              <a:gd name="connsiteX78" fmla="*/ 5912470 w 12192000"/>
              <a:gd name="connsiteY78" fmla="*/ 2974134 h 6858000"/>
              <a:gd name="connsiteX79" fmla="*/ 5815141 w 12192000"/>
              <a:gd name="connsiteY79" fmla="*/ 2991171 h 6858000"/>
              <a:gd name="connsiteX80" fmla="*/ 6395082 w 12192000"/>
              <a:gd name="connsiteY80" fmla="*/ 3329661 h 6858000"/>
              <a:gd name="connsiteX81" fmla="*/ 6007557 w 12192000"/>
              <a:gd name="connsiteY81" fmla="*/ 3243581 h 6858000"/>
              <a:gd name="connsiteX82" fmla="*/ 5955079 w 12192000"/>
              <a:gd name="connsiteY82" fmla="*/ 3385704 h 6858000"/>
              <a:gd name="connsiteX83" fmla="*/ 6137180 w 12192000"/>
              <a:gd name="connsiteY83" fmla="*/ 3512133 h 6858000"/>
              <a:gd name="connsiteX84" fmla="*/ 6204457 w 12192000"/>
              <a:gd name="connsiteY84" fmla="*/ 3762302 h 6858000"/>
              <a:gd name="connsiteX85" fmla="*/ 6171716 w 12192000"/>
              <a:gd name="connsiteY85" fmla="*/ 3990952 h 6858000"/>
              <a:gd name="connsiteX86" fmla="*/ 6093674 w 12192000"/>
              <a:gd name="connsiteY86" fmla="*/ 4063580 h 6858000"/>
              <a:gd name="connsiteX87" fmla="*/ 5980645 w 12192000"/>
              <a:gd name="connsiteY87" fmla="*/ 4194045 h 6858000"/>
              <a:gd name="connsiteX88" fmla="*/ 5910676 w 12192000"/>
              <a:gd name="connsiteY88" fmla="*/ 4274743 h 6858000"/>
              <a:gd name="connsiteX89" fmla="*/ 5667577 w 12192000"/>
              <a:gd name="connsiteY89" fmla="*/ 4243362 h 6858000"/>
              <a:gd name="connsiteX90" fmla="*/ 5991859 w 12192000"/>
              <a:gd name="connsiteY90" fmla="*/ 4448252 h 6858000"/>
              <a:gd name="connsiteX91" fmla="*/ 5729024 w 12192000"/>
              <a:gd name="connsiteY91" fmla="*/ 4422695 h 6858000"/>
              <a:gd name="connsiteX92" fmla="*/ 5643357 w 12192000"/>
              <a:gd name="connsiteY92" fmla="*/ 4437041 h 6858000"/>
              <a:gd name="connsiteX93" fmla="*/ 5692243 w 12192000"/>
              <a:gd name="connsiteY93" fmla="*/ 4503395 h 6858000"/>
              <a:gd name="connsiteX94" fmla="*/ 5885111 w 12192000"/>
              <a:gd name="connsiteY94" fmla="*/ 4615926 h 6858000"/>
              <a:gd name="connsiteX95" fmla="*/ 6282503 w 12192000"/>
              <a:gd name="connsiteY95" fmla="*/ 4920793 h 6858000"/>
              <a:gd name="connsiteX96" fmla="*/ 5897668 w 12192000"/>
              <a:gd name="connsiteY96" fmla="*/ 4780915 h 6858000"/>
              <a:gd name="connsiteX97" fmla="*/ 6303132 w 12192000"/>
              <a:gd name="connsiteY97" fmla="*/ 5094297 h 6858000"/>
              <a:gd name="connsiteX98" fmla="*/ 6393287 w 12192000"/>
              <a:gd name="connsiteY98" fmla="*/ 5198310 h 6858000"/>
              <a:gd name="connsiteX99" fmla="*/ 6575386 w 12192000"/>
              <a:gd name="connsiteY99" fmla="*/ 5456548 h 6858000"/>
              <a:gd name="connsiteX100" fmla="*/ 6566415 w 12192000"/>
              <a:gd name="connsiteY100" fmla="*/ 5485690 h 6858000"/>
              <a:gd name="connsiteX101" fmla="*/ 6356059 w 12192000"/>
              <a:gd name="connsiteY101" fmla="*/ 5443995 h 6858000"/>
              <a:gd name="connsiteX102" fmla="*/ 6628762 w 12192000"/>
              <a:gd name="connsiteY102" fmla="*/ 5660990 h 6858000"/>
              <a:gd name="connsiteX103" fmla="*/ 6910436 w 12192000"/>
              <a:gd name="connsiteY103" fmla="*/ 5827767 h 6858000"/>
              <a:gd name="connsiteX104" fmla="*/ 6710393 w 12192000"/>
              <a:gd name="connsiteY104" fmla="*/ 5802214 h 6858000"/>
              <a:gd name="connsiteX105" fmla="*/ 6435448 w 12192000"/>
              <a:gd name="connsiteY105" fmla="*/ 5706719 h 6858000"/>
              <a:gd name="connsiteX106" fmla="*/ 6339913 w 12192000"/>
              <a:gd name="connsiteY106" fmla="*/ 5742586 h 6858000"/>
              <a:gd name="connsiteX107" fmla="*/ 6600503 w 12192000"/>
              <a:gd name="connsiteY107" fmla="*/ 5900398 h 6858000"/>
              <a:gd name="connsiteX108" fmla="*/ 6749863 w 12192000"/>
              <a:gd name="connsiteY108" fmla="*/ 5973478 h 6858000"/>
              <a:gd name="connsiteX109" fmla="*/ 6809515 w 12192000"/>
              <a:gd name="connsiteY109" fmla="*/ 6029519 h 6858000"/>
              <a:gd name="connsiteX110" fmla="*/ 6979954 w 12192000"/>
              <a:gd name="connsiteY110" fmla="*/ 6229474 h 6858000"/>
              <a:gd name="connsiteX111" fmla="*/ 7480509 w 12192000"/>
              <a:gd name="connsiteY111" fmla="*/ 6447812 h 6858000"/>
              <a:gd name="connsiteX112" fmla="*/ 7948764 w 12192000"/>
              <a:gd name="connsiteY112" fmla="*/ 6719056 h 6858000"/>
              <a:gd name="connsiteX113" fmla="*/ 8221244 w 12192000"/>
              <a:gd name="connsiteY113" fmla="*/ 6848868 h 6858000"/>
              <a:gd name="connsiteX114" fmla="*/ 8242921 w 12192000"/>
              <a:gd name="connsiteY114" fmla="*/ 6858000 h 6858000"/>
              <a:gd name="connsiteX115" fmla="*/ 0 w 12192000"/>
              <a:gd name="connsiteY1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2192000" h="6858000">
                <a:moveTo>
                  <a:pt x="0" y="0"/>
                </a:moveTo>
                <a:lnTo>
                  <a:pt x="12192000" y="0"/>
                </a:lnTo>
                <a:lnTo>
                  <a:pt x="12192000" y="6858000"/>
                </a:lnTo>
                <a:lnTo>
                  <a:pt x="10976177" y="6858000"/>
                </a:lnTo>
                <a:lnTo>
                  <a:pt x="10997120" y="6851980"/>
                </a:lnTo>
                <a:cubicBezTo>
                  <a:pt x="11372760" y="6734361"/>
                  <a:pt x="11757137" y="6563389"/>
                  <a:pt x="12094512" y="6315404"/>
                </a:cubicBezTo>
                <a:lnTo>
                  <a:pt x="12191999" y="6239611"/>
                </a:lnTo>
                <a:lnTo>
                  <a:pt x="12191999" y="1104399"/>
                </a:lnTo>
                <a:lnTo>
                  <a:pt x="11979198" y="1051011"/>
                </a:lnTo>
                <a:cubicBezTo>
                  <a:pt x="11902836" y="1030275"/>
                  <a:pt x="11824681" y="1008195"/>
                  <a:pt x="11742378" y="986227"/>
                </a:cubicBezTo>
                <a:cubicBezTo>
                  <a:pt x="11843295" y="875936"/>
                  <a:pt x="12022257" y="888939"/>
                  <a:pt x="12063968" y="729780"/>
                </a:cubicBezTo>
                <a:cubicBezTo>
                  <a:pt x="11901155" y="688534"/>
                  <a:pt x="11729822" y="735611"/>
                  <a:pt x="11572835" y="670151"/>
                </a:cubicBezTo>
                <a:cubicBezTo>
                  <a:pt x="11559381" y="664325"/>
                  <a:pt x="11540990" y="670151"/>
                  <a:pt x="11524844" y="671946"/>
                </a:cubicBezTo>
                <a:cubicBezTo>
                  <a:pt x="11201459" y="706916"/>
                  <a:pt x="10879418" y="676432"/>
                  <a:pt x="10560518" y="632492"/>
                </a:cubicBezTo>
                <a:cubicBezTo>
                  <a:pt x="10101230" y="569728"/>
                  <a:pt x="9640146" y="529825"/>
                  <a:pt x="9178169" y="501577"/>
                </a:cubicBezTo>
                <a:cubicBezTo>
                  <a:pt x="8796475" y="478266"/>
                  <a:pt x="8413886" y="467955"/>
                  <a:pt x="8033984" y="423121"/>
                </a:cubicBezTo>
                <a:cubicBezTo>
                  <a:pt x="7627624" y="375150"/>
                  <a:pt x="7221712" y="320901"/>
                  <a:pt x="6815795" y="270688"/>
                </a:cubicBezTo>
                <a:cubicBezTo>
                  <a:pt x="6797407" y="268446"/>
                  <a:pt x="6777110" y="261384"/>
                  <a:pt x="6757489" y="260880"/>
                </a:cubicBezTo>
                <a:cubicBezTo>
                  <a:pt x="6737867" y="260376"/>
                  <a:pt x="6718916" y="266430"/>
                  <a:pt x="6703217" y="290416"/>
                </a:cubicBezTo>
                <a:cubicBezTo>
                  <a:pt x="6786642" y="353629"/>
                  <a:pt x="6892941" y="329867"/>
                  <a:pt x="7005521" y="401154"/>
                </a:cubicBezTo>
                <a:cubicBezTo>
                  <a:pt x="6822525" y="378735"/>
                  <a:pt x="6677649" y="360801"/>
                  <a:pt x="6532779" y="342871"/>
                </a:cubicBezTo>
                <a:cubicBezTo>
                  <a:pt x="6530087" y="355424"/>
                  <a:pt x="6527397" y="367976"/>
                  <a:pt x="6524704" y="380529"/>
                </a:cubicBezTo>
                <a:cubicBezTo>
                  <a:pt x="6709945" y="406980"/>
                  <a:pt x="6881280" y="475126"/>
                  <a:pt x="7061587" y="523098"/>
                </a:cubicBezTo>
                <a:cubicBezTo>
                  <a:pt x="7044990" y="552691"/>
                  <a:pt x="7028398" y="546862"/>
                  <a:pt x="7013594" y="545070"/>
                </a:cubicBezTo>
                <a:cubicBezTo>
                  <a:pt x="6917162" y="533412"/>
                  <a:pt x="6820730" y="521755"/>
                  <a:pt x="6728335" y="489924"/>
                </a:cubicBezTo>
                <a:cubicBezTo>
                  <a:pt x="6707702" y="482748"/>
                  <a:pt x="6682583" y="482748"/>
                  <a:pt x="6670923" y="504270"/>
                </a:cubicBezTo>
                <a:cubicBezTo>
                  <a:pt x="6654326" y="534757"/>
                  <a:pt x="6678097" y="554484"/>
                  <a:pt x="6699180" y="571069"/>
                </a:cubicBezTo>
                <a:cubicBezTo>
                  <a:pt x="6735959" y="599764"/>
                  <a:pt x="6780362" y="591695"/>
                  <a:pt x="6822972" y="597073"/>
                </a:cubicBezTo>
                <a:cubicBezTo>
                  <a:pt x="6936448" y="610972"/>
                  <a:pt x="6990720" y="654460"/>
                  <a:pt x="7015839" y="753992"/>
                </a:cubicBezTo>
                <a:cubicBezTo>
                  <a:pt x="6916264" y="713640"/>
                  <a:pt x="6820280" y="763407"/>
                  <a:pt x="6723848" y="735160"/>
                </a:cubicBezTo>
                <a:cubicBezTo>
                  <a:pt x="6698731" y="727988"/>
                  <a:pt x="6658813" y="738747"/>
                  <a:pt x="6672268" y="773268"/>
                </a:cubicBezTo>
                <a:cubicBezTo>
                  <a:pt x="6684828" y="805550"/>
                  <a:pt x="6726540" y="828861"/>
                  <a:pt x="6652532" y="822585"/>
                </a:cubicBezTo>
                <a:cubicBezTo>
                  <a:pt x="6599609" y="818101"/>
                  <a:pt x="6495999" y="854418"/>
                  <a:pt x="6539505" y="863382"/>
                </a:cubicBezTo>
                <a:cubicBezTo>
                  <a:pt x="6594225" y="874593"/>
                  <a:pt x="6647600" y="890733"/>
                  <a:pt x="6717122" y="909114"/>
                </a:cubicBezTo>
                <a:cubicBezTo>
                  <a:pt x="6640423" y="939151"/>
                  <a:pt x="6585254" y="932874"/>
                  <a:pt x="6527397" y="909114"/>
                </a:cubicBezTo>
                <a:cubicBezTo>
                  <a:pt x="6457427" y="880419"/>
                  <a:pt x="6366375" y="845451"/>
                  <a:pt x="6309411" y="877731"/>
                </a:cubicBezTo>
                <a:cubicBezTo>
                  <a:pt x="6224192" y="926151"/>
                  <a:pt x="6153325" y="895663"/>
                  <a:pt x="6077077" y="887593"/>
                </a:cubicBezTo>
                <a:lnTo>
                  <a:pt x="6076642" y="887537"/>
                </a:lnTo>
                <a:lnTo>
                  <a:pt x="6032390" y="898600"/>
                </a:lnTo>
                <a:cubicBezTo>
                  <a:pt x="6023409" y="901866"/>
                  <a:pt x="6017756" y="911989"/>
                  <a:pt x="6008536" y="914503"/>
                </a:cubicBezTo>
                <a:cubicBezTo>
                  <a:pt x="5987921" y="920125"/>
                  <a:pt x="5964038" y="912898"/>
                  <a:pt x="5944926" y="922454"/>
                </a:cubicBezTo>
                <a:cubicBezTo>
                  <a:pt x="5934324" y="927755"/>
                  <a:pt x="5934324" y="943657"/>
                  <a:pt x="5929023" y="954259"/>
                </a:cubicBezTo>
                <a:cubicBezTo>
                  <a:pt x="5933305" y="967105"/>
                  <a:pt x="5936344" y="975942"/>
                  <a:pt x="5938641" y="983356"/>
                </a:cubicBezTo>
                <a:lnTo>
                  <a:pt x="5941380" y="994243"/>
                </a:lnTo>
                <a:lnTo>
                  <a:pt x="6022639" y="1012399"/>
                </a:lnTo>
                <a:cubicBezTo>
                  <a:pt x="6231931" y="1059643"/>
                  <a:pt x="6435672" y="1112210"/>
                  <a:pt x="6620687" y="1222947"/>
                </a:cubicBezTo>
                <a:cubicBezTo>
                  <a:pt x="6604990" y="1244018"/>
                  <a:pt x="6525153" y="1304094"/>
                  <a:pt x="6557895" y="1308577"/>
                </a:cubicBezTo>
                <a:cubicBezTo>
                  <a:pt x="6649842" y="1321581"/>
                  <a:pt x="6731472" y="1365517"/>
                  <a:pt x="6815348" y="1401831"/>
                </a:cubicBezTo>
                <a:cubicBezTo>
                  <a:pt x="6851679" y="1417523"/>
                  <a:pt x="6895633" y="1438147"/>
                  <a:pt x="6878591" y="1494187"/>
                </a:cubicBezTo>
                <a:cubicBezTo>
                  <a:pt x="6847640" y="1509878"/>
                  <a:pt x="6824766" y="1487911"/>
                  <a:pt x="6799202" y="1486118"/>
                </a:cubicBezTo>
                <a:cubicBezTo>
                  <a:pt x="6773186" y="1484326"/>
                  <a:pt x="6714877" y="1495981"/>
                  <a:pt x="6731027" y="1503602"/>
                </a:cubicBezTo>
                <a:cubicBezTo>
                  <a:pt x="6804583" y="1538124"/>
                  <a:pt x="6672268" y="1621067"/>
                  <a:pt x="6759282" y="1621067"/>
                </a:cubicBezTo>
                <a:cubicBezTo>
                  <a:pt x="6905053" y="1621514"/>
                  <a:pt x="6982647" y="1768566"/>
                  <a:pt x="7123035" y="1772603"/>
                </a:cubicBezTo>
                <a:cubicBezTo>
                  <a:pt x="7145459" y="1773049"/>
                  <a:pt x="7156224" y="1799053"/>
                  <a:pt x="7155777" y="1821919"/>
                </a:cubicBezTo>
                <a:cubicBezTo>
                  <a:pt x="7155777" y="1849268"/>
                  <a:pt x="7135144" y="1854199"/>
                  <a:pt x="7112270" y="1856890"/>
                </a:cubicBezTo>
                <a:cubicBezTo>
                  <a:pt x="7077284" y="1860923"/>
                  <a:pt x="7040954" y="1821919"/>
                  <a:pt x="6994755" y="1874821"/>
                </a:cubicBezTo>
                <a:cubicBezTo>
                  <a:pt x="7077735" y="1905755"/>
                  <a:pt x="7160709" y="1936693"/>
                  <a:pt x="7159364" y="2042948"/>
                </a:cubicBezTo>
                <a:cubicBezTo>
                  <a:pt x="7158916" y="2071638"/>
                  <a:pt x="7193452" y="2082399"/>
                  <a:pt x="7219467" y="2089573"/>
                </a:cubicBezTo>
                <a:cubicBezTo>
                  <a:pt x="7262526" y="2101231"/>
                  <a:pt x="7298853" y="2121854"/>
                  <a:pt x="7322179" y="2161756"/>
                </a:cubicBezTo>
                <a:cubicBezTo>
                  <a:pt x="7321730" y="2169378"/>
                  <a:pt x="7321281" y="2177446"/>
                  <a:pt x="7323974" y="2183724"/>
                </a:cubicBezTo>
                <a:cubicBezTo>
                  <a:pt x="7316349" y="2280115"/>
                  <a:pt x="7253555" y="2277424"/>
                  <a:pt x="7184034" y="2261285"/>
                </a:cubicBezTo>
                <a:cubicBezTo>
                  <a:pt x="7101058" y="2241558"/>
                  <a:pt x="7018978" y="2205691"/>
                  <a:pt x="6931516" y="2240212"/>
                </a:cubicBezTo>
                <a:cubicBezTo>
                  <a:pt x="7054861" y="2286391"/>
                  <a:pt x="7188967" y="2289976"/>
                  <a:pt x="7304686" y="2355883"/>
                </a:cubicBezTo>
                <a:cubicBezTo>
                  <a:pt x="6881280" y="2367989"/>
                  <a:pt x="6507211" y="2159959"/>
                  <a:pt x="6096813" y="2080160"/>
                </a:cubicBezTo>
                <a:cubicBezTo>
                  <a:pt x="6110718" y="2133508"/>
                  <a:pt x="6143907" y="2144268"/>
                  <a:pt x="6173959" y="2152340"/>
                </a:cubicBezTo>
                <a:cubicBezTo>
                  <a:pt x="6325561" y="2192691"/>
                  <a:pt x="6458320" y="2272943"/>
                  <a:pt x="6596469" y="2342432"/>
                </a:cubicBezTo>
                <a:cubicBezTo>
                  <a:pt x="6653429" y="2371125"/>
                  <a:pt x="6694695" y="2399820"/>
                  <a:pt x="6716224" y="2461690"/>
                </a:cubicBezTo>
                <a:cubicBezTo>
                  <a:pt x="6735511" y="2517732"/>
                  <a:pt x="6772739" y="2543736"/>
                  <a:pt x="6841810" y="2527594"/>
                </a:cubicBezTo>
                <a:cubicBezTo>
                  <a:pt x="6897875" y="2514144"/>
                  <a:pt x="6959322" y="2521317"/>
                  <a:pt x="7018080" y="2526249"/>
                </a:cubicBezTo>
                <a:cubicBezTo>
                  <a:pt x="7085808" y="2531629"/>
                  <a:pt x="7161607" y="2594845"/>
                  <a:pt x="7143217" y="2627573"/>
                </a:cubicBezTo>
                <a:cubicBezTo>
                  <a:pt x="7111823" y="2683166"/>
                  <a:pt x="7059345" y="2655370"/>
                  <a:pt x="7012697" y="2649094"/>
                </a:cubicBezTo>
                <a:cubicBezTo>
                  <a:pt x="6959771" y="2641473"/>
                  <a:pt x="6861547" y="2625779"/>
                  <a:pt x="6859752" y="2632505"/>
                </a:cubicBezTo>
                <a:cubicBezTo>
                  <a:pt x="6825212" y="2771936"/>
                  <a:pt x="6582114" y="2650439"/>
                  <a:pt x="6529636" y="2637883"/>
                </a:cubicBezTo>
                <a:cubicBezTo>
                  <a:pt x="6464154" y="2622192"/>
                  <a:pt x="6402705" y="2650887"/>
                  <a:pt x="6340360" y="2657610"/>
                </a:cubicBezTo>
                <a:cubicBezTo>
                  <a:pt x="6284743" y="2663887"/>
                  <a:pt x="5970330" y="2683166"/>
                  <a:pt x="5905294" y="2623984"/>
                </a:cubicBezTo>
                <a:cubicBezTo>
                  <a:pt x="5896322" y="2670163"/>
                  <a:pt x="5915159" y="2688993"/>
                  <a:pt x="5930860" y="2710066"/>
                </a:cubicBezTo>
                <a:cubicBezTo>
                  <a:pt x="5952838" y="2740102"/>
                  <a:pt x="5956426" y="2761175"/>
                  <a:pt x="5914710" y="2784935"/>
                </a:cubicBezTo>
                <a:cubicBezTo>
                  <a:pt x="5795853" y="2853086"/>
                  <a:pt x="5797649" y="2855325"/>
                  <a:pt x="5908433" y="2947683"/>
                </a:cubicBezTo>
                <a:cubicBezTo>
                  <a:pt x="5913818" y="2951715"/>
                  <a:pt x="5911572" y="2965167"/>
                  <a:pt x="5912470" y="2974134"/>
                </a:cubicBezTo>
                <a:cubicBezTo>
                  <a:pt x="5883316" y="2988480"/>
                  <a:pt x="5849228" y="2952613"/>
                  <a:pt x="5815141" y="2991171"/>
                </a:cubicBezTo>
                <a:cubicBezTo>
                  <a:pt x="5963601" y="3160638"/>
                  <a:pt x="6190105" y="3202332"/>
                  <a:pt x="6395082" y="3329661"/>
                </a:cubicBezTo>
                <a:cubicBezTo>
                  <a:pt x="6229127" y="3371803"/>
                  <a:pt x="6129555" y="3224751"/>
                  <a:pt x="6007557" y="3243581"/>
                </a:cubicBezTo>
                <a:cubicBezTo>
                  <a:pt x="5946560" y="3289760"/>
                  <a:pt x="6127760" y="3363734"/>
                  <a:pt x="5955079" y="3385704"/>
                </a:cubicBezTo>
                <a:cubicBezTo>
                  <a:pt x="6029985" y="3426052"/>
                  <a:pt x="6085601" y="3465503"/>
                  <a:pt x="6137180" y="3512133"/>
                </a:cubicBezTo>
                <a:cubicBezTo>
                  <a:pt x="6229127" y="3595522"/>
                  <a:pt x="6247069" y="3650219"/>
                  <a:pt x="6204457" y="3762302"/>
                </a:cubicBezTo>
                <a:cubicBezTo>
                  <a:pt x="6176648" y="3835828"/>
                  <a:pt x="6135833" y="3903528"/>
                  <a:pt x="6171716" y="3990952"/>
                </a:cubicBezTo>
                <a:cubicBezTo>
                  <a:pt x="6196832" y="4051028"/>
                  <a:pt x="6186964" y="4090479"/>
                  <a:pt x="6093674" y="4063580"/>
                </a:cubicBezTo>
                <a:cubicBezTo>
                  <a:pt x="5993205" y="4034885"/>
                  <a:pt x="5955530" y="4088685"/>
                  <a:pt x="5980645" y="4194045"/>
                </a:cubicBezTo>
                <a:cubicBezTo>
                  <a:pt x="5996791" y="4261744"/>
                  <a:pt x="5979747" y="4282366"/>
                  <a:pt x="5910676" y="4274743"/>
                </a:cubicBezTo>
                <a:cubicBezTo>
                  <a:pt x="5834426" y="4266226"/>
                  <a:pt x="5761765" y="4221841"/>
                  <a:pt x="5667577" y="4243362"/>
                </a:cubicBezTo>
                <a:cubicBezTo>
                  <a:pt x="5742928" y="4366207"/>
                  <a:pt x="5903948" y="4331236"/>
                  <a:pt x="5991859" y="4448252"/>
                </a:cubicBezTo>
                <a:cubicBezTo>
                  <a:pt x="5886904" y="4448697"/>
                  <a:pt x="5806617" y="4448252"/>
                  <a:pt x="5729024" y="4422695"/>
                </a:cubicBezTo>
                <a:cubicBezTo>
                  <a:pt x="5696728" y="4412381"/>
                  <a:pt x="5661295" y="4401625"/>
                  <a:pt x="5643357" y="4437041"/>
                </a:cubicBezTo>
                <a:cubicBezTo>
                  <a:pt x="5622274" y="4479633"/>
                  <a:pt x="5665781" y="4495772"/>
                  <a:pt x="5692243" y="4503395"/>
                </a:cubicBezTo>
                <a:cubicBezTo>
                  <a:pt x="5766702" y="4524914"/>
                  <a:pt x="5823661" y="4576025"/>
                  <a:pt x="5885111" y="4615926"/>
                </a:cubicBezTo>
                <a:cubicBezTo>
                  <a:pt x="6020115" y="4703353"/>
                  <a:pt x="6168129" y="4776430"/>
                  <a:pt x="6282503" y="4920793"/>
                </a:cubicBezTo>
                <a:cubicBezTo>
                  <a:pt x="6138526" y="4884029"/>
                  <a:pt x="6031329" y="4798399"/>
                  <a:pt x="5897668" y="4780915"/>
                </a:cubicBezTo>
                <a:cubicBezTo>
                  <a:pt x="6013387" y="4912275"/>
                  <a:pt x="6162296" y="4998804"/>
                  <a:pt x="6303132" y="5094297"/>
                </a:cubicBezTo>
                <a:cubicBezTo>
                  <a:pt x="6343501" y="5121199"/>
                  <a:pt x="6384317" y="5139580"/>
                  <a:pt x="6393287" y="5198310"/>
                </a:cubicBezTo>
                <a:cubicBezTo>
                  <a:pt x="6410780" y="5312186"/>
                  <a:pt x="6463257" y="5406336"/>
                  <a:pt x="6575386" y="5456548"/>
                </a:cubicBezTo>
                <a:cubicBezTo>
                  <a:pt x="6576284" y="5457000"/>
                  <a:pt x="6570007" y="5474037"/>
                  <a:pt x="6566415" y="5485690"/>
                </a:cubicBezTo>
                <a:cubicBezTo>
                  <a:pt x="6497793" y="5489279"/>
                  <a:pt x="6443521" y="5422027"/>
                  <a:pt x="6356059" y="5443995"/>
                </a:cubicBezTo>
                <a:cubicBezTo>
                  <a:pt x="6439934" y="5535454"/>
                  <a:pt x="6509903" y="5617502"/>
                  <a:pt x="6628762" y="5660990"/>
                </a:cubicBezTo>
                <a:cubicBezTo>
                  <a:pt x="6723848" y="5695511"/>
                  <a:pt x="6841363" y="5715686"/>
                  <a:pt x="6910436" y="5827767"/>
                </a:cubicBezTo>
                <a:cubicBezTo>
                  <a:pt x="6830149" y="5849739"/>
                  <a:pt x="6770494" y="5821942"/>
                  <a:pt x="6710393" y="5802214"/>
                </a:cubicBezTo>
                <a:cubicBezTo>
                  <a:pt x="6618446" y="5771728"/>
                  <a:pt x="6527397" y="5737208"/>
                  <a:pt x="6435448" y="5706719"/>
                </a:cubicBezTo>
                <a:cubicBezTo>
                  <a:pt x="6400463" y="5695062"/>
                  <a:pt x="6362338" y="5686991"/>
                  <a:pt x="6339913" y="5742586"/>
                </a:cubicBezTo>
                <a:cubicBezTo>
                  <a:pt x="6456978" y="5754244"/>
                  <a:pt x="6526948" y="5829564"/>
                  <a:pt x="6600503" y="5900398"/>
                </a:cubicBezTo>
                <a:cubicBezTo>
                  <a:pt x="6641770" y="5940299"/>
                  <a:pt x="6675410" y="5993652"/>
                  <a:pt x="6749863" y="5973478"/>
                </a:cubicBezTo>
                <a:cubicBezTo>
                  <a:pt x="6788885" y="5962718"/>
                  <a:pt x="6813554" y="5992754"/>
                  <a:pt x="6809515" y="6029519"/>
                </a:cubicBezTo>
                <a:cubicBezTo>
                  <a:pt x="6794715" y="6159089"/>
                  <a:pt x="6885766" y="6204369"/>
                  <a:pt x="6979954" y="6229474"/>
                </a:cubicBezTo>
                <a:cubicBezTo>
                  <a:pt x="7158469" y="6276549"/>
                  <a:pt x="7306929" y="6387287"/>
                  <a:pt x="7480509" y="6447812"/>
                </a:cubicBezTo>
                <a:cubicBezTo>
                  <a:pt x="7649154" y="6506545"/>
                  <a:pt x="7779672" y="6645975"/>
                  <a:pt x="7948764" y="6719056"/>
                </a:cubicBezTo>
                <a:cubicBezTo>
                  <a:pt x="8040603" y="6758733"/>
                  <a:pt x="8129409" y="6806985"/>
                  <a:pt x="8221244" y="6848868"/>
                </a:cubicBezTo>
                <a:lnTo>
                  <a:pt x="8242921"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endParaRPr lang="en-US" dirty="0">
              <a:solidFill>
                <a:schemeClr val="tx1"/>
              </a:solidFill>
            </a:endParaRPr>
          </a:p>
        </p:txBody>
      </p:sp>
      <p:sp>
        <p:nvSpPr>
          <p:cNvPr id="2" name="Title 1">
            <a:extLst>
              <a:ext uri="{FF2B5EF4-FFF2-40B4-BE49-F238E27FC236}">
                <a16:creationId xmlns:a16="http://schemas.microsoft.com/office/drawing/2014/main" id="{78246A55-A637-4CFC-ABEC-EDDFDE71E408}"/>
              </a:ext>
            </a:extLst>
          </p:cNvPr>
          <p:cNvSpPr>
            <a:spLocks noGrp="1"/>
          </p:cNvSpPr>
          <p:nvPr>
            <p:ph type="title"/>
          </p:nvPr>
        </p:nvSpPr>
        <p:spPr>
          <a:xfrm>
            <a:off x="0" y="0"/>
            <a:ext cx="8075414" cy="1253331"/>
          </a:xfrm>
        </p:spPr>
        <p:txBody>
          <a:bodyPr vert="horz" lIns="91440" tIns="45720" rIns="91440" bIns="45720" rtlCol="0" anchor="ctr">
            <a:normAutofit fontScale="90000"/>
          </a:bodyPr>
          <a:lstStyle/>
          <a:p>
            <a:r>
              <a:rPr lang="en-US" b="1" dirty="0">
                <a:latin typeface="Arial Black" panose="020B0A04020102020204" pitchFamily="34" charset="0"/>
              </a:rPr>
              <a:t>About Washington Regional</a:t>
            </a:r>
          </a:p>
        </p:txBody>
      </p:sp>
      <p:pic>
        <p:nvPicPr>
          <p:cNvPr id="8" name="Picture 7" descr="Logo, company name&#10;&#10;Description automatically generated">
            <a:extLst>
              <a:ext uri="{FF2B5EF4-FFF2-40B4-BE49-F238E27FC236}">
                <a16:creationId xmlns:a16="http://schemas.microsoft.com/office/drawing/2014/main" id="{14F1B211-2552-41A7-80DC-3DD2E7CE5F0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701886" y="4487863"/>
            <a:ext cx="1596750" cy="1692136"/>
          </a:xfrm>
          <a:prstGeom prst="rect">
            <a:avLst/>
          </a:prstGeom>
          <a:noFill/>
          <a:ln>
            <a:noFill/>
          </a:ln>
        </p:spPr>
      </p:pic>
      <p:pic>
        <p:nvPicPr>
          <p:cNvPr id="12" name="Picture 11" descr="Diagram&#10;&#10;Description automatically generated with low confidence">
            <a:extLst>
              <a:ext uri="{FF2B5EF4-FFF2-40B4-BE49-F238E27FC236}">
                <a16:creationId xmlns:a16="http://schemas.microsoft.com/office/drawing/2014/main" id="{A753FD11-ECB0-4B2A-9C98-24FFC6E9B5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49427" y="4715155"/>
            <a:ext cx="1224281" cy="1224281"/>
          </a:xfrm>
          <a:prstGeom prst="rect">
            <a:avLst/>
          </a:prstGeom>
        </p:spPr>
      </p:pic>
      <p:pic>
        <p:nvPicPr>
          <p:cNvPr id="15" name="Picture 14" descr="A picture containing text, gear, metalware&#10;&#10;Description automatically generated">
            <a:extLst>
              <a:ext uri="{FF2B5EF4-FFF2-40B4-BE49-F238E27FC236}">
                <a16:creationId xmlns:a16="http://schemas.microsoft.com/office/drawing/2014/main" id="{E32ACF7D-8DE3-4B29-BC5F-FD41B87EFA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69722" y="4750019"/>
            <a:ext cx="1160968" cy="1141042"/>
          </a:xfrm>
          <a:prstGeom prst="rect">
            <a:avLst/>
          </a:prstGeom>
        </p:spPr>
      </p:pic>
      <p:sp>
        <p:nvSpPr>
          <p:cNvPr id="13" name="Content Placeholder 3">
            <a:extLst>
              <a:ext uri="{FF2B5EF4-FFF2-40B4-BE49-F238E27FC236}">
                <a16:creationId xmlns:a16="http://schemas.microsoft.com/office/drawing/2014/main" id="{35BA8675-3E47-4408-93FF-F672FAAD8EAE}"/>
              </a:ext>
            </a:extLst>
          </p:cNvPr>
          <p:cNvSpPr txBox="1">
            <a:spLocks/>
          </p:cNvSpPr>
          <p:nvPr/>
        </p:nvSpPr>
        <p:spPr>
          <a:xfrm>
            <a:off x="214694" y="1120653"/>
            <a:ext cx="9446541" cy="51955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None/>
            </a:pPr>
            <a:r>
              <a:rPr lang="en-US" sz="1800" dirty="0">
                <a:cs typeface="Arial" panose="020B0604020202020204" pitchFamily="34" charset="0"/>
              </a:rPr>
              <a:t>Northwest Arkansas’ only not-for-profit, community owned, locally governed health care system</a:t>
            </a:r>
            <a:r>
              <a:rPr lang="en-US" sz="1800" dirty="0">
                <a:ea typeface="Calibri" panose="020F0502020204030204" pitchFamily="34" charset="0"/>
                <a:cs typeface="Times New Roman" panose="02020603050405020304" pitchFamily="18" charset="0"/>
              </a:rPr>
              <a:t>. </a:t>
            </a:r>
          </a:p>
          <a:p>
            <a:pPr marL="0" indent="0" algn="just">
              <a:lnSpc>
                <a:spcPct val="170000"/>
              </a:lnSpc>
              <a:spcBef>
                <a:spcPts val="0"/>
              </a:spcBef>
              <a:spcAft>
                <a:spcPts val="800"/>
              </a:spcAft>
              <a:buFont typeface="Arial" panose="020B0604020202020204" pitchFamily="34" charset="0"/>
              <a:buNone/>
            </a:pPr>
            <a:r>
              <a:rPr lang="en-US" sz="1800" dirty="0">
                <a:ea typeface="Calibri" panose="020F0502020204030204" pitchFamily="34" charset="0"/>
                <a:cs typeface="Times New Roman" panose="02020603050405020304" pitchFamily="18" charset="0"/>
              </a:rPr>
              <a:t>3,300+ team members </a:t>
            </a:r>
          </a:p>
          <a:p>
            <a:pPr marL="0" indent="0" algn="just">
              <a:lnSpc>
                <a:spcPct val="100000"/>
              </a:lnSpc>
              <a:spcBef>
                <a:spcPts val="0"/>
              </a:spcBef>
              <a:buFont typeface="Arial" panose="020B0604020202020204" pitchFamily="34" charset="0"/>
              <a:buNone/>
            </a:pPr>
            <a:r>
              <a:rPr lang="en-US" sz="1800" dirty="0">
                <a:ea typeface="Calibri" panose="020F0502020204030204" pitchFamily="34" charset="0"/>
                <a:cs typeface="Times New Roman" panose="02020603050405020304" pitchFamily="18" charset="0"/>
              </a:rPr>
              <a:t>425-bed medical center</a:t>
            </a:r>
          </a:p>
          <a:p>
            <a:pPr marL="457200" lvl="1" indent="0" algn="just">
              <a:lnSpc>
                <a:spcPct val="100000"/>
              </a:lnSpc>
              <a:spcBef>
                <a:spcPts val="0"/>
              </a:spcBef>
              <a:buNone/>
            </a:pPr>
            <a:r>
              <a:rPr lang="en-US" sz="1800" dirty="0">
                <a:cs typeface="Times New Roman" panose="02020603050405020304" pitchFamily="18" charset="0"/>
              </a:rPr>
              <a:t>Region’s only Level II trauma center</a:t>
            </a:r>
          </a:p>
          <a:p>
            <a:pPr marL="457200" lvl="1" indent="0" algn="just">
              <a:lnSpc>
                <a:spcPct val="100000"/>
              </a:lnSpc>
              <a:spcBef>
                <a:spcPts val="0"/>
              </a:spcBef>
              <a:buNone/>
            </a:pPr>
            <a:r>
              <a:rPr lang="en-US" sz="1800" dirty="0">
                <a:cs typeface="Times New Roman" panose="02020603050405020304" pitchFamily="18" charset="0"/>
              </a:rPr>
              <a:t>Only </a:t>
            </a:r>
            <a:r>
              <a:rPr lang="en-US" sz="1800" dirty="0">
                <a:ea typeface="Calibri" panose="020F0502020204030204" pitchFamily="34" charset="0"/>
                <a:cs typeface="Times New Roman" panose="02020603050405020304" pitchFamily="18" charset="0"/>
              </a:rPr>
              <a:t>Comprehensive Stroke Center in Northwest Arkansas</a:t>
            </a:r>
          </a:p>
          <a:p>
            <a:pPr marL="457200" lvl="1" indent="0" algn="just">
              <a:lnSpc>
                <a:spcPct val="100000"/>
              </a:lnSpc>
              <a:spcBef>
                <a:spcPts val="0"/>
              </a:spcBef>
              <a:buNone/>
            </a:pPr>
            <a:r>
              <a:rPr lang="en-US" sz="1800" dirty="0">
                <a:cs typeface="Times New Roman" panose="02020603050405020304" pitchFamily="18" charset="0"/>
              </a:rPr>
              <a:t>1</a:t>
            </a:r>
            <a:r>
              <a:rPr lang="en-US" sz="1800" baseline="30000" dirty="0">
                <a:cs typeface="Times New Roman" panose="02020603050405020304" pitchFamily="18" charset="0"/>
              </a:rPr>
              <a:t>st</a:t>
            </a:r>
            <a:r>
              <a:rPr lang="en-US" sz="1800" dirty="0">
                <a:cs typeface="Times New Roman" panose="02020603050405020304" pitchFamily="18" charset="0"/>
              </a:rPr>
              <a:t> in state to be named an </a:t>
            </a:r>
            <a:r>
              <a:rPr lang="en-US" sz="1800" dirty="0">
                <a:ea typeface="Calibri" panose="020F0502020204030204" pitchFamily="34" charset="0"/>
                <a:cs typeface="Times New Roman" panose="02020603050405020304" pitchFamily="18" charset="0"/>
              </a:rPr>
              <a:t>Antimicrobial Stewardship Center of Excellence</a:t>
            </a:r>
          </a:p>
          <a:p>
            <a:pPr marL="457200" lvl="1" indent="0" algn="just">
              <a:lnSpc>
                <a:spcPct val="100000"/>
              </a:lnSpc>
              <a:spcBef>
                <a:spcPts val="0"/>
              </a:spcBef>
              <a:buNone/>
            </a:pPr>
            <a:r>
              <a:rPr lang="en-US" sz="1800" dirty="0">
                <a:ea typeface="Calibri" panose="020F0502020204030204" pitchFamily="34" charset="0"/>
                <a:cs typeface="Times New Roman" panose="02020603050405020304" pitchFamily="18" charset="0"/>
              </a:rPr>
              <a:t>Named </a:t>
            </a:r>
            <a:r>
              <a:rPr lang="en-US" sz="1800" dirty="0">
                <a:cs typeface="Times New Roman" panose="02020603050405020304" pitchFamily="18" charset="0"/>
              </a:rPr>
              <a:t>#1 Hospital in Arkansas by </a:t>
            </a:r>
            <a:r>
              <a:rPr lang="en-US" sz="1800" dirty="0">
                <a:ea typeface="Calibri" panose="020F0502020204030204" pitchFamily="34" charset="0"/>
                <a:cs typeface="Times New Roman" panose="02020603050405020304" pitchFamily="18" charset="0"/>
              </a:rPr>
              <a:t>U.S. News and World Report (2021-2022)</a:t>
            </a:r>
          </a:p>
          <a:p>
            <a:pPr marL="0" indent="0" algn="just">
              <a:lnSpc>
                <a:spcPct val="100000"/>
              </a:lnSpc>
              <a:spcBef>
                <a:spcPts val="0"/>
              </a:spcBef>
              <a:buFont typeface="Arial" panose="020B0604020202020204" pitchFamily="34" charset="0"/>
              <a:buNone/>
            </a:pPr>
            <a:endParaRPr lang="en-US" sz="1800" dirty="0">
              <a:ea typeface="Calibri" panose="020F0502020204030204" pitchFamily="34" charset="0"/>
              <a:cs typeface="Times New Roman" panose="02020603050405020304" pitchFamily="18" charset="0"/>
            </a:endParaRPr>
          </a:p>
          <a:p>
            <a:pPr marL="0" indent="0" algn="just">
              <a:lnSpc>
                <a:spcPct val="100000"/>
              </a:lnSpc>
              <a:spcBef>
                <a:spcPts val="0"/>
              </a:spcBef>
              <a:buFont typeface="Arial" panose="020B0604020202020204" pitchFamily="34" charset="0"/>
              <a:buNone/>
            </a:pPr>
            <a:r>
              <a:rPr lang="en-US" sz="1800" dirty="0">
                <a:ea typeface="Calibri" panose="020F0502020204030204" pitchFamily="34" charset="0"/>
                <a:cs typeface="Times New Roman" panose="02020603050405020304" pitchFamily="18" charset="0"/>
              </a:rPr>
              <a:t>Centers of Excellence</a:t>
            </a:r>
          </a:p>
          <a:p>
            <a:pPr marL="457200" lvl="1" indent="0" algn="just">
              <a:lnSpc>
                <a:spcPct val="100000"/>
              </a:lnSpc>
              <a:spcBef>
                <a:spcPts val="0"/>
              </a:spcBef>
              <a:buNone/>
            </a:pPr>
            <a:r>
              <a:rPr lang="en-US" sz="1600" u="sng" dirty="0">
                <a:solidFill>
                  <a:srgbClr val="0563C1"/>
                </a:solidFill>
                <a:ea typeface="Calibri" panose="020F0502020204030204" pitchFamily="34" charset="0"/>
                <a:cs typeface="Times New Roman" panose="02020603050405020304" pitchFamily="18" charset="0"/>
                <a:hlinkClick r:id="rId6"/>
              </a:rPr>
              <a:t>J.B. Hunt Transport Services Neuroscience Institute</a:t>
            </a:r>
            <a:endParaRPr lang="en-US" sz="1600" u="sng" dirty="0">
              <a:solidFill>
                <a:srgbClr val="0563C1"/>
              </a:solidFill>
              <a:ea typeface="Calibri" panose="020F0502020204030204" pitchFamily="34" charset="0"/>
              <a:cs typeface="Times New Roman" panose="02020603050405020304" pitchFamily="18" charset="0"/>
            </a:endParaRPr>
          </a:p>
          <a:p>
            <a:pPr marL="457200" lvl="1" indent="0" algn="just">
              <a:lnSpc>
                <a:spcPct val="100000"/>
              </a:lnSpc>
              <a:spcBef>
                <a:spcPts val="0"/>
              </a:spcBef>
              <a:buNone/>
            </a:pPr>
            <a:r>
              <a:rPr lang="en-US" sz="1600" u="sng" dirty="0">
                <a:solidFill>
                  <a:srgbClr val="0563C1"/>
                </a:solidFill>
                <a:ea typeface="Calibri" panose="020F0502020204030204" pitchFamily="34" charset="0"/>
                <a:cs typeface="Times New Roman" panose="02020603050405020304" pitchFamily="18" charset="0"/>
                <a:hlinkClick r:id="rId7"/>
              </a:rPr>
              <a:t>Walker Heart Institute</a:t>
            </a:r>
            <a:endParaRPr lang="en-US" sz="1600" u="sng" dirty="0">
              <a:solidFill>
                <a:srgbClr val="0563C1"/>
              </a:solidFill>
              <a:ea typeface="Calibri" panose="020F0502020204030204" pitchFamily="34" charset="0"/>
              <a:cs typeface="Times New Roman" panose="02020603050405020304" pitchFamily="18" charset="0"/>
            </a:endParaRPr>
          </a:p>
          <a:p>
            <a:pPr marL="457200" lvl="1" indent="0" algn="just">
              <a:lnSpc>
                <a:spcPct val="100000"/>
              </a:lnSpc>
              <a:spcBef>
                <a:spcPts val="0"/>
              </a:spcBef>
              <a:buNone/>
            </a:pPr>
            <a:r>
              <a:rPr lang="en-US" sz="1600" u="sng" dirty="0">
                <a:solidFill>
                  <a:srgbClr val="0563C1"/>
                </a:solidFill>
                <a:ea typeface="Calibri" panose="020F0502020204030204" pitchFamily="34" charset="0"/>
                <a:cs typeface="Times New Roman" panose="02020603050405020304" pitchFamily="18" charset="0"/>
                <a:hlinkClick r:id="rId8"/>
              </a:rPr>
              <a:t>Women and Infants Center</a:t>
            </a:r>
            <a:endParaRPr lang="en-US" sz="1600" u="sng" dirty="0">
              <a:solidFill>
                <a:srgbClr val="0563C1"/>
              </a:solidFill>
              <a:ea typeface="Calibri" panose="020F0502020204030204" pitchFamily="34" charset="0"/>
              <a:cs typeface="Times New Roman" panose="02020603050405020304" pitchFamily="18" charset="0"/>
            </a:endParaRPr>
          </a:p>
          <a:p>
            <a:pPr marL="457200" lvl="1" indent="0" algn="just">
              <a:lnSpc>
                <a:spcPct val="100000"/>
              </a:lnSpc>
              <a:spcBef>
                <a:spcPts val="0"/>
              </a:spcBef>
              <a:buNone/>
            </a:pPr>
            <a:r>
              <a:rPr lang="en-US" sz="1600" u="sng" dirty="0">
                <a:solidFill>
                  <a:srgbClr val="0563C1"/>
                </a:solidFill>
                <a:ea typeface="Calibri" panose="020F0502020204030204" pitchFamily="34" charset="0"/>
                <a:cs typeface="Times New Roman" panose="02020603050405020304" pitchFamily="18" charset="0"/>
                <a:hlinkClick r:id="rId9"/>
              </a:rPr>
              <a:t>Total Joint Center</a:t>
            </a:r>
            <a:r>
              <a:rPr lang="en-US" sz="1600" u="sng" dirty="0">
                <a:solidFill>
                  <a:srgbClr val="0563C1"/>
                </a:solidFill>
                <a:ea typeface="Calibri" panose="020F0502020204030204" pitchFamily="34" charset="0"/>
                <a:cs typeface="Times New Roman" panose="02020603050405020304" pitchFamily="18" charset="0"/>
              </a:rPr>
              <a:t> </a:t>
            </a:r>
          </a:p>
          <a:p>
            <a:pPr marL="457200" lvl="1" indent="0" algn="just">
              <a:lnSpc>
                <a:spcPct val="100000"/>
              </a:lnSpc>
              <a:spcBef>
                <a:spcPts val="0"/>
              </a:spcBef>
              <a:buNone/>
            </a:pPr>
            <a:r>
              <a:rPr lang="en-US" sz="1600" u="sng" dirty="0">
                <a:solidFill>
                  <a:srgbClr val="0563C1"/>
                </a:solidFill>
                <a:ea typeface="Calibri" panose="020F0502020204030204" pitchFamily="34" charset="0"/>
                <a:cs typeface="Times New Roman" panose="02020603050405020304" pitchFamily="18" charset="0"/>
                <a:hlinkClick r:id="rId10"/>
              </a:rPr>
              <a:t>Pat Walker Center for Seniors</a:t>
            </a:r>
            <a:endParaRPr lang="en-US" sz="1600" dirty="0">
              <a:ea typeface="Calibri" panose="020F0502020204030204" pitchFamily="34" charset="0"/>
              <a:cs typeface="Times New Roman" panose="02020603050405020304" pitchFamily="18" charset="0"/>
            </a:endParaRPr>
          </a:p>
          <a:p>
            <a:pPr marL="0" indent="0" algn="just">
              <a:lnSpc>
                <a:spcPct val="170000"/>
              </a:lnSpc>
              <a:spcBef>
                <a:spcPts val="0"/>
              </a:spcBef>
              <a:spcAft>
                <a:spcPts val="800"/>
              </a:spcAft>
              <a:buNone/>
            </a:pPr>
            <a:r>
              <a:rPr lang="en-US" sz="1800" dirty="0">
                <a:ea typeface="Calibri" panose="020F0502020204030204" pitchFamily="34" charset="0"/>
                <a:cs typeface="Times New Roman" panose="02020603050405020304" pitchFamily="18" charset="0"/>
              </a:rPr>
              <a:t>50+ clinic locations</a:t>
            </a:r>
          </a:p>
        </p:txBody>
      </p:sp>
      <p:sp>
        <p:nvSpPr>
          <p:cNvPr id="16" name="TextBox 15">
            <a:extLst>
              <a:ext uri="{FF2B5EF4-FFF2-40B4-BE49-F238E27FC236}">
                <a16:creationId xmlns:a16="http://schemas.microsoft.com/office/drawing/2014/main" id="{59E6281A-FD0C-42D9-B57A-98F42EC56B18}"/>
              </a:ext>
            </a:extLst>
          </p:cNvPr>
          <p:cNvSpPr txBox="1"/>
          <p:nvPr/>
        </p:nvSpPr>
        <p:spPr>
          <a:xfrm>
            <a:off x="3048" y="6044775"/>
            <a:ext cx="12188952" cy="707886"/>
          </a:xfrm>
          <a:prstGeom prst="rect">
            <a:avLst/>
          </a:prstGeom>
          <a:noFill/>
        </p:spPr>
        <p:txBody>
          <a:bodyPr wrap="square" rtlCol="0">
            <a:spAutoFit/>
          </a:bodyPr>
          <a:lstStyle/>
          <a:p>
            <a:r>
              <a:rPr lang="en-US" sz="2000" b="1" dirty="0">
                <a:solidFill>
                  <a:srgbClr val="7030A0"/>
                </a:solidFill>
                <a:latin typeface="+mj-lt"/>
              </a:rPr>
              <a:t>Washington Regional is committed to improving the health of people in the communities it serves through compassionate, high-quality care, prevention, and wellness education. </a:t>
            </a:r>
          </a:p>
        </p:txBody>
      </p:sp>
      <p:pic>
        <p:nvPicPr>
          <p:cNvPr id="17" name="Picture 16" descr="A picture containing text, clipart&#10;&#10;Description automatically generated">
            <a:extLst>
              <a:ext uri="{FF2B5EF4-FFF2-40B4-BE49-F238E27FC236}">
                <a16:creationId xmlns:a16="http://schemas.microsoft.com/office/drawing/2014/main" id="{8AE2395C-3114-4671-BB57-E4E21691190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075414" y="4037807"/>
            <a:ext cx="3287360" cy="423570"/>
          </a:xfrm>
          <a:prstGeom prst="rect">
            <a:avLst/>
          </a:prstGeom>
        </p:spPr>
      </p:pic>
      <p:pic>
        <p:nvPicPr>
          <p:cNvPr id="9" name="Content Placeholder 8" descr="A picture containing sky, tree, outdoor, mountain&#10;&#10;Description automatically generated">
            <a:extLst>
              <a:ext uri="{FF2B5EF4-FFF2-40B4-BE49-F238E27FC236}">
                <a16:creationId xmlns:a16="http://schemas.microsoft.com/office/drawing/2014/main" id="{E8672128-17DD-4E3F-B812-99F9A39357A3}"/>
              </a:ext>
            </a:extLst>
          </p:cNvPr>
          <p:cNvPicPr>
            <a:picLocks noGrp="1" noChangeAspect="1"/>
          </p:cNvPicPr>
          <p:nvPr>
            <p:ph sz="half" idx="1"/>
          </p:nvPr>
        </p:nvPicPr>
        <p:blipFill>
          <a:blip r:embed="rId12">
            <a:extLst>
              <a:ext uri="{28A0092B-C50C-407E-A947-70E740481C1C}">
                <a14:useLocalDpi xmlns:a14="http://schemas.microsoft.com/office/drawing/2010/main" val="0"/>
              </a:ext>
            </a:extLst>
          </a:blip>
          <a:stretch>
            <a:fillRect/>
          </a:stretch>
        </p:blipFill>
        <p:spPr>
          <a:xfrm>
            <a:off x="8075414" y="1594078"/>
            <a:ext cx="3589218" cy="2391060"/>
          </a:xfrm>
        </p:spPr>
      </p:pic>
    </p:spTree>
    <p:extLst>
      <p:ext uri="{BB962C8B-B14F-4D97-AF65-F5344CB8AC3E}">
        <p14:creationId xmlns:p14="http://schemas.microsoft.com/office/powerpoint/2010/main" val="1306811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B43E7DC-5101-4E7C-ADB5-596311F53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1B8BCA7A-6464-4C53-A572-89B2B3C2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0976177 w 12192000"/>
              <a:gd name="connsiteY3" fmla="*/ 6858000 h 6858000"/>
              <a:gd name="connsiteX4" fmla="*/ 10997120 w 12192000"/>
              <a:gd name="connsiteY4" fmla="*/ 6851980 h 6858000"/>
              <a:gd name="connsiteX5" fmla="*/ 12094512 w 12192000"/>
              <a:gd name="connsiteY5" fmla="*/ 6315404 h 6858000"/>
              <a:gd name="connsiteX6" fmla="*/ 12191999 w 12192000"/>
              <a:gd name="connsiteY6" fmla="*/ 6239611 h 6858000"/>
              <a:gd name="connsiteX7" fmla="*/ 12191999 w 12192000"/>
              <a:gd name="connsiteY7" fmla="*/ 1104399 h 6858000"/>
              <a:gd name="connsiteX8" fmla="*/ 11979198 w 12192000"/>
              <a:gd name="connsiteY8" fmla="*/ 1051011 h 6858000"/>
              <a:gd name="connsiteX9" fmla="*/ 11742378 w 12192000"/>
              <a:gd name="connsiteY9" fmla="*/ 986227 h 6858000"/>
              <a:gd name="connsiteX10" fmla="*/ 12063968 w 12192000"/>
              <a:gd name="connsiteY10" fmla="*/ 729780 h 6858000"/>
              <a:gd name="connsiteX11" fmla="*/ 11572835 w 12192000"/>
              <a:gd name="connsiteY11" fmla="*/ 670151 h 6858000"/>
              <a:gd name="connsiteX12" fmla="*/ 11524844 w 12192000"/>
              <a:gd name="connsiteY12" fmla="*/ 671946 h 6858000"/>
              <a:gd name="connsiteX13" fmla="*/ 10560518 w 12192000"/>
              <a:gd name="connsiteY13" fmla="*/ 632492 h 6858000"/>
              <a:gd name="connsiteX14" fmla="*/ 9178169 w 12192000"/>
              <a:gd name="connsiteY14" fmla="*/ 501577 h 6858000"/>
              <a:gd name="connsiteX15" fmla="*/ 8033984 w 12192000"/>
              <a:gd name="connsiteY15" fmla="*/ 423121 h 6858000"/>
              <a:gd name="connsiteX16" fmla="*/ 6815795 w 12192000"/>
              <a:gd name="connsiteY16" fmla="*/ 270688 h 6858000"/>
              <a:gd name="connsiteX17" fmla="*/ 6757489 w 12192000"/>
              <a:gd name="connsiteY17" fmla="*/ 260880 h 6858000"/>
              <a:gd name="connsiteX18" fmla="*/ 6703217 w 12192000"/>
              <a:gd name="connsiteY18" fmla="*/ 290416 h 6858000"/>
              <a:gd name="connsiteX19" fmla="*/ 7005521 w 12192000"/>
              <a:gd name="connsiteY19" fmla="*/ 401154 h 6858000"/>
              <a:gd name="connsiteX20" fmla="*/ 6532779 w 12192000"/>
              <a:gd name="connsiteY20" fmla="*/ 342871 h 6858000"/>
              <a:gd name="connsiteX21" fmla="*/ 6524704 w 12192000"/>
              <a:gd name="connsiteY21" fmla="*/ 380529 h 6858000"/>
              <a:gd name="connsiteX22" fmla="*/ 7061587 w 12192000"/>
              <a:gd name="connsiteY22" fmla="*/ 523098 h 6858000"/>
              <a:gd name="connsiteX23" fmla="*/ 7013594 w 12192000"/>
              <a:gd name="connsiteY23" fmla="*/ 545070 h 6858000"/>
              <a:gd name="connsiteX24" fmla="*/ 6728335 w 12192000"/>
              <a:gd name="connsiteY24" fmla="*/ 489924 h 6858000"/>
              <a:gd name="connsiteX25" fmla="*/ 6670923 w 12192000"/>
              <a:gd name="connsiteY25" fmla="*/ 504270 h 6858000"/>
              <a:gd name="connsiteX26" fmla="*/ 6699180 w 12192000"/>
              <a:gd name="connsiteY26" fmla="*/ 571069 h 6858000"/>
              <a:gd name="connsiteX27" fmla="*/ 6822972 w 12192000"/>
              <a:gd name="connsiteY27" fmla="*/ 597073 h 6858000"/>
              <a:gd name="connsiteX28" fmla="*/ 7015839 w 12192000"/>
              <a:gd name="connsiteY28" fmla="*/ 753992 h 6858000"/>
              <a:gd name="connsiteX29" fmla="*/ 6723848 w 12192000"/>
              <a:gd name="connsiteY29" fmla="*/ 735160 h 6858000"/>
              <a:gd name="connsiteX30" fmla="*/ 6672268 w 12192000"/>
              <a:gd name="connsiteY30" fmla="*/ 773268 h 6858000"/>
              <a:gd name="connsiteX31" fmla="*/ 6652532 w 12192000"/>
              <a:gd name="connsiteY31" fmla="*/ 822585 h 6858000"/>
              <a:gd name="connsiteX32" fmla="*/ 6539505 w 12192000"/>
              <a:gd name="connsiteY32" fmla="*/ 863382 h 6858000"/>
              <a:gd name="connsiteX33" fmla="*/ 6717122 w 12192000"/>
              <a:gd name="connsiteY33" fmla="*/ 909114 h 6858000"/>
              <a:gd name="connsiteX34" fmla="*/ 6527397 w 12192000"/>
              <a:gd name="connsiteY34" fmla="*/ 909114 h 6858000"/>
              <a:gd name="connsiteX35" fmla="*/ 6309411 w 12192000"/>
              <a:gd name="connsiteY35" fmla="*/ 877731 h 6858000"/>
              <a:gd name="connsiteX36" fmla="*/ 6077077 w 12192000"/>
              <a:gd name="connsiteY36" fmla="*/ 887593 h 6858000"/>
              <a:gd name="connsiteX37" fmla="*/ 6076642 w 12192000"/>
              <a:gd name="connsiteY37" fmla="*/ 887537 h 6858000"/>
              <a:gd name="connsiteX38" fmla="*/ 6032390 w 12192000"/>
              <a:gd name="connsiteY38" fmla="*/ 898600 h 6858000"/>
              <a:gd name="connsiteX39" fmla="*/ 6008536 w 12192000"/>
              <a:gd name="connsiteY39" fmla="*/ 914503 h 6858000"/>
              <a:gd name="connsiteX40" fmla="*/ 5944926 w 12192000"/>
              <a:gd name="connsiteY40" fmla="*/ 922454 h 6858000"/>
              <a:gd name="connsiteX41" fmla="*/ 5929023 w 12192000"/>
              <a:gd name="connsiteY41" fmla="*/ 954259 h 6858000"/>
              <a:gd name="connsiteX42" fmla="*/ 5938641 w 12192000"/>
              <a:gd name="connsiteY42" fmla="*/ 983356 h 6858000"/>
              <a:gd name="connsiteX43" fmla="*/ 5941380 w 12192000"/>
              <a:gd name="connsiteY43" fmla="*/ 994243 h 6858000"/>
              <a:gd name="connsiteX44" fmla="*/ 6022639 w 12192000"/>
              <a:gd name="connsiteY44" fmla="*/ 1012399 h 6858000"/>
              <a:gd name="connsiteX45" fmla="*/ 6620687 w 12192000"/>
              <a:gd name="connsiteY45" fmla="*/ 1222947 h 6858000"/>
              <a:gd name="connsiteX46" fmla="*/ 6557895 w 12192000"/>
              <a:gd name="connsiteY46" fmla="*/ 1308577 h 6858000"/>
              <a:gd name="connsiteX47" fmla="*/ 6815348 w 12192000"/>
              <a:gd name="connsiteY47" fmla="*/ 1401831 h 6858000"/>
              <a:gd name="connsiteX48" fmla="*/ 6878591 w 12192000"/>
              <a:gd name="connsiteY48" fmla="*/ 1494187 h 6858000"/>
              <a:gd name="connsiteX49" fmla="*/ 6799202 w 12192000"/>
              <a:gd name="connsiteY49" fmla="*/ 1486118 h 6858000"/>
              <a:gd name="connsiteX50" fmla="*/ 6731027 w 12192000"/>
              <a:gd name="connsiteY50" fmla="*/ 1503602 h 6858000"/>
              <a:gd name="connsiteX51" fmla="*/ 6759282 w 12192000"/>
              <a:gd name="connsiteY51" fmla="*/ 1621067 h 6858000"/>
              <a:gd name="connsiteX52" fmla="*/ 7123035 w 12192000"/>
              <a:gd name="connsiteY52" fmla="*/ 1772603 h 6858000"/>
              <a:gd name="connsiteX53" fmla="*/ 7155777 w 12192000"/>
              <a:gd name="connsiteY53" fmla="*/ 1821919 h 6858000"/>
              <a:gd name="connsiteX54" fmla="*/ 7112270 w 12192000"/>
              <a:gd name="connsiteY54" fmla="*/ 1856890 h 6858000"/>
              <a:gd name="connsiteX55" fmla="*/ 6994755 w 12192000"/>
              <a:gd name="connsiteY55" fmla="*/ 1874821 h 6858000"/>
              <a:gd name="connsiteX56" fmla="*/ 7159364 w 12192000"/>
              <a:gd name="connsiteY56" fmla="*/ 2042948 h 6858000"/>
              <a:gd name="connsiteX57" fmla="*/ 7219467 w 12192000"/>
              <a:gd name="connsiteY57" fmla="*/ 2089573 h 6858000"/>
              <a:gd name="connsiteX58" fmla="*/ 7322179 w 12192000"/>
              <a:gd name="connsiteY58" fmla="*/ 2161756 h 6858000"/>
              <a:gd name="connsiteX59" fmla="*/ 7323974 w 12192000"/>
              <a:gd name="connsiteY59" fmla="*/ 2183724 h 6858000"/>
              <a:gd name="connsiteX60" fmla="*/ 7184034 w 12192000"/>
              <a:gd name="connsiteY60" fmla="*/ 2261285 h 6858000"/>
              <a:gd name="connsiteX61" fmla="*/ 6931516 w 12192000"/>
              <a:gd name="connsiteY61" fmla="*/ 2240212 h 6858000"/>
              <a:gd name="connsiteX62" fmla="*/ 7304686 w 12192000"/>
              <a:gd name="connsiteY62" fmla="*/ 2355883 h 6858000"/>
              <a:gd name="connsiteX63" fmla="*/ 6096813 w 12192000"/>
              <a:gd name="connsiteY63" fmla="*/ 2080160 h 6858000"/>
              <a:gd name="connsiteX64" fmla="*/ 6173959 w 12192000"/>
              <a:gd name="connsiteY64" fmla="*/ 2152340 h 6858000"/>
              <a:gd name="connsiteX65" fmla="*/ 6596469 w 12192000"/>
              <a:gd name="connsiteY65" fmla="*/ 2342432 h 6858000"/>
              <a:gd name="connsiteX66" fmla="*/ 6716224 w 12192000"/>
              <a:gd name="connsiteY66" fmla="*/ 2461690 h 6858000"/>
              <a:gd name="connsiteX67" fmla="*/ 6841810 w 12192000"/>
              <a:gd name="connsiteY67" fmla="*/ 2527594 h 6858000"/>
              <a:gd name="connsiteX68" fmla="*/ 7018080 w 12192000"/>
              <a:gd name="connsiteY68" fmla="*/ 2526249 h 6858000"/>
              <a:gd name="connsiteX69" fmla="*/ 7143217 w 12192000"/>
              <a:gd name="connsiteY69" fmla="*/ 2627573 h 6858000"/>
              <a:gd name="connsiteX70" fmla="*/ 7012697 w 12192000"/>
              <a:gd name="connsiteY70" fmla="*/ 2649094 h 6858000"/>
              <a:gd name="connsiteX71" fmla="*/ 6859752 w 12192000"/>
              <a:gd name="connsiteY71" fmla="*/ 2632505 h 6858000"/>
              <a:gd name="connsiteX72" fmla="*/ 6529636 w 12192000"/>
              <a:gd name="connsiteY72" fmla="*/ 2637883 h 6858000"/>
              <a:gd name="connsiteX73" fmla="*/ 6340360 w 12192000"/>
              <a:gd name="connsiteY73" fmla="*/ 2657610 h 6858000"/>
              <a:gd name="connsiteX74" fmla="*/ 5905294 w 12192000"/>
              <a:gd name="connsiteY74" fmla="*/ 2623984 h 6858000"/>
              <a:gd name="connsiteX75" fmla="*/ 5930860 w 12192000"/>
              <a:gd name="connsiteY75" fmla="*/ 2710066 h 6858000"/>
              <a:gd name="connsiteX76" fmla="*/ 5914710 w 12192000"/>
              <a:gd name="connsiteY76" fmla="*/ 2784935 h 6858000"/>
              <a:gd name="connsiteX77" fmla="*/ 5908433 w 12192000"/>
              <a:gd name="connsiteY77" fmla="*/ 2947683 h 6858000"/>
              <a:gd name="connsiteX78" fmla="*/ 5912470 w 12192000"/>
              <a:gd name="connsiteY78" fmla="*/ 2974134 h 6858000"/>
              <a:gd name="connsiteX79" fmla="*/ 5815141 w 12192000"/>
              <a:gd name="connsiteY79" fmla="*/ 2991171 h 6858000"/>
              <a:gd name="connsiteX80" fmla="*/ 6395082 w 12192000"/>
              <a:gd name="connsiteY80" fmla="*/ 3329661 h 6858000"/>
              <a:gd name="connsiteX81" fmla="*/ 6007557 w 12192000"/>
              <a:gd name="connsiteY81" fmla="*/ 3243581 h 6858000"/>
              <a:gd name="connsiteX82" fmla="*/ 5955079 w 12192000"/>
              <a:gd name="connsiteY82" fmla="*/ 3385704 h 6858000"/>
              <a:gd name="connsiteX83" fmla="*/ 6137180 w 12192000"/>
              <a:gd name="connsiteY83" fmla="*/ 3512133 h 6858000"/>
              <a:gd name="connsiteX84" fmla="*/ 6204457 w 12192000"/>
              <a:gd name="connsiteY84" fmla="*/ 3762302 h 6858000"/>
              <a:gd name="connsiteX85" fmla="*/ 6171716 w 12192000"/>
              <a:gd name="connsiteY85" fmla="*/ 3990952 h 6858000"/>
              <a:gd name="connsiteX86" fmla="*/ 6093674 w 12192000"/>
              <a:gd name="connsiteY86" fmla="*/ 4063580 h 6858000"/>
              <a:gd name="connsiteX87" fmla="*/ 5980645 w 12192000"/>
              <a:gd name="connsiteY87" fmla="*/ 4194045 h 6858000"/>
              <a:gd name="connsiteX88" fmla="*/ 5910676 w 12192000"/>
              <a:gd name="connsiteY88" fmla="*/ 4274743 h 6858000"/>
              <a:gd name="connsiteX89" fmla="*/ 5667577 w 12192000"/>
              <a:gd name="connsiteY89" fmla="*/ 4243362 h 6858000"/>
              <a:gd name="connsiteX90" fmla="*/ 5991859 w 12192000"/>
              <a:gd name="connsiteY90" fmla="*/ 4448252 h 6858000"/>
              <a:gd name="connsiteX91" fmla="*/ 5729024 w 12192000"/>
              <a:gd name="connsiteY91" fmla="*/ 4422695 h 6858000"/>
              <a:gd name="connsiteX92" fmla="*/ 5643357 w 12192000"/>
              <a:gd name="connsiteY92" fmla="*/ 4437041 h 6858000"/>
              <a:gd name="connsiteX93" fmla="*/ 5692243 w 12192000"/>
              <a:gd name="connsiteY93" fmla="*/ 4503395 h 6858000"/>
              <a:gd name="connsiteX94" fmla="*/ 5885111 w 12192000"/>
              <a:gd name="connsiteY94" fmla="*/ 4615926 h 6858000"/>
              <a:gd name="connsiteX95" fmla="*/ 6282503 w 12192000"/>
              <a:gd name="connsiteY95" fmla="*/ 4920793 h 6858000"/>
              <a:gd name="connsiteX96" fmla="*/ 5897668 w 12192000"/>
              <a:gd name="connsiteY96" fmla="*/ 4780915 h 6858000"/>
              <a:gd name="connsiteX97" fmla="*/ 6303132 w 12192000"/>
              <a:gd name="connsiteY97" fmla="*/ 5094297 h 6858000"/>
              <a:gd name="connsiteX98" fmla="*/ 6393287 w 12192000"/>
              <a:gd name="connsiteY98" fmla="*/ 5198310 h 6858000"/>
              <a:gd name="connsiteX99" fmla="*/ 6575386 w 12192000"/>
              <a:gd name="connsiteY99" fmla="*/ 5456548 h 6858000"/>
              <a:gd name="connsiteX100" fmla="*/ 6566415 w 12192000"/>
              <a:gd name="connsiteY100" fmla="*/ 5485690 h 6858000"/>
              <a:gd name="connsiteX101" fmla="*/ 6356059 w 12192000"/>
              <a:gd name="connsiteY101" fmla="*/ 5443995 h 6858000"/>
              <a:gd name="connsiteX102" fmla="*/ 6628762 w 12192000"/>
              <a:gd name="connsiteY102" fmla="*/ 5660990 h 6858000"/>
              <a:gd name="connsiteX103" fmla="*/ 6910436 w 12192000"/>
              <a:gd name="connsiteY103" fmla="*/ 5827767 h 6858000"/>
              <a:gd name="connsiteX104" fmla="*/ 6710393 w 12192000"/>
              <a:gd name="connsiteY104" fmla="*/ 5802214 h 6858000"/>
              <a:gd name="connsiteX105" fmla="*/ 6435448 w 12192000"/>
              <a:gd name="connsiteY105" fmla="*/ 5706719 h 6858000"/>
              <a:gd name="connsiteX106" fmla="*/ 6339913 w 12192000"/>
              <a:gd name="connsiteY106" fmla="*/ 5742586 h 6858000"/>
              <a:gd name="connsiteX107" fmla="*/ 6600503 w 12192000"/>
              <a:gd name="connsiteY107" fmla="*/ 5900398 h 6858000"/>
              <a:gd name="connsiteX108" fmla="*/ 6749863 w 12192000"/>
              <a:gd name="connsiteY108" fmla="*/ 5973478 h 6858000"/>
              <a:gd name="connsiteX109" fmla="*/ 6809515 w 12192000"/>
              <a:gd name="connsiteY109" fmla="*/ 6029519 h 6858000"/>
              <a:gd name="connsiteX110" fmla="*/ 6979954 w 12192000"/>
              <a:gd name="connsiteY110" fmla="*/ 6229474 h 6858000"/>
              <a:gd name="connsiteX111" fmla="*/ 7480509 w 12192000"/>
              <a:gd name="connsiteY111" fmla="*/ 6447812 h 6858000"/>
              <a:gd name="connsiteX112" fmla="*/ 7948764 w 12192000"/>
              <a:gd name="connsiteY112" fmla="*/ 6719056 h 6858000"/>
              <a:gd name="connsiteX113" fmla="*/ 8221244 w 12192000"/>
              <a:gd name="connsiteY113" fmla="*/ 6848868 h 6858000"/>
              <a:gd name="connsiteX114" fmla="*/ 8242921 w 12192000"/>
              <a:gd name="connsiteY114" fmla="*/ 6858000 h 6858000"/>
              <a:gd name="connsiteX115" fmla="*/ 0 w 12192000"/>
              <a:gd name="connsiteY1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2192000" h="6858000">
                <a:moveTo>
                  <a:pt x="0" y="0"/>
                </a:moveTo>
                <a:lnTo>
                  <a:pt x="12192000" y="0"/>
                </a:lnTo>
                <a:lnTo>
                  <a:pt x="12192000" y="6858000"/>
                </a:lnTo>
                <a:lnTo>
                  <a:pt x="10976177" y="6858000"/>
                </a:lnTo>
                <a:lnTo>
                  <a:pt x="10997120" y="6851980"/>
                </a:lnTo>
                <a:cubicBezTo>
                  <a:pt x="11372760" y="6734361"/>
                  <a:pt x="11757137" y="6563389"/>
                  <a:pt x="12094512" y="6315404"/>
                </a:cubicBezTo>
                <a:lnTo>
                  <a:pt x="12191999" y="6239611"/>
                </a:lnTo>
                <a:lnTo>
                  <a:pt x="12191999" y="1104399"/>
                </a:lnTo>
                <a:lnTo>
                  <a:pt x="11979198" y="1051011"/>
                </a:lnTo>
                <a:cubicBezTo>
                  <a:pt x="11902836" y="1030275"/>
                  <a:pt x="11824681" y="1008195"/>
                  <a:pt x="11742378" y="986227"/>
                </a:cubicBezTo>
                <a:cubicBezTo>
                  <a:pt x="11843295" y="875936"/>
                  <a:pt x="12022257" y="888939"/>
                  <a:pt x="12063968" y="729780"/>
                </a:cubicBezTo>
                <a:cubicBezTo>
                  <a:pt x="11901155" y="688534"/>
                  <a:pt x="11729822" y="735611"/>
                  <a:pt x="11572835" y="670151"/>
                </a:cubicBezTo>
                <a:cubicBezTo>
                  <a:pt x="11559381" y="664325"/>
                  <a:pt x="11540990" y="670151"/>
                  <a:pt x="11524844" y="671946"/>
                </a:cubicBezTo>
                <a:cubicBezTo>
                  <a:pt x="11201459" y="706916"/>
                  <a:pt x="10879418" y="676432"/>
                  <a:pt x="10560518" y="632492"/>
                </a:cubicBezTo>
                <a:cubicBezTo>
                  <a:pt x="10101230" y="569728"/>
                  <a:pt x="9640146" y="529825"/>
                  <a:pt x="9178169" y="501577"/>
                </a:cubicBezTo>
                <a:cubicBezTo>
                  <a:pt x="8796475" y="478266"/>
                  <a:pt x="8413886" y="467955"/>
                  <a:pt x="8033984" y="423121"/>
                </a:cubicBezTo>
                <a:cubicBezTo>
                  <a:pt x="7627624" y="375150"/>
                  <a:pt x="7221712" y="320901"/>
                  <a:pt x="6815795" y="270688"/>
                </a:cubicBezTo>
                <a:cubicBezTo>
                  <a:pt x="6797407" y="268446"/>
                  <a:pt x="6777110" y="261384"/>
                  <a:pt x="6757489" y="260880"/>
                </a:cubicBezTo>
                <a:cubicBezTo>
                  <a:pt x="6737867" y="260376"/>
                  <a:pt x="6718916" y="266430"/>
                  <a:pt x="6703217" y="290416"/>
                </a:cubicBezTo>
                <a:cubicBezTo>
                  <a:pt x="6786642" y="353629"/>
                  <a:pt x="6892941" y="329867"/>
                  <a:pt x="7005521" y="401154"/>
                </a:cubicBezTo>
                <a:cubicBezTo>
                  <a:pt x="6822525" y="378735"/>
                  <a:pt x="6677649" y="360801"/>
                  <a:pt x="6532779" y="342871"/>
                </a:cubicBezTo>
                <a:cubicBezTo>
                  <a:pt x="6530087" y="355424"/>
                  <a:pt x="6527397" y="367976"/>
                  <a:pt x="6524704" y="380529"/>
                </a:cubicBezTo>
                <a:cubicBezTo>
                  <a:pt x="6709945" y="406980"/>
                  <a:pt x="6881280" y="475126"/>
                  <a:pt x="7061587" y="523098"/>
                </a:cubicBezTo>
                <a:cubicBezTo>
                  <a:pt x="7044990" y="552691"/>
                  <a:pt x="7028398" y="546862"/>
                  <a:pt x="7013594" y="545070"/>
                </a:cubicBezTo>
                <a:cubicBezTo>
                  <a:pt x="6917162" y="533412"/>
                  <a:pt x="6820730" y="521755"/>
                  <a:pt x="6728335" y="489924"/>
                </a:cubicBezTo>
                <a:cubicBezTo>
                  <a:pt x="6707702" y="482748"/>
                  <a:pt x="6682583" y="482748"/>
                  <a:pt x="6670923" y="504270"/>
                </a:cubicBezTo>
                <a:cubicBezTo>
                  <a:pt x="6654326" y="534757"/>
                  <a:pt x="6678097" y="554484"/>
                  <a:pt x="6699180" y="571069"/>
                </a:cubicBezTo>
                <a:cubicBezTo>
                  <a:pt x="6735959" y="599764"/>
                  <a:pt x="6780362" y="591695"/>
                  <a:pt x="6822972" y="597073"/>
                </a:cubicBezTo>
                <a:cubicBezTo>
                  <a:pt x="6936448" y="610972"/>
                  <a:pt x="6990720" y="654460"/>
                  <a:pt x="7015839" y="753992"/>
                </a:cubicBezTo>
                <a:cubicBezTo>
                  <a:pt x="6916264" y="713640"/>
                  <a:pt x="6820280" y="763407"/>
                  <a:pt x="6723848" y="735160"/>
                </a:cubicBezTo>
                <a:cubicBezTo>
                  <a:pt x="6698731" y="727988"/>
                  <a:pt x="6658813" y="738747"/>
                  <a:pt x="6672268" y="773268"/>
                </a:cubicBezTo>
                <a:cubicBezTo>
                  <a:pt x="6684828" y="805550"/>
                  <a:pt x="6726540" y="828861"/>
                  <a:pt x="6652532" y="822585"/>
                </a:cubicBezTo>
                <a:cubicBezTo>
                  <a:pt x="6599609" y="818101"/>
                  <a:pt x="6495999" y="854418"/>
                  <a:pt x="6539505" y="863382"/>
                </a:cubicBezTo>
                <a:cubicBezTo>
                  <a:pt x="6594225" y="874593"/>
                  <a:pt x="6647600" y="890733"/>
                  <a:pt x="6717122" y="909114"/>
                </a:cubicBezTo>
                <a:cubicBezTo>
                  <a:pt x="6640423" y="939151"/>
                  <a:pt x="6585254" y="932874"/>
                  <a:pt x="6527397" y="909114"/>
                </a:cubicBezTo>
                <a:cubicBezTo>
                  <a:pt x="6457427" y="880419"/>
                  <a:pt x="6366375" y="845451"/>
                  <a:pt x="6309411" y="877731"/>
                </a:cubicBezTo>
                <a:cubicBezTo>
                  <a:pt x="6224192" y="926151"/>
                  <a:pt x="6153325" y="895663"/>
                  <a:pt x="6077077" y="887593"/>
                </a:cubicBezTo>
                <a:lnTo>
                  <a:pt x="6076642" y="887537"/>
                </a:lnTo>
                <a:lnTo>
                  <a:pt x="6032390" y="898600"/>
                </a:lnTo>
                <a:cubicBezTo>
                  <a:pt x="6023409" y="901866"/>
                  <a:pt x="6017756" y="911989"/>
                  <a:pt x="6008536" y="914503"/>
                </a:cubicBezTo>
                <a:cubicBezTo>
                  <a:pt x="5987921" y="920125"/>
                  <a:pt x="5964038" y="912898"/>
                  <a:pt x="5944926" y="922454"/>
                </a:cubicBezTo>
                <a:cubicBezTo>
                  <a:pt x="5934324" y="927755"/>
                  <a:pt x="5934324" y="943657"/>
                  <a:pt x="5929023" y="954259"/>
                </a:cubicBezTo>
                <a:cubicBezTo>
                  <a:pt x="5933305" y="967105"/>
                  <a:pt x="5936344" y="975942"/>
                  <a:pt x="5938641" y="983356"/>
                </a:cubicBezTo>
                <a:lnTo>
                  <a:pt x="5941380" y="994243"/>
                </a:lnTo>
                <a:lnTo>
                  <a:pt x="6022639" y="1012399"/>
                </a:lnTo>
                <a:cubicBezTo>
                  <a:pt x="6231931" y="1059643"/>
                  <a:pt x="6435672" y="1112210"/>
                  <a:pt x="6620687" y="1222947"/>
                </a:cubicBezTo>
                <a:cubicBezTo>
                  <a:pt x="6604990" y="1244018"/>
                  <a:pt x="6525153" y="1304094"/>
                  <a:pt x="6557895" y="1308577"/>
                </a:cubicBezTo>
                <a:cubicBezTo>
                  <a:pt x="6649842" y="1321581"/>
                  <a:pt x="6731472" y="1365517"/>
                  <a:pt x="6815348" y="1401831"/>
                </a:cubicBezTo>
                <a:cubicBezTo>
                  <a:pt x="6851679" y="1417523"/>
                  <a:pt x="6895633" y="1438147"/>
                  <a:pt x="6878591" y="1494187"/>
                </a:cubicBezTo>
                <a:cubicBezTo>
                  <a:pt x="6847640" y="1509878"/>
                  <a:pt x="6824766" y="1487911"/>
                  <a:pt x="6799202" y="1486118"/>
                </a:cubicBezTo>
                <a:cubicBezTo>
                  <a:pt x="6773186" y="1484326"/>
                  <a:pt x="6714877" y="1495981"/>
                  <a:pt x="6731027" y="1503602"/>
                </a:cubicBezTo>
                <a:cubicBezTo>
                  <a:pt x="6804583" y="1538124"/>
                  <a:pt x="6672268" y="1621067"/>
                  <a:pt x="6759282" y="1621067"/>
                </a:cubicBezTo>
                <a:cubicBezTo>
                  <a:pt x="6905053" y="1621514"/>
                  <a:pt x="6982647" y="1768566"/>
                  <a:pt x="7123035" y="1772603"/>
                </a:cubicBezTo>
                <a:cubicBezTo>
                  <a:pt x="7145459" y="1773049"/>
                  <a:pt x="7156224" y="1799053"/>
                  <a:pt x="7155777" y="1821919"/>
                </a:cubicBezTo>
                <a:cubicBezTo>
                  <a:pt x="7155777" y="1849268"/>
                  <a:pt x="7135144" y="1854199"/>
                  <a:pt x="7112270" y="1856890"/>
                </a:cubicBezTo>
                <a:cubicBezTo>
                  <a:pt x="7077284" y="1860923"/>
                  <a:pt x="7040954" y="1821919"/>
                  <a:pt x="6994755" y="1874821"/>
                </a:cubicBezTo>
                <a:cubicBezTo>
                  <a:pt x="7077735" y="1905755"/>
                  <a:pt x="7160709" y="1936693"/>
                  <a:pt x="7159364" y="2042948"/>
                </a:cubicBezTo>
                <a:cubicBezTo>
                  <a:pt x="7158916" y="2071638"/>
                  <a:pt x="7193452" y="2082399"/>
                  <a:pt x="7219467" y="2089573"/>
                </a:cubicBezTo>
                <a:cubicBezTo>
                  <a:pt x="7262526" y="2101231"/>
                  <a:pt x="7298853" y="2121854"/>
                  <a:pt x="7322179" y="2161756"/>
                </a:cubicBezTo>
                <a:cubicBezTo>
                  <a:pt x="7321730" y="2169378"/>
                  <a:pt x="7321281" y="2177446"/>
                  <a:pt x="7323974" y="2183724"/>
                </a:cubicBezTo>
                <a:cubicBezTo>
                  <a:pt x="7316349" y="2280115"/>
                  <a:pt x="7253555" y="2277424"/>
                  <a:pt x="7184034" y="2261285"/>
                </a:cubicBezTo>
                <a:cubicBezTo>
                  <a:pt x="7101058" y="2241558"/>
                  <a:pt x="7018978" y="2205691"/>
                  <a:pt x="6931516" y="2240212"/>
                </a:cubicBezTo>
                <a:cubicBezTo>
                  <a:pt x="7054861" y="2286391"/>
                  <a:pt x="7188967" y="2289976"/>
                  <a:pt x="7304686" y="2355883"/>
                </a:cubicBezTo>
                <a:cubicBezTo>
                  <a:pt x="6881280" y="2367989"/>
                  <a:pt x="6507211" y="2159959"/>
                  <a:pt x="6096813" y="2080160"/>
                </a:cubicBezTo>
                <a:cubicBezTo>
                  <a:pt x="6110718" y="2133508"/>
                  <a:pt x="6143907" y="2144268"/>
                  <a:pt x="6173959" y="2152340"/>
                </a:cubicBezTo>
                <a:cubicBezTo>
                  <a:pt x="6325561" y="2192691"/>
                  <a:pt x="6458320" y="2272943"/>
                  <a:pt x="6596469" y="2342432"/>
                </a:cubicBezTo>
                <a:cubicBezTo>
                  <a:pt x="6653429" y="2371125"/>
                  <a:pt x="6694695" y="2399820"/>
                  <a:pt x="6716224" y="2461690"/>
                </a:cubicBezTo>
                <a:cubicBezTo>
                  <a:pt x="6735511" y="2517732"/>
                  <a:pt x="6772739" y="2543736"/>
                  <a:pt x="6841810" y="2527594"/>
                </a:cubicBezTo>
                <a:cubicBezTo>
                  <a:pt x="6897875" y="2514144"/>
                  <a:pt x="6959322" y="2521317"/>
                  <a:pt x="7018080" y="2526249"/>
                </a:cubicBezTo>
                <a:cubicBezTo>
                  <a:pt x="7085808" y="2531629"/>
                  <a:pt x="7161607" y="2594845"/>
                  <a:pt x="7143217" y="2627573"/>
                </a:cubicBezTo>
                <a:cubicBezTo>
                  <a:pt x="7111823" y="2683166"/>
                  <a:pt x="7059345" y="2655370"/>
                  <a:pt x="7012697" y="2649094"/>
                </a:cubicBezTo>
                <a:cubicBezTo>
                  <a:pt x="6959771" y="2641473"/>
                  <a:pt x="6861547" y="2625779"/>
                  <a:pt x="6859752" y="2632505"/>
                </a:cubicBezTo>
                <a:cubicBezTo>
                  <a:pt x="6825212" y="2771936"/>
                  <a:pt x="6582114" y="2650439"/>
                  <a:pt x="6529636" y="2637883"/>
                </a:cubicBezTo>
                <a:cubicBezTo>
                  <a:pt x="6464154" y="2622192"/>
                  <a:pt x="6402705" y="2650887"/>
                  <a:pt x="6340360" y="2657610"/>
                </a:cubicBezTo>
                <a:cubicBezTo>
                  <a:pt x="6284743" y="2663887"/>
                  <a:pt x="5970330" y="2683166"/>
                  <a:pt x="5905294" y="2623984"/>
                </a:cubicBezTo>
                <a:cubicBezTo>
                  <a:pt x="5896322" y="2670163"/>
                  <a:pt x="5915159" y="2688993"/>
                  <a:pt x="5930860" y="2710066"/>
                </a:cubicBezTo>
                <a:cubicBezTo>
                  <a:pt x="5952838" y="2740102"/>
                  <a:pt x="5956426" y="2761175"/>
                  <a:pt x="5914710" y="2784935"/>
                </a:cubicBezTo>
                <a:cubicBezTo>
                  <a:pt x="5795853" y="2853086"/>
                  <a:pt x="5797649" y="2855325"/>
                  <a:pt x="5908433" y="2947683"/>
                </a:cubicBezTo>
                <a:cubicBezTo>
                  <a:pt x="5913818" y="2951715"/>
                  <a:pt x="5911572" y="2965167"/>
                  <a:pt x="5912470" y="2974134"/>
                </a:cubicBezTo>
                <a:cubicBezTo>
                  <a:pt x="5883316" y="2988480"/>
                  <a:pt x="5849228" y="2952613"/>
                  <a:pt x="5815141" y="2991171"/>
                </a:cubicBezTo>
                <a:cubicBezTo>
                  <a:pt x="5963601" y="3160638"/>
                  <a:pt x="6190105" y="3202332"/>
                  <a:pt x="6395082" y="3329661"/>
                </a:cubicBezTo>
                <a:cubicBezTo>
                  <a:pt x="6229127" y="3371803"/>
                  <a:pt x="6129555" y="3224751"/>
                  <a:pt x="6007557" y="3243581"/>
                </a:cubicBezTo>
                <a:cubicBezTo>
                  <a:pt x="5946560" y="3289760"/>
                  <a:pt x="6127760" y="3363734"/>
                  <a:pt x="5955079" y="3385704"/>
                </a:cubicBezTo>
                <a:cubicBezTo>
                  <a:pt x="6029985" y="3426052"/>
                  <a:pt x="6085601" y="3465503"/>
                  <a:pt x="6137180" y="3512133"/>
                </a:cubicBezTo>
                <a:cubicBezTo>
                  <a:pt x="6229127" y="3595522"/>
                  <a:pt x="6247069" y="3650219"/>
                  <a:pt x="6204457" y="3762302"/>
                </a:cubicBezTo>
                <a:cubicBezTo>
                  <a:pt x="6176648" y="3835828"/>
                  <a:pt x="6135833" y="3903528"/>
                  <a:pt x="6171716" y="3990952"/>
                </a:cubicBezTo>
                <a:cubicBezTo>
                  <a:pt x="6196832" y="4051028"/>
                  <a:pt x="6186964" y="4090479"/>
                  <a:pt x="6093674" y="4063580"/>
                </a:cubicBezTo>
                <a:cubicBezTo>
                  <a:pt x="5993205" y="4034885"/>
                  <a:pt x="5955530" y="4088685"/>
                  <a:pt x="5980645" y="4194045"/>
                </a:cubicBezTo>
                <a:cubicBezTo>
                  <a:pt x="5996791" y="4261744"/>
                  <a:pt x="5979747" y="4282366"/>
                  <a:pt x="5910676" y="4274743"/>
                </a:cubicBezTo>
                <a:cubicBezTo>
                  <a:pt x="5834426" y="4266226"/>
                  <a:pt x="5761765" y="4221841"/>
                  <a:pt x="5667577" y="4243362"/>
                </a:cubicBezTo>
                <a:cubicBezTo>
                  <a:pt x="5742928" y="4366207"/>
                  <a:pt x="5903948" y="4331236"/>
                  <a:pt x="5991859" y="4448252"/>
                </a:cubicBezTo>
                <a:cubicBezTo>
                  <a:pt x="5886904" y="4448697"/>
                  <a:pt x="5806617" y="4448252"/>
                  <a:pt x="5729024" y="4422695"/>
                </a:cubicBezTo>
                <a:cubicBezTo>
                  <a:pt x="5696728" y="4412381"/>
                  <a:pt x="5661295" y="4401625"/>
                  <a:pt x="5643357" y="4437041"/>
                </a:cubicBezTo>
                <a:cubicBezTo>
                  <a:pt x="5622274" y="4479633"/>
                  <a:pt x="5665781" y="4495772"/>
                  <a:pt x="5692243" y="4503395"/>
                </a:cubicBezTo>
                <a:cubicBezTo>
                  <a:pt x="5766702" y="4524914"/>
                  <a:pt x="5823661" y="4576025"/>
                  <a:pt x="5885111" y="4615926"/>
                </a:cubicBezTo>
                <a:cubicBezTo>
                  <a:pt x="6020115" y="4703353"/>
                  <a:pt x="6168129" y="4776430"/>
                  <a:pt x="6282503" y="4920793"/>
                </a:cubicBezTo>
                <a:cubicBezTo>
                  <a:pt x="6138526" y="4884029"/>
                  <a:pt x="6031329" y="4798399"/>
                  <a:pt x="5897668" y="4780915"/>
                </a:cubicBezTo>
                <a:cubicBezTo>
                  <a:pt x="6013387" y="4912275"/>
                  <a:pt x="6162296" y="4998804"/>
                  <a:pt x="6303132" y="5094297"/>
                </a:cubicBezTo>
                <a:cubicBezTo>
                  <a:pt x="6343501" y="5121199"/>
                  <a:pt x="6384317" y="5139580"/>
                  <a:pt x="6393287" y="5198310"/>
                </a:cubicBezTo>
                <a:cubicBezTo>
                  <a:pt x="6410780" y="5312186"/>
                  <a:pt x="6463257" y="5406336"/>
                  <a:pt x="6575386" y="5456548"/>
                </a:cubicBezTo>
                <a:cubicBezTo>
                  <a:pt x="6576284" y="5457000"/>
                  <a:pt x="6570007" y="5474037"/>
                  <a:pt x="6566415" y="5485690"/>
                </a:cubicBezTo>
                <a:cubicBezTo>
                  <a:pt x="6497793" y="5489279"/>
                  <a:pt x="6443521" y="5422027"/>
                  <a:pt x="6356059" y="5443995"/>
                </a:cubicBezTo>
                <a:cubicBezTo>
                  <a:pt x="6439934" y="5535454"/>
                  <a:pt x="6509903" y="5617502"/>
                  <a:pt x="6628762" y="5660990"/>
                </a:cubicBezTo>
                <a:cubicBezTo>
                  <a:pt x="6723848" y="5695511"/>
                  <a:pt x="6841363" y="5715686"/>
                  <a:pt x="6910436" y="5827767"/>
                </a:cubicBezTo>
                <a:cubicBezTo>
                  <a:pt x="6830149" y="5849739"/>
                  <a:pt x="6770494" y="5821942"/>
                  <a:pt x="6710393" y="5802214"/>
                </a:cubicBezTo>
                <a:cubicBezTo>
                  <a:pt x="6618446" y="5771728"/>
                  <a:pt x="6527397" y="5737208"/>
                  <a:pt x="6435448" y="5706719"/>
                </a:cubicBezTo>
                <a:cubicBezTo>
                  <a:pt x="6400463" y="5695062"/>
                  <a:pt x="6362338" y="5686991"/>
                  <a:pt x="6339913" y="5742586"/>
                </a:cubicBezTo>
                <a:cubicBezTo>
                  <a:pt x="6456978" y="5754244"/>
                  <a:pt x="6526948" y="5829564"/>
                  <a:pt x="6600503" y="5900398"/>
                </a:cubicBezTo>
                <a:cubicBezTo>
                  <a:pt x="6641770" y="5940299"/>
                  <a:pt x="6675410" y="5993652"/>
                  <a:pt x="6749863" y="5973478"/>
                </a:cubicBezTo>
                <a:cubicBezTo>
                  <a:pt x="6788885" y="5962718"/>
                  <a:pt x="6813554" y="5992754"/>
                  <a:pt x="6809515" y="6029519"/>
                </a:cubicBezTo>
                <a:cubicBezTo>
                  <a:pt x="6794715" y="6159089"/>
                  <a:pt x="6885766" y="6204369"/>
                  <a:pt x="6979954" y="6229474"/>
                </a:cubicBezTo>
                <a:cubicBezTo>
                  <a:pt x="7158469" y="6276549"/>
                  <a:pt x="7306929" y="6387287"/>
                  <a:pt x="7480509" y="6447812"/>
                </a:cubicBezTo>
                <a:cubicBezTo>
                  <a:pt x="7649154" y="6506545"/>
                  <a:pt x="7779672" y="6645975"/>
                  <a:pt x="7948764" y="6719056"/>
                </a:cubicBezTo>
                <a:cubicBezTo>
                  <a:pt x="8040603" y="6758733"/>
                  <a:pt x="8129409" y="6806985"/>
                  <a:pt x="8221244" y="6848868"/>
                </a:cubicBezTo>
                <a:lnTo>
                  <a:pt x="8242921"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endParaRPr lang="en-US" dirty="0">
              <a:solidFill>
                <a:schemeClr val="tx1"/>
              </a:solidFill>
            </a:endParaRPr>
          </a:p>
        </p:txBody>
      </p:sp>
      <p:sp>
        <p:nvSpPr>
          <p:cNvPr id="27" name="Content Placeholder 3">
            <a:extLst>
              <a:ext uri="{FF2B5EF4-FFF2-40B4-BE49-F238E27FC236}">
                <a16:creationId xmlns:a16="http://schemas.microsoft.com/office/drawing/2014/main" id="{8775A944-2CCE-4B9E-A53E-801443603E76}"/>
              </a:ext>
            </a:extLst>
          </p:cNvPr>
          <p:cNvSpPr txBox="1">
            <a:spLocks/>
          </p:cNvSpPr>
          <p:nvPr/>
        </p:nvSpPr>
        <p:spPr>
          <a:xfrm>
            <a:off x="838199" y="1856677"/>
            <a:ext cx="6422571" cy="1947553"/>
          </a:xfrm>
          <a:prstGeom prst="rect">
            <a:avLst/>
          </a:prstGeom>
          <a:ln>
            <a:solidFill>
              <a:schemeClr val="tx1"/>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Emerging clinical needs</a:t>
            </a:r>
          </a:p>
          <a:p>
            <a:pPr marL="0" indent="0">
              <a:buFont typeface="Arial" panose="020B0604020202020204" pitchFamily="34" charset="0"/>
              <a:buNone/>
            </a:pPr>
            <a:r>
              <a:rPr lang="en-US" dirty="0"/>
              <a:t>Upcoming end of life equipment</a:t>
            </a:r>
          </a:p>
          <a:p>
            <a:pPr marL="0" indent="0">
              <a:buFont typeface="Arial" panose="020B0604020202020204" pitchFamily="34" charset="0"/>
              <a:buNone/>
            </a:pPr>
            <a:r>
              <a:rPr lang="en-US" dirty="0"/>
              <a:t>Fragmented data sources</a:t>
            </a:r>
          </a:p>
          <a:p>
            <a:pPr marL="0" indent="0">
              <a:buFont typeface="Arial" panose="020B0604020202020204" pitchFamily="34" charset="0"/>
              <a:buNone/>
            </a:pPr>
            <a:r>
              <a:rPr lang="en-US" dirty="0"/>
              <a:t>Gaps in knowledge</a:t>
            </a:r>
          </a:p>
          <a:p>
            <a:pPr marL="0" indent="0">
              <a:buNone/>
            </a:pPr>
            <a:endParaRPr lang="en-US" dirty="0"/>
          </a:p>
        </p:txBody>
      </p:sp>
      <p:sp>
        <p:nvSpPr>
          <p:cNvPr id="28" name="Title 1">
            <a:extLst>
              <a:ext uri="{FF2B5EF4-FFF2-40B4-BE49-F238E27FC236}">
                <a16:creationId xmlns:a16="http://schemas.microsoft.com/office/drawing/2014/main" id="{8DC95CDA-F62A-4E12-80BA-B4C445E6FC2A}"/>
              </a:ext>
            </a:extLst>
          </p:cNvPr>
          <p:cNvSpPr>
            <a:spLocks noGrp="1"/>
          </p:cNvSpPr>
          <p:nvPr>
            <p:ph type="title"/>
          </p:nvPr>
        </p:nvSpPr>
        <p:spPr>
          <a:xfrm>
            <a:off x="838200" y="365125"/>
            <a:ext cx="10515600" cy="1325563"/>
          </a:xfrm>
        </p:spPr>
        <p:txBody>
          <a:bodyPr/>
          <a:lstStyle/>
          <a:p>
            <a:r>
              <a:rPr lang="en-US" b="1" dirty="0">
                <a:latin typeface="Arial Black" panose="020B0A04020102020204" pitchFamily="34" charset="0"/>
              </a:rPr>
              <a:t>The Problem Statement</a:t>
            </a:r>
          </a:p>
        </p:txBody>
      </p:sp>
      <p:pic>
        <p:nvPicPr>
          <p:cNvPr id="4" name="Content Placeholder 3" descr="A picture containing floor, indoor, wall, ceiling&#10;&#10;Description automatically generated">
            <a:extLst>
              <a:ext uri="{FF2B5EF4-FFF2-40B4-BE49-F238E27FC236}">
                <a16:creationId xmlns:a16="http://schemas.microsoft.com/office/drawing/2014/main" id="{328A88F4-C2D3-445B-AF2C-B9CF7F17F24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011886" y="1741257"/>
            <a:ext cx="3167743" cy="4751618"/>
          </a:xfrm>
          <a:ln>
            <a:solidFill>
              <a:schemeClr val="tx1"/>
            </a:solidFill>
          </a:ln>
        </p:spPr>
      </p:pic>
      <p:sp>
        <p:nvSpPr>
          <p:cNvPr id="32" name="Content Placeholder 3">
            <a:extLst>
              <a:ext uri="{FF2B5EF4-FFF2-40B4-BE49-F238E27FC236}">
                <a16:creationId xmlns:a16="http://schemas.microsoft.com/office/drawing/2014/main" id="{CFAD9CCA-5A6A-4DBB-A16B-3EB7F340DE44}"/>
              </a:ext>
            </a:extLst>
          </p:cNvPr>
          <p:cNvSpPr txBox="1">
            <a:spLocks/>
          </p:cNvSpPr>
          <p:nvPr/>
        </p:nvSpPr>
        <p:spPr>
          <a:xfrm>
            <a:off x="838200" y="3970220"/>
            <a:ext cx="6422569" cy="2593866"/>
          </a:xfrm>
          <a:prstGeom prst="rect">
            <a:avLst/>
          </a:prstGeom>
          <a:ln>
            <a:solidFill>
              <a:schemeClr val="tx1"/>
            </a:solid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i="1" dirty="0">
                <a:latin typeface="Arial" panose="020B0604020202020204" pitchFamily="34" charset="0"/>
                <a:cs typeface="Arial" panose="020B0604020202020204" pitchFamily="34" charset="0"/>
              </a:rPr>
              <a:t>We needed to quickly gain a deeper understanding of our inventory, clinical requirements, and end of life replacement needs to develop a strategy that aligned clinical, technology, and strategic sourcing objectives.</a:t>
            </a:r>
          </a:p>
        </p:txBody>
      </p:sp>
    </p:spTree>
    <p:extLst>
      <p:ext uri="{BB962C8B-B14F-4D97-AF65-F5344CB8AC3E}">
        <p14:creationId xmlns:p14="http://schemas.microsoft.com/office/powerpoint/2010/main" val="1615425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B43E7DC-5101-4E7C-ADB5-596311F53D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1B8BCA7A-6464-4C53-A572-89B2B3C2D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10976177 w 12192000"/>
              <a:gd name="connsiteY3" fmla="*/ 6858000 h 6858000"/>
              <a:gd name="connsiteX4" fmla="*/ 10997120 w 12192000"/>
              <a:gd name="connsiteY4" fmla="*/ 6851980 h 6858000"/>
              <a:gd name="connsiteX5" fmla="*/ 12094512 w 12192000"/>
              <a:gd name="connsiteY5" fmla="*/ 6315404 h 6858000"/>
              <a:gd name="connsiteX6" fmla="*/ 12191999 w 12192000"/>
              <a:gd name="connsiteY6" fmla="*/ 6239611 h 6858000"/>
              <a:gd name="connsiteX7" fmla="*/ 12191999 w 12192000"/>
              <a:gd name="connsiteY7" fmla="*/ 1104399 h 6858000"/>
              <a:gd name="connsiteX8" fmla="*/ 11979198 w 12192000"/>
              <a:gd name="connsiteY8" fmla="*/ 1051011 h 6858000"/>
              <a:gd name="connsiteX9" fmla="*/ 11742378 w 12192000"/>
              <a:gd name="connsiteY9" fmla="*/ 986227 h 6858000"/>
              <a:gd name="connsiteX10" fmla="*/ 12063968 w 12192000"/>
              <a:gd name="connsiteY10" fmla="*/ 729780 h 6858000"/>
              <a:gd name="connsiteX11" fmla="*/ 11572835 w 12192000"/>
              <a:gd name="connsiteY11" fmla="*/ 670151 h 6858000"/>
              <a:gd name="connsiteX12" fmla="*/ 11524844 w 12192000"/>
              <a:gd name="connsiteY12" fmla="*/ 671946 h 6858000"/>
              <a:gd name="connsiteX13" fmla="*/ 10560518 w 12192000"/>
              <a:gd name="connsiteY13" fmla="*/ 632492 h 6858000"/>
              <a:gd name="connsiteX14" fmla="*/ 9178169 w 12192000"/>
              <a:gd name="connsiteY14" fmla="*/ 501577 h 6858000"/>
              <a:gd name="connsiteX15" fmla="*/ 8033984 w 12192000"/>
              <a:gd name="connsiteY15" fmla="*/ 423121 h 6858000"/>
              <a:gd name="connsiteX16" fmla="*/ 6815795 w 12192000"/>
              <a:gd name="connsiteY16" fmla="*/ 270688 h 6858000"/>
              <a:gd name="connsiteX17" fmla="*/ 6757489 w 12192000"/>
              <a:gd name="connsiteY17" fmla="*/ 260880 h 6858000"/>
              <a:gd name="connsiteX18" fmla="*/ 6703217 w 12192000"/>
              <a:gd name="connsiteY18" fmla="*/ 290416 h 6858000"/>
              <a:gd name="connsiteX19" fmla="*/ 7005521 w 12192000"/>
              <a:gd name="connsiteY19" fmla="*/ 401154 h 6858000"/>
              <a:gd name="connsiteX20" fmla="*/ 6532779 w 12192000"/>
              <a:gd name="connsiteY20" fmla="*/ 342871 h 6858000"/>
              <a:gd name="connsiteX21" fmla="*/ 6524704 w 12192000"/>
              <a:gd name="connsiteY21" fmla="*/ 380529 h 6858000"/>
              <a:gd name="connsiteX22" fmla="*/ 7061587 w 12192000"/>
              <a:gd name="connsiteY22" fmla="*/ 523098 h 6858000"/>
              <a:gd name="connsiteX23" fmla="*/ 7013594 w 12192000"/>
              <a:gd name="connsiteY23" fmla="*/ 545070 h 6858000"/>
              <a:gd name="connsiteX24" fmla="*/ 6728335 w 12192000"/>
              <a:gd name="connsiteY24" fmla="*/ 489924 h 6858000"/>
              <a:gd name="connsiteX25" fmla="*/ 6670923 w 12192000"/>
              <a:gd name="connsiteY25" fmla="*/ 504270 h 6858000"/>
              <a:gd name="connsiteX26" fmla="*/ 6699180 w 12192000"/>
              <a:gd name="connsiteY26" fmla="*/ 571069 h 6858000"/>
              <a:gd name="connsiteX27" fmla="*/ 6822972 w 12192000"/>
              <a:gd name="connsiteY27" fmla="*/ 597073 h 6858000"/>
              <a:gd name="connsiteX28" fmla="*/ 7015839 w 12192000"/>
              <a:gd name="connsiteY28" fmla="*/ 753992 h 6858000"/>
              <a:gd name="connsiteX29" fmla="*/ 6723848 w 12192000"/>
              <a:gd name="connsiteY29" fmla="*/ 735160 h 6858000"/>
              <a:gd name="connsiteX30" fmla="*/ 6672268 w 12192000"/>
              <a:gd name="connsiteY30" fmla="*/ 773268 h 6858000"/>
              <a:gd name="connsiteX31" fmla="*/ 6652532 w 12192000"/>
              <a:gd name="connsiteY31" fmla="*/ 822585 h 6858000"/>
              <a:gd name="connsiteX32" fmla="*/ 6539505 w 12192000"/>
              <a:gd name="connsiteY32" fmla="*/ 863382 h 6858000"/>
              <a:gd name="connsiteX33" fmla="*/ 6717122 w 12192000"/>
              <a:gd name="connsiteY33" fmla="*/ 909114 h 6858000"/>
              <a:gd name="connsiteX34" fmla="*/ 6527397 w 12192000"/>
              <a:gd name="connsiteY34" fmla="*/ 909114 h 6858000"/>
              <a:gd name="connsiteX35" fmla="*/ 6309411 w 12192000"/>
              <a:gd name="connsiteY35" fmla="*/ 877731 h 6858000"/>
              <a:gd name="connsiteX36" fmla="*/ 6077077 w 12192000"/>
              <a:gd name="connsiteY36" fmla="*/ 887593 h 6858000"/>
              <a:gd name="connsiteX37" fmla="*/ 6076642 w 12192000"/>
              <a:gd name="connsiteY37" fmla="*/ 887537 h 6858000"/>
              <a:gd name="connsiteX38" fmla="*/ 6032390 w 12192000"/>
              <a:gd name="connsiteY38" fmla="*/ 898600 h 6858000"/>
              <a:gd name="connsiteX39" fmla="*/ 6008536 w 12192000"/>
              <a:gd name="connsiteY39" fmla="*/ 914503 h 6858000"/>
              <a:gd name="connsiteX40" fmla="*/ 5944926 w 12192000"/>
              <a:gd name="connsiteY40" fmla="*/ 922454 h 6858000"/>
              <a:gd name="connsiteX41" fmla="*/ 5929023 w 12192000"/>
              <a:gd name="connsiteY41" fmla="*/ 954259 h 6858000"/>
              <a:gd name="connsiteX42" fmla="*/ 5938641 w 12192000"/>
              <a:gd name="connsiteY42" fmla="*/ 983356 h 6858000"/>
              <a:gd name="connsiteX43" fmla="*/ 5941380 w 12192000"/>
              <a:gd name="connsiteY43" fmla="*/ 994243 h 6858000"/>
              <a:gd name="connsiteX44" fmla="*/ 6022639 w 12192000"/>
              <a:gd name="connsiteY44" fmla="*/ 1012399 h 6858000"/>
              <a:gd name="connsiteX45" fmla="*/ 6620687 w 12192000"/>
              <a:gd name="connsiteY45" fmla="*/ 1222947 h 6858000"/>
              <a:gd name="connsiteX46" fmla="*/ 6557895 w 12192000"/>
              <a:gd name="connsiteY46" fmla="*/ 1308577 h 6858000"/>
              <a:gd name="connsiteX47" fmla="*/ 6815348 w 12192000"/>
              <a:gd name="connsiteY47" fmla="*/ 1401831 h 6858000"/>
              <a:gd name="connsiteX48" fmla="*/ 6878591 w 12192000"/>
              <a:gd name="connsiteY48" fmla="*/ 1494187 h 6858000"/>
              <a:gd name="connsiteX49" fmla="*/ 6799202 w 12192000"/>
              <a:gd name="connsiteY49" fmla="*/ 1486118 h 6858000"/>
              <a:gd name="connsiteX50" fmla="*/ 6731027 w 12192000"/>
              <a:gd name="connsiteY50" fmla="*/ 1503602 h 6858000"/>
              <a:gd name="connsiteX51" fmla="*/ 6759282 w 12192000"/>
              <a:gd name="connsiteY51" fmla="*/ 1621067 h 6858000"/>
              <a:gd name="connsiteX52" fmla="*/ 7123035 w 12192000"/>
              <a:gd name="connsiteY52" fmla="*/ 1772603 h 6858000"/>
              <a:gd name="connsiteX53" fmla="*/ 7155777 w 12192000"/>
              <a:gd name="connsiteY53" fmla="*/ 1821919 h 6858000"/>
              <a:gd name="connsiteX54" fmla="*/ 7112270 w 12192000"/>
              <a:gd name="connsiteY54" fmla="*/ 1856890 h 6858000"/>
              <a:gd name="connsiteX55" fmla="*/ 6994755 w 12192000"/>
              <a:gd name="connsiteY55" fmla="*/ 1874821 h 6858000"/>
              <a:gd name="connsiteX56" fmla="*/ 7159364 w 12192000"/>
              <a:gd name="connsiteY56" fmla="*/ 2042948 h 6858000"/>
              <a:gd name="connsiteX57" fmla="*/ 7219467 w 12192000"/>
              <a:gd name="connsiteY57" fmla="*/ 2089573 h 6858000"/>
              <a:gd name="connsiteX58" fmla="*/ 7322179 w 12192000"/>
              <a:gd name="connsiteY58" fmla="*/ 2161756 h 6858000"/>
              <a:gd name="connsiteX59" fmla="*/ 7323974 w 12192000"/>
              <a:gd name="connsiteY59" fmla="*/ 2183724 h 6858000"/>
              <a:gd name="connsiteX60" fmla="*/ 7184034 w 12192000"/>
              <a:gd name="connsiteY60" fmla="*/ 2261285 h 6858000"/>
              <a:gd name="connsiteX61" fmla="*/ 6931516 w 12192000"/>
              <a:gd name="connsiteY61" fmla="*/ 2240212 h 6858000"/>
              <a:gd name="connsiteX62" fmla="*/ 7304686 w 12192000"/>
              <a:gd name="connsiteY62" fmla="*/ 2355883 h 6858000"/>
              <a:gd name="connsiteX63" fmla="*/ 6096813 w 12192000"/>
              <a:gd name="connsiteY63" fmla="*/ 2080160 h 6858000"/>
              <a:gd name="connsiteX64" fmla="*/ 6173959 w 12192000"/>
              <a:gd name="connsiteY64" fmla="*/ 2152340 h 6858000"/>
              <a:gd name="connsiteX65" fmla="*/ 6596469 w 12192000"/>
              <a:gd name="connsiteY65" fmla="*/ 2342432 h 6858000"/>
              <a:gd name="connsiteX66" fmla="*/ 6716224 w 12192000"/>
              <a:gd name="connsiteY66" fmla="*/ 2461690 h 6858000"/>
              <a:gd name="connsiteX67" fmla="*/ 6841810 w 12192000"/>
              <a:gd name="connsiteY67" fmla="*/ 2527594 h 6858000"/>
              <a:gd name="connsiteX68" fmla="*/ 7018080 w 12192000"/>
              <a:gd name="connsiteY68" fmla="*/ 2526249 h 6858000"/>
              <a:gd name="connsiteX69" fmla="*/ 7143217 w 12192000"/>
              <a:gd name="connsiteY69" fmla="*/ 2627573 h 6858000"/>
              <a:gd name="connsiteX70" fmla="*/ 7012697 w 12192000"/>
              <a:gd name="connsiteY70" fmla="*/ 2649094 h 6858000"/>
              <a:gd name="connsiteX71" fmla="*/ 6859752 w 12192000"/>
              <a:gd name="connsiteY71" fmla="*/ 2632505 h 6858000"/>
              <a:gd name="connsiteX72" fmla="*/ 6529636 w 12192000"/>
              <a:gd name="connsiteY72" fmla="*/ 2637883 h 6858000"/>
              <a:gd name="connsiteX73" fmla="*/ 6340360 w 12192000"/>
              <a:gd name="connsiteY73" fmla="*/ 2657610 h 6858000"/>
              <a:gd name="connsiteX74" fmla="*/ 5905294 w 12192000"/>
              <a:gd name="connsiteY74" fmla="*/ 2623984 h 6858000"/>
              <a:gd name="connsiteX75" fmla="*/ 5930860 w 12192000"/>
              <a:gd name="connsiteY75" fmla="*/ 2710066 h 6858000"/>
              <a:gd name="connsiteX76" fmla="*/ 5914710 w 12192000"/>
              <a:gd name="connsiteY76" fmla="*/ 2784935 h 6858000"/>
              <a:gd name="connsiteX77" fmla="*/ 5908433 w 12192000"/>
              <a:gd name="connsiteY77" fmla="*/ 2947683 h 6858000"/>
              <a:gd name="connsiteX78" fmla="*/ 5912470 w 12192000"/>
              <a:gd name="connsiteY78" fmla="*/ 2974134 h 6858000"/>
              <a:gd name="connsiteX79" fmla="*/ 5815141 w 12192000"/>
              <a:gd name="connsiteY79" fmla="*/ 2991171 h 6858000"/>
              <a:gd name="connsiteX80" fmla="*/ 6395082 w 12192000"/>
              <a:gd name="connsiteY80" fmla="*/ 3329661 h 6858000"/>
              <a:gd name="connsiteX81" fmla="*/ 6007557 w 12192000"/>
              <a:gd name="connsiteY81" fmla="*/ 3243581 h 6858000"/>
              <a:gd name="connsiteX82" fmla="*/ 5955079 w 12192000"/>
              <a:gd name="connsiteY82" fmla="*/ 3385704 h 6858000"/>
              <a:gd name="connsiteX83" fmla="*/ 6137180 w 12192000"/>
              <a:gd name="connsiteY83" fmla="*/ 3512133 h 6858000"/>
              <a:gd name="connsiteX84" fmla="*/ 6204457 w 12192000"/>
              <a:gd name="connsiteY84" fmla="*/ 3762302 h 6858000"/>
              <a:gd name="connsiteX85" fmla="*/ 6171716 w 12192000"/>
              <a:gd name="connsiteY85" fmla="*/ 3990952 h 6858000"/>
              <a:gd name="connsiteX86" fmla="*/ 6093674 w 12192000"/>
              <a:gd name="connsiteY86" fmla="*/ 4063580 h 6858000"/>
              <a:gd name="connsiteX87" fmla="*/ 5980645 w 12192000"/>
              <a:gd name="connsiteY87" fmla="*/ 4194045 h 6858000"/>
              <a:gd name="connsiteX88" fmla="*/ 5910676 w 12192000"/>
              <a:gd name="connsiteY88" fmla="*/ 4274743 h 6858000"/>
              <a:gd name="connsiteX89" fmla="*/ 5667577 w 12192000"/>
              <a:gd name="connsiteY89" fmla="*/ 4243362 h 6858000"/>
              <a:gd name="connsiteX90" fmla="*/ 5991859 w 12192000"/>
              <a:gd name="connsiteY90" fmla="*/ 4448252 h 6858000"/>
              <a:gd name="connsiteX91" fmla="*/ 5729024 w 12192000"/>
              <a:gd name="connsiteY91" fmla="*/ 4422695 h 6858000"/>
              <a:gd name="connsiteX92" fmla="*/ 5643357 w 12192000"/>
              <a:gd name="connsiteY92" fmla="*/ 4437041 h 6858000"/>
              <a:gd name="connsiteX93" fmla="*/ 5692243 w 12192000"/>
              <a:gd name="connsiteY93" fmla="*/ 4503395 h 6858000"/>
              <a:gd name="connsiteX94" fmla="*/ 5885111 w 12192000"/>
              <a:gd name="connsiteY94" fmla="*/ 4615926 h 6858000"/>
              <a:gd name="connsiteX95" fmla="*/ 6282503 w 12192000"/>
              <a:gd name="connsiteY95" fmla="*/ 4920793 h 6858000"/>
              <a:gd name="connsiteX96" fmla="*/ 5897668 w 12192000"/>
              <a:gd name="connsiteY96" fmla="*/ 4780915 h 6858000"/>
              <a:gd name="connsiteX97" fmla="*/ 6303132 w 12192000"/>
              <a:gd name="connsiteY97" fmla="*/ 5094297 h 6858000"/>
              <a:gd name="connsiteX98" fmla="*/ 6393287 w 12192000"/>
              <a:gd name="connsiteY98" fmla="*/ 5198310 h 6858000"/>
              <a:gd name="connsiteX99" fmla="*/ 6575386 w 12192000"/>
              <a:gd name="connsiteY99" fmla="*/ 5456548 h 6858000"/>
              <a:gd name="connsiteX100" fmla="*/ 6566415 w 12192000"/>
              <a:gd name="connsiteY100" fmla="*/ 5485690 h 6858000"/>
              <a:gd name="connsiteX101" fmla="*/ 6356059 w 12192000"/>
              <a:gd name="connsiteY101" fmla="*/ 5443995 h 6858000"/>
              <a:gd name="connsiteX102" fmla="*/ 6628762 w 12192000"/>
              <a:gd name="connsiteY102" fmla="*/ 5660990 h 6858000"/>
              <a:gd name="connsiteX103" fmla="*/ 6910436 w 12192000"/>
              <a:gd name="connsiteY103" fmla="*/ 5827767 h 6858000"/>
              <a:gd name="connsiteX104" fmla="*/ 6710393 w 12192000"/>
              <a:gd name="connsiteY104" fmla="*/ 5802214 h 6858000"/>
              <a:gd name="connsiteX105" fmla="*/ 6435448 w 12192000"/>
              <a:gd name="connsiteY105" fmla="*/ 5706719 h 6858000"/>
              <a:gd name="connsiteX106" fmla="*/ 6339913 w 12192000"/>
              <a:gd name="connsiteY106" fmla="*/ 5742586 h 6858000"/>
              <a:gd name="connsiteX107" fmla="*/ 6600503 w 12192000"/>
              <a:gd name="connsiteY107" fmla="*/ 5900398 h 6858000"/>
              <a:gd name="connsiteX108" fmla="*/ 6749863 w 12192000"/>
              <a:gd name="connsiteY108" fmla="*/ 5973478 h 6858000"/>
              <a:gd name="connsiteX109" fmla="*/ 6809515 w 12192000"/>
              <a:gd name="connsiteY109" fmla="*/ 6029519 h 6858000"/>
              <a:gd name="connsiteX110" fmla="*/ 6979954 w 12192000"/>
              <a:gd name="connsiteY110" fmla="*/ 6229474 h 6858000"/>
              <a:gd name="connsiteX111" fmla="*/ 7480509 w 12192000"/>
              <a:gd name="connsiteY111" fmla="*/ 6447812 h 6858000"/>
              <a:gd name="connsiteX112" fmla="*/ 7948764 w 12192000"/>
              <a:gd name="connsiteY112" fmla="*/ 6719056 h 6858000"/>
              <a:gd name="connsiteX113" fmla="*/ 8221244 w 12192000"/>
              <a:gd name="connsiteY113" fmla="*/ 6848868 h 6858000"/>
              <a:gd name="connsiteX114" fmla="*/ 8242921 w 12192000"/>
              <a:gd name="connsiteY114" fmla="*/ 6858000 h 6858000"/>
              <a:gd name="connsiteX115" fmla="*/ 0 w 12192000"/>
              <a:gd name="connsiteY11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2192000" h="6858000">
                <a:moveTo>
                  <a:pt x="0" y="0"/>
                </a:moveTo>
                <a:lnTo>
                  <a:pt x="12192000" y="0"/>
                </a:lnTo>
                <a:lnTo>
                  <a:pt x="12192000" y="6858000"/>
                </a:lnTo>
                <a:lnTo>
                  <a:pt x="10976177" y="6858000"/>
                </a:lnTo>
                <a:lnTo>
                  <a:pt x="10997120" y="6851980"/>
                </a:lnTo>
                <a:cubicBezTo>
                  <a:pt x="11372760" y="6734361"/>
                  <a:pt x="11757137" y="6563389"/>
                  <a:pt x="12094512" y="6315404"/>
                </a:cubicBezTo>
                <a:lnTo>
                  <a:pt x="12191999" y="6239611"/>
                </a:lnTo>
                <a:lnTo>
                  <a:pt x="12191999" y="1104399"/>
                </a:lnTo>
                <a:lnTo>
                  <a:pt x="11979198" y="1051011"/>
                </a:lnTo>
                <a:cubicBezTo>
                  <a:pt x="11902836" y="1030275"/>
                  <a:pt x="11824681" y="1008195"/>
                  <a:pt x="11742378" y="986227"/>
                </a:cubicBezTo>
                <a:cubicBezTo>
                  <a:pt x="11843295" y="875936"/>
                  <a:pt x="12022257" y="888939"/>
                  <a:pt x="12063968" y="729780"/>
                </a:cubicBezTo>
                <a:cubicBezTo>
                  <a:pt x="11901155" y="688534"/>
                  <a:pt x="11729822" y="735611"/>
                  <a:pt x="11572835" y="670151"/>
                </a:cubicBezTo>
                <a:cubicBezTo>
                  <a:pt x="11559381" y="664325"/>
                  <a:pt x="11540990" y="670151"/>
                  <a:pt x="11524844" y="671946"/>
                </a:cubicBezTo>
                <a:cubicBezTo>
                  <a:pt x="11201459" y="706916"/>
                  <a:pt x="10879418" y="676432"/>
                  <a:pt x="10560518" y="632492"/>
                </a:cubicBezTo>
                <a:cubicBezTo>
                  <a:pt x="10101230" y="569728"/>
                  <a:pt x="9640146" y="529825"/>
                  <a:pt x="9178169" y="501577"/>
                </a:cubicBezTo>
                <a:cubicBezTo>
                  <a:pt x="8796475" y="478266"/>
                  <a:pt x="8413886" y="467955"/>
                  <a:pt x="8033984" y="423121"/>
                </a:cubicBezTo>
                <a:cubicBezTo>
                  <a:pt x="7627624" y="375150"/>
                  <a:pt x="7221712" y="320901"/>
                  <a:pt x="6815795" y="270688"/>
                </a:cubicBezTo>
                <a:cubicBezTo>
                  <a:pt x="6797407" y="268446"/>
                  <a:pt x="6777110" y="261384"/>
                  <a:pt x="6757489" y="260880"/>
                </a:cubicBezTo>
                <a:cubicBezTo>
                  <a:pt x="6737867" y="260376"/>
                  <a:pt x="6718916" y="266430"/>
                  <a:pt x="6703217" y="290416"/>
                </a:cubicBezTo>
                <a:cubicBezTo>
                  <a:pt x="6786642" y="353629"/>
                  <a:pt x="6892941" y="329867"/>
                  <a:pt x="7005521" y="401154"/>
                </a:cubicBezTo>
                <a:cubicBezTo>
                  <a:pt x="6822525" y="378735"/>
                  <a:pt x="6677649" y="360801"/>
                  <a:pt x="6532779" y="342871"/>
                </a:cubicBezTo>
                <a:cubicBezTo>
                  <a:pt x="6530087" y="355424"/>
                  <a:pt x="6527397" y="367976"/>
                  <a:pt x="6524704" y="380529"/>
                </a:cubicBezTo>
                <a:cubicBezTo>
                  <a:pt x="6709945" y="406980"/>
                  <a:pt x="6881280" y="475126"/>
                  <a:pt x="7061587" y="523098"/>
                </a:cubicBezTo>
                <a:cubicBezTo>
                  <a:pt x="7044990" y="552691"/>
                  <a:pt x="7028398" y="546862"/>
                  <a:pt x="7013594" y="545070"/>
                </a:cubicBezTo>
                <a:cubicBezTo>
                  <a:pt x="6917162" y="533412"/>
                  <a:pt x="6820730" y="521755"/>
                  <a:pt x="6728335" y="489924"/>
                </a:cubicBezTo>
                <a:cubicBezTo>
                  <a:pt x="6707702" y="482748"/>
                  <a:pt x="6682583" y="482748"/>
                  <a:pt x="6670923" y="504270"/>
                </a:cubicBezTo>
                <a:cubicBezTo>
                  <a:pt x="6654326" y="534757"/>
                  <a:pt x="6678097" y="554484"/>
                  <a:pt x="6699180" y="571069"/>
                </a:cubicBezTo>
                <a:cubicBezTo>
                  <a:pt x="6735959" y="599764"/>
                  <a:pt x="6780362" y="591695"/>
                  <a:pt x="6822972" y="597073"/>
                </a:cubicBezTo>
                <a:cubicBezTo>
                  <a:pt x="6936448" y="610972"/>
                  <a:pt x="6990720" y="654460"/>
                  <a:pt x="7015839" y="753992"/>
                </a:cubicBezTo>
                <a:cubicBezTo>
                  <a:pt x="6916264" y="713640"/>
                  <a:pt x="6820280" y="763407"/>
                  <a:pt x="6723848" y="735160"/>
                </a:cubicBezTo>
                <a:cubicBezTo>
                  <a:pt x="6698731" y="727988"/>
                  <a:pt x="6658813" y="738747"/>
                  <a:pt x="6672268" y="773268"/>
                </a:cubicBezTo>
                <a:cubicBezTo>
                  <a:pt x="6684828" y="805550"/>
                  <a:pt x="6726540" y="828861"/>
                  <a:pt x="6652532" y="822585"/>
                </a:cubicBezTo>
                <a:cubicBezTo>
                  <a:pt x="6599609" y="818101"/>
                  <a:pt x="6495999" y="854418"/>
                  <a:pt x="6539505" y="863382"/>
                </a:cubicBezTo>
                <a:cubicBezTo>
                  <a:pt x="6594225" y="874593"/>
                  <a:pt x="6647600" y="890733"/>
                  <a:pt x="6717122" y="909114"/>
                </a:cubicBezTo>
                <a:cubicBezTo>
                  <a:pt x="6640423" y="939151"/>
                  <a:pt x="6585254" y="932874"/>
                  <a:pt x="6527397" y="909114"/>
                </a:cubicBezTo>
                <a:cubicBezTo>
                  <a:pt x="6457427" y="880419"/>
                  <a:pt x="6366375" y="845451"/>
                  <a:pt x="6309411" y="877731"/>
                </a:cubicBezTo>
                <a:cubicBezTo>
                  <a:pt x="6224192" y="926151"/>
                  <a:pt x="6153325" y="895663"/>
                  <a:pt x="6077077" y="887593"/>
                </a:cubicBezTo>
                <a:lnTo>
                  <a:pt x="6076642" y="887537"/>
                </a:lnTo>
                <a:lnTo>
                  <a:pt x="6032390" y="898600"/>
                </a:lnTo>
                <a:cubicBezTo>
                  <a:pt x="6023409" y="901866"/>
                  <a:pt x="6017756" y="911989"/>
                  <a:pt x="6008536" y="914503"/>
                </a:cubicBezTo>
                <a:cubicBezTo>
                  <a:pt x="5987921" y="920125"/>
                  <a:pt x="5964038" y="912898"/>
                  <a:pt x="5944926" y="922454"/>
                </a:cubicBezTo>
                <a:cubicBezTo>
                  <a:pt x="5934324" y="927755"/>
                  <a:pt x="5934324" y="943657"/>
                  <a:pt x="5929023" y="954259"/>
                </a:cubicBezTo>
                <a:cubicBezTo>
                  <a:pt x="5933305" y="967105"/>
                  <a:pt x="5936344" y="975942"/>
                  <a:pt x="5938641" y="983356"/>
                </a:cubicBezTo>
                <a:lnTo>
                  <a:pt x="5941380" y="994243"/>
                </a:lnTo>
                <a:lnTo>
                  <a:pt x="6022639" y="1012399"/>
                </a:lnTo>
                <a:cubicBezTo>
                  <a:pt x="6231931" y="1059643"/>
                  <a:pt x="6435672" y="1112210"/>
                  <a:pt x="6620687" y="1222947"/>
                </a:cubicBezTo>
                <a:cubicBezTo>
                  <a:pt x="6604990" y="1244018"/>
                  <a:pt x="6525153" y="1304094"/>
                  <a:pt x="6557895" y="1308577"/>
                </a:cubicBezTo>
                <a:cubicBezTo>
                  <a:pt x="6649842" y="1321581"/>
                  <a:pt x="6731472" y="1365517"/>
                  <a:pt x="6815348" y="1401831"/>
                </a:cubicBezTo>
                <a:cubicBezTo>
                  <a:pt x="6851679" y="1417523"/>
                  <a:pt x="6895633" y="1438147"/>
                  <a:pt x="6878591" y="1494187"/>
                </a:cubicBezTo>
                <a:cubicBezTo>
                  <a:pt x="6847640" y="1509878"/>
                  <a:pt x="6824766" y="1487911"/>
                  <a:pt x="6799202" y="1486118"/>
                </a:cubicBezTo>
                <a:cubicBezTo>
                  <a:pt x="6773186" y="1484326"/>
                  <a:pt x="6714877" y="1495981"/>
                  <a:pt x="6731027" y="1503602"/>
                </a:cubicBezTo>
                <a:cubicBezTo>
                  <a:pt x="6804583" y="1538124"/>
                  <a:pt x="6672268" y="1621067"/>
                  <a:pt x="6759282" y="1621067"/>
                </a:cubicBezTo>
                <a:cubicBezTo>
                  <a:pt x="6905053" y="1621514"/>
                  <a:pt x="6982647" y="1768566"/>
                  <a:pt x="7123035" y="1772603"/>
                </a:cubicBezTo>
                <a:cubicBezTo>
                  <a:pt x="7145459" y="1773049"/>
                  <a:pt x="7156224" y="1799053"/>
                  <a:pt x="7155777" y="1821919"/>
                </a:cubicBezTo>
                <a:cubicBezTo>
                  <a:pt x="7155777" y="1849268"/>
                  <a:pt x="7135144" y="1854199"/>
                  <a:pt x="7112270" y="1856890"/>
                </a:cubicBezTo>
                <a:cubicBezTo>
                  <a:pt x="7077284" y="1860923"/>
                  <a:pt x="7040954" y="1821919"/>
                  <a:pt x="6994755" y="1874821"/>
                </a:cubicBezTo>
                <a:cubicBezTo>
                  <a:pt x="7077735" y="1905755"/>
                  <a:pt x="7160709" y="1936693"/>
                  <a:pt x="7159364" y="2042948"/>
                </a:cubicBezTo>
                <a:cubicBezTo>
                  <a:pt x="7158916" y="2071638"/>
                  <a:pt x="7193452" y="2082399"/>
                  <a:pt x="7219467" y="2089573"/>
                </a:cubicBezTo>
                <a:cubicBezTo>
                  <a:pt x="7262526" y="2101231"/>
                  <a:pt x="7298853" y="2121854"/>
                  <a:pt x="7322179" y="2161756"/>
                </a:cubicBezTo>
                <a:cubicBezTo>
                  <a:pt x="7321730" y="2169378"/>
                  <a:pt x="7321281" y="2177446"/>
                  <a:pt x="7323974" y="2183724"/>
                </a:cubicBezTo>
                <a:cubicBezTo>
                  <a:pt x="7316349" y="2280115"/>
                  <a:pt x="7253555" y="2277424"/>
                  <a:pt x="7184034" y="2261285"/>
                </a:cubicBezTo>
                <a:cubicBezTo>
                  <a:pt x="7101058" y="2241558"/>
                  <a:pt x="7018978" y="2205691"/>
                  <a:pt x="6931516" y="2240212"/>
                </a:cubicBezTo>
                <a:cubicBezTo>
                  <a:pt x="7054861" y="2286391"/>
                  <a:pt x="7188967" y="2289976"/>
                  <a:pt x="7304686" y="2355883"/>
                </a:cubicBezTo>
                <a:cubicBezTo>
                  <a:pt x="6881280" y="2367989"/>
                  <a:pt x="6507211" y="2159959"/>
                  <a:pt x="6096813" y="2080160"/>
                </a:cubicBezTo>
                <a:cubicBezTo>
                  <a:pt x="6110718" y="2133508"/>
                  <a:pt x="6143907" y="2144268"/>
                  <a:pt x="6173959" y="2152340"/>
                </a:cubicBezTo>
                <a:cubicBezTo>
                  <a:pt x="6325561" y="2192691"/>
                  <a:pt x="6458320" y="2272943"/>
                  <a:pt x="6596469" y="2342432"/>
                </a:cubicBezTo>
                <a:cubicBezTo>
                  <a:pt x="6653429" y="2371125"/>
                  <a:pt x="6694695" y="2399820"/>
                  <a:pt x="6716224" y="2461690"/>
                </a:cubicBezTo>
                <a:cubicBezTo>
                  <a:pt x="6735511" y="2517732"/>
                  <a:pt x="6772739" y="2543736"/>
                  <a:pt x="6841810" y="2527594"/>
                </a:cubicBezTo>
                <a:cubicBezTo>
                  <a:pt x="6897875" y="2514144"/>
                  <a:pt x="6959322" y="2521317"/>
                  <a:pt x="7018080" y="2526249"/>
                </a:cubicBezTo>
                <a:cubicBezTo>
                  <a:pt x="7085808" y="2531629"/>
                  <a:pt x="7161607" y="2594845"/>
                  <a:pt x="7143217" y="2627573"/>
                </a:cubicBezTo>
                <a:cubicBezTo>
                  <a:pt x="7111823" y="2683166"/>
                  <a:pt x="7059345" y="2655370"/>
                  <a:pt x="7012697" y="2649094"/>
                </a:cubicBezTo>
                <a:cubicBezTo>
                  <a:pt x="6959771" y="2641473"/>
                  <a:pt x="6861547" y="2625779"/>
                  <a:pt x="6859752" y="2632505"/>
                </a:cubicBezTo>
                <a:cubicBezTo>
                  <a:pt x="6825212" y="2771936"/>
                  <a:pt x="6582114" y="2650439"/>
                  <a:pt x="6529636" y="2637883"/>
                </a:cubicBezTo>
                <a:cubicBezTo>
                  <a:pt x="6464154" y="2622192"/>
                  <a:pt x="6402705" y="2650887"/>
                  <a:pt x="6340360" y="2657610"/>
                </a:cubicBezTo>
                <a:cubicBezTo>
                  <a:pt x="6284743" y="2663887"/>
                  <a:pt x="5970330" y="2683166"/>
                  <a:pt x="5905294" y="2623984"/>
                </a:cubicBezTo>
                <a:cubicBezTo>
                  <a:pt x="5896322" y="2670163"/>
                  <a:pt x="5915159" y="2688993"/>
                  <a:pt x="5930860" y="2710066"/>
                </a:cubicBezTo>
                <a:cubicBezTo>
                  <a:pt x="5952838" y="2740102"/>
                  <a:pt x="5956426" y="2761175"/>
                  <a:pt x="5914710" y="2784935"/>
                </a:cubicBezTo>
                <a:cubicBezTo>
                  <a:pt x="5795853" y="2853086"/>
                  <a:pt x="5797649" y="2855325"/>
                  <a:pt x="5908433" y="2947683"/>
                </a:cubicBezTo>
                <a:cubicBezTo>
                  <a:pt x="5913818" y="2951715"/>
                  <a:pt x="5911572" y="2965167"/>
                  <a:pt x="5912470" y="2974134"/>
                </a:cubicBezTo>
                <a:cubicBezTo>
                  <a:pt x="5883316" y="2988480"/>
                  <a:pt x="5849228" y="2952613"/>
                  <a:pt x="5815141" y="2991171"/>
                </a:cubicBezTo>
                <a:cubicBezTo>
                  <a:pt x="5963601" y="3160638"/>
                  <a:pt x="6190105" y="3202332"/>
                  <a:pt x="6395082" y="3329661"/>
                </a:cubicBezTo>
                <a:cubicBezTo>
                  <a:pt x="6229127" y="3371803"/>
                  <a:pt x="6129555" y="3224751"/>
                  <a:pt x="6007557" y="3243581"/>
                </a:cubicBezTo>
                <a:cubicBezTo>
                  <a:pt x="5946560" y="3289760"/>
                  <a:pt x="6127760" y="3363734"/>
                  <a:pt x="5955079" y="3385704"/>
                </a:cubicBezTo>
                <a:cubicBezTo>
                  <a:pt x="6029985" y="3426052"/>
                  <a:pt x="6085601" y="3465503"/>
                  <a:pt x="6137180" y="3512133"/>
                </a:cubicBezTo>
                <a:cubicBezTo>
                  <a:pt x="6229127" y="3595522"/>
                  <a:pt x="6247069" y="3650219"/>
                  <a:pt x="6204457" y="3762302"/>
                </a:cubicBezTo>
                <a:cubicBezTo>
                  <a:pt x="6176648" y="3835828"/>
                  <a:pt x="6135833" y="3903528"/>
                  <a:pt x="6171716" y="3990952"/>
                </a:cubicBezTo>
                <a:cubicBezTo>
                  <a:pt x="6196832" y="4051028"/>
                  <a:pt x="6186964" y="4090479"/>
                  <a:pt x="6093674" y="4063580"/>
                </a:cubicBezTo>
                <a:cubicBezTo>
                  <a:pt x="5993205" y="4034885"/>
                  <a:pt x="5955530" y="4088685"/>
                  <a:pt x="5980645" y="4194045"/>
                </a:cubicBezTo>
                <a:cubicBezTo>
                  <a:pt x="5996791" y="4261744"/>
                  <a:pt x="5979747" y="4282366"/>
                  <a:pt x="5910676" y="4274743"/>
                </a:cubicBezTo>
                <a:cubicBezTo>
                  <a:pt x="5834426" y="4266226"/>
                  <a:pt x="5761765" y="4221841"/>
                  <a:pt x="5667577" y="4243362"/>
                </a:cubicBezTo>
                <a:cubicBezTo>
                  <a:pt x="5742928" y="4366207"/>
                  <a:pt x="5903948" y="4331236"/>
                  <a:pt x="5991859" y="4448252"/>
                </a:cubicBezTo>
                <a:cubicBezTo>
                  <a:pt x="5886904" y="4448697"/>
                  <a:pt x="5806617" y="4448252"/>
                  <a:pt x="5729024" y="4422695"/>
                </a:cubicBezTo>
                <a:cubicBezTo>
                  <a:pt x="5696728" y="4412381"/>
                  <a:pt x="5661295" y="4401625"/>
                  <a:pt x="5643357" y="4437041"/>
                </a:cubicBezTo>
                <a:cubicBezTo>
                  <a:pt x="5622274" y="4479633"/>
                  <a:pt x="5665781" y="4495772"/>
                  <a:pt x="5692243" y="4503395"/>
                </a:cubicBezTo>
                <a:cubicBezTo>
                  <a:pt x="5766702" y="4524914"/>
                  <a:pt x="5823661" y="4576025"/>
                  <a:pt x="5885111" y="4615926"/>
                </a:cubicBezTo>
                <a:cubicBezTo>
                  <a:pt x="6020115" y="4703353"/>
                  <a:pt x="6168129" y="4776430"/>
                  <a:pt x="6282503" y="4920793"/>
                </a:cubicBezTo>
                <a:cubicBezTo>
                  <a:pt x="6138526" y="4884029"/>
                  <a:pt x="6031329" y="4798399"/>
                  <a:pt x="5897668" y="4780915"/>
                </a:cubicBezTo>
                <a:cubicBezTo>
                  <a:pt x="6013387" y="4912275"/>
                  <a:pt x="6162296" y="4998804"/>
                  <a:pt x="6303132" y="5094297"/>
                </a:cubicBezTo>
                <a:cubicBezTo>
                  <a:pt x="6343501" y="5121199"/>
                  <a:pt x="6384317" y="5139580"/>
                  <a:pt x="6393287" y="5198310"/>
                </a:cubicBezTo>
                <a:cubicBezTo>
                  <a:pt x="6410780" y="5312186"/>
                  <a:pt x="6463257" y="5406336"/>
                  <a:pt x="6575386" y="5456548"/>
                </a:cubicBezTo>
                <a:cubicBezTo>
                  <a:pt x="6576284" y="5457000"/>
                  <a:pt x="6570007" y="5474037"/>
                  <a:pt x="6566415" y="5485690"/>
                </a:cubicBezTo>
                <a:cubicBezTo>
                  <a:pt x="6497793" y="5489279"/>
                  <a:pt x="6443521" y="5422027"/>
                  <a:pt x="6356059" y="5443995"/>
                </a:cubicBezTo>
                <a:cubicBezTo>
                  <a:pt x="6439934" y="5535454"/>
                  <a:pt x="6509903" y="5617502"/>
                  <a:pt x="6628762" y="5660990"/>
                </a:cubicBezTo>
                <a:cubicBezTo>
                  <a:pt x="6723848" y="5695511"/>
                  <a:pt x="6841363" y="5715686"/>
                  <a:pt x="6910436" y="5827767"/>
                </a:cubicBezTo>
                <a:cubicBezTo>
                  <a:pt x="6830149" y="5849739"/>
                  <a:pt x="6770494" y="5821942"/>
                  <a:pt x="6710393" y="5802214"/>
                </a:cubicBezTo>
                <a:cubicBezTo>
                  <a:pt x="6618446" y="5771728"/>
                  <a:pt x="6527397" y="5737208"/>
                  <a:pt x="6435448" y="5706719"/>
                </a:cubicBezTo>
                <a:cubicBezTo>
                  <a:pt x="6400463" y="5695062"/>
                  <a:pt x="6362338" y="5686991"/>
                  <a:pt x="6339913" y="5742586"/>
                </a:cubicBezTo>
                <a:cubicBezTo>
                  <a:pt x="6456978" y="5754244"/>
                  <a:pt x="6526948" y="5829564"/>
                  <a:pt x="6600503" y="5900398"/>
                </a:cubicBezTo>
                <a:cubicBezTo>
                  <a:pt x="6641770" y="5940299"/>
                  <a:pt x="6675410" y="5993652"/>
                  <a:pt x="6749863" y="5973478"/>
                </a:cubicBezTo>
                <a:cubicBezTo>
                  <a:pt x="6788885" y="5962718"/>
                  <a:pt x="6813554" y="5992754"/>
                  <a:pt x="6809515" y="6029519"/>
                </a:cubicBezTo>
                <a:cubicBezTo>
                  <a:pt x="6794715" y="6159089"/>
                  <a:pt x="6885766" y="6204369"/>
                  <a:pt x="6979954" y="6229474"/>
                </a:cubicBezTo>
                <a:cubicBezTo>
                  <a:pt x="7158469" y="6276549"/>
                  <a:pt x="7306929" y="6387287"/>
                  <a:pt x="7480509" y="6447812"/>
                </a:cubicBezTo>
                <a:cubicBezTo>
                  <a:pt x="7649154" y="6506545"/>
                  <a:pt x="7779672" y="6645975"/>
                  <a:pt x="7948764" y="6719056"/>
                </a:cubicBezTo>
                <a:cubicBezTo>
                  <a:pt x="8040603" y="6758733"/>
                  <a:pt x="8129409" y="6806985"/>
                  <a:pt x="8221244" y="6848868"/>
                </a:cubicBezTo>
                <a:lnTo>
                  <a:pt x="8242921" y="6858000"/>
                </a:lnTo>
                <a:lnTo>
                  <a:pt x="0" y="6858000"/>
                </a:lnTo>
                <a:close/>
              </a:path>
            </a:pathLst>
          </a:custGeom>
          <a:solidFill>
            <a:schemeClr val="bg2">
              <a:alpha val="50000"/>
            </a:schemeClr>
          </a:solidFill>
          <a:ln w="32707" cap="flat">
            <a:noFill/>
            <a:prstDash val="solid"/>
            <a:miter/>
          </a:ln>
        </p:spPr>
        <p:txBody>
          <a:bodyPr wrap="square" rtlCol="0" anchor="ctr">
            <a:noAutofit/>
          </a:bodyPr>
          <a:lstStyle/>
          <a:p>
            <a:endParaRPr lang="en-US" dirty="0">
              <a:solidFill>
                <a:schemeClr val="tx1"/>
              </a:solidFill>
            </a:endParaRPr>
          </a:p>
        </p:txBody>
      </p:sp>
      <p:sp>
        <p:nvSpPr>
          <p:cNvPr id="2" name="Title 1">
            <a:extLst>
              <a:ext uri="{FF2B5EF4-FFF2-40B4-BE49-F238E27FC236}">
                <a16:creationId xmlns:a16="http://schemas.microsoft.com/office/drawing/2014/main" id="{78246A55-A637-4CFC-ABEC-EDDFDE71E408}"/>
              </a:ext>
            </a:extLst>
          </p:cNvPr>
          <p:cNvSpPr>
            <a:spLocks noGrp="1"/>
          </p:cNvSpPr>
          <p:nvPr>
            <p:ph type="title"/>
          </p:nvPr>
        </p:nvSpPr>
        <p:spPr>
          <a:xfrm>
            <a:off x="688769" y="365125"/>
            <a:ext cx="5407231" cy="1720524"/>
          </a:xfrm>
        </p:spPr>
        <p:txBody>
          <a:bodyPr vert="horz" lIns="91440" tIns="45720" rIns="91440" bIns="45720" rtlCol="0" anchor="ctr">
            <a:normAutofit/>
          </a:bodyPr>
          <a:lstStyle/>
          <a:p>
            <a:r>
              <a:rPr lang="en-US" sz="4000" dirty="0">
                <a:latin typeface="Arial Black" panose="020B0A04020102020204" pitchFamily="34" charset="0"/>
              </a:rPr>
              <a:t>Internal Resources</a:t>
            </a:r>
          </a:p>
        </p:txBody>
      </p:sp>
      <p:sp>
        <p:nvSpPr>
          <p:cNvPr id="11" name="Text Placeholder 3">
            <a:extLst>
              <a:ext uri="{FF2B5EF4-FFF2-40B4-BE49-F238E27FC236}">
                <a16:creationId xmlns:a16="http://schemas.microsoft.com/office/drawing/2014/main" id="{14642E96-C781-4F84-899E-925BF704808D}"/>
              </a:ext>
            </a:extLst>
          </p:cNvPr>
          <p:cNvSpPr txBox="1">
            <a:spLocks/>
          </p:cNvSpPr>
          <p:nvPr/>
        </p:nvSpPr>
        <p:spPr>
          <a:xfrm>
            <a:off x="685721" y="1933892"/>
            <a:ext cx="4397400" cy="36709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000"/>
              </a:spcAft>
              <a:buNone/>
            </a:pPr>
            <a:r>
              <a:rPr lang="en-US" sz="2400" dirty="0"/>
              <a:t>Chief Nursing Officer</a:t>
            </a:r>
          </a:p>
          <a:p>
            <a:pPr marL="0" indent="0">
              <a:spcAft>
                <a:spcPts val="1000"/>
              </a:spcAft>
              <a:buNone/>
            </a:pPr>
            <a:r>
              <a:rPr lang="en-US" sz="2400" dirty="0"/>
              <a:t>Biomedical Engineering</a:t>
            </a:r>
          </a:p>
          <a:p>
            <a:pPr marL="0" indent="0">
              <a:buNone/>
            </a:pPr>
            <a:r>
              <a:rPr lang="en-US" sz="2400" dirty="0"/>
              <a:t>Information Technology</a:t>
            </a:r>
          </a:p>
          <a:p>
            <a:pPr marL="457200" lvl="1" indent="0">
              <a:buNone/>
            </a:pPr>
            <a:r>
              <a:rPr lang="en-US" sz="2000" dirty="0"/>
              <a:t>Infrastructure</a:t>
            </a:r>
          </a:p>
          <a:p>
            <a:pPr marL="457200" lvl="1" indent="0">
              <a:buNone/>
            </a:pPr>
            <a:r>
              <a:rPr lang="en-US" sz="2000" dirty="0"/>
              <a:t>Applications</a:t>
            </a:r>
          </a:p>
          <a:p>
            <a:pPr marL="457200" lvl="1" indent="0">
              <a:buNone/>
            </a:pPr>
            <a:r>
              <a:rPr lang="en-US" sz="2000" dirty="0"/>
              <a:t>Clinical Integration</a:t>
            </a:r>
          </a:p>
          <a:p>
            <a:pPr marL="457200" lvl="1" indent="0">
              <a:spcAft>
                <a:spcPts val="1000"/>
              </a:spcAft>
              <a:buNone/>
            </a:pPr>
            <a:r>
              <a:rPr lang="en-US" sz="2000" dirty="0"/>
              <a:t>Cybersecurity</a:t>
            </a:r>
          </a:p>
          <a:p>
            <a:pPr marL="0" indent="0">
              <a:buNone/>
            </a:pPr>
            <a:r>
              <a:rPr lang="en-US" sz="2400" dirty="0"/>
              <a:t>Supply Chain Management</a:t>
            </a:r>
          </a:p>
          <a:p>
            <a:pPr marL="457200" lvl="1" indent="0">
              <a:buNone/>
            </a:pPr>
            <a:r>
              <a:rPr lang="en-US" sz="2000" dirty="0"/>
              <a:t>Strategic Sourcing</a:t>
            </a:r>
          </a:p>
        </p:txBody>
      </p:sp>
      <p:sp>
        <p:nvSpPr>
          <p:cNvPr id="13" name="Title 1">
            <a:extLst>
              <a:ext uri="{FF2B5EF4-FFF2-40B4-BE49-F238E27FC236}">
                <a16:creationId xmlns:a16="http://schemas.microsoft.com/office/drawing/2014/main" id="{2AF16299-9FDB-45BF-BBBE-AB97A68DC5C4}"/>
              </a:ext>
            </a:extLst>
          </p:cNvPr>
          <p:cNvSpPr txBox="1">
            <a:spLocks/>
          </p:cNvSpPr>
          <p:nvPr/>
        </p:nvSpPr>
        <p:spPr>
          <a:xfrm>
            <a:off x="6605286" y="365125"/>
            <a:ext cx="5583666" cy="17205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latin typeface="Arial Black" panose="020B0A04020102020204" pitchFamily="34" charset="0"/>
              </a:rPr>
              <a:t>External Resources</a:t>
            </a:r>
          </a:p>
        </p:txBody>
      </p:sp>
      <p:pic>
        <p:nvPicPr>
          <p:cNvPr id="8" name="Content Placeholder 7" descr="Logo&#10;&#10;Description automatically generated">
            <a:extLst>
              <a:ext uri="{FF2B5EF4-FFF2-40B4-BE49-F238E27FC236}">
                <a16:creationId xmlns:a16="http://schemas.microsoft.com/office/drawing/2014/main" id="{FFBEF1CF-5684-470A-BACA-C10BD61D2E5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08880" y="2182389"/>
            <a:ext cx="1306817" cy="1568180"/>
          </a:xfrm>
        </p:spPr>
      </p:pic>
      <p:pic>
        <p:nvPicPr>
          <p:cNvPr id="14" name="Picture 13">
            <a:extLst>
              <a:ext uri="{FF2B5EF4-FFF2-40B4-BE49-F238E27FC236}">
                <a16:creationId xmlns:a16="http://schemas.microsoft.com/office/drawing/2014/main" id="{B87D78E4-7E17-4F44-AD3D-1C4EE627D8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5697" y="3793429"/>
            <a:ext cx="1911323" cy="548550"/>
          </a:xfrm>
          <a:prstGeom prst="rect">
            <a:avLst/>
          </a:prstGeom>
        </p:spPr>
      </p:pic>
      <p:pic>
        <p:nvPicPr>
          <p:cNvPr id="16" name="Picture 15" descr="Shape&#10;&#10;Description automatically generated">
            <a:extLst>
              <a:ext uri="{FF2B5EF4-FFF2-40B4-BE49-F238E27FC236}">
                <a16:creationId xmlns:a16="http://schemas.microsoft.com/office/drawing/2014/main" id="{F8B4EFF2-6844-4862-B37B-47AF31E9F4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26781" y="2086443"/>
            <a:ext cx="1642037" cy="1642037"/>
          </a:xfrm>
          <a:prstGeom prst="rect">
            <a:avLst/>
          </a:prstGeom>
        </p:spPr>
      </p:pic>
      <p:pic>
        <p:nvPicPr>
          <p:cNvPr id="18" name="Picture 17" descr="A close-up of a logo&#10;&#10;Description automatically generated with low confidence">
            <a:extLst>
              <a:ext uri="{FF2B5EF4-FFF2-40B4-BE49-F238E27FC236}">
                <a16:creationId xmlns:a16="http://schemas.microsoft.com/office/drawing/2014/main" id="{8E6E3945-A8F9-4FFD-A2EE-71F88BD581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69236" y="4671677"/>
            <a:ext cx="1555067" cy="515711"/>
          </a:xfrm>
          <a:prstGeom prst="rect">
            <a:avLst/>
          </a:prstGeom>
        </p:spPr>
      </p:pic>
      <p:pic>
        <p:nvPicPr>
          <p:cNvPr id="20" name="Picture 19" descr="Logo, company name&#10;&#10;Description automatically generated">
            <a:extLst>
              <a:ext uri="{FF2B5EF4-FFF2-40B4-BE49-F238E27FC236}">
                <a16:creationId xmlns:a16="http://schemas.microsoft.com/office/drawing/2014/main" id="{7F247133-938D-44A0-9429-7171CF18E5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9000" y="4551502"/>
            <a:ext cx="1490676" cy="756062"/>
          </a:xfrm>
          <a:prstGeom prst="rect">
            <a:avLst/>
          </a:prstGeom>
        </p:spPr>
      </p:pic>
      <p:pic>
        <p:nvPicPr>
          <p:cNvPr id="6" name="Picture 5" descr="A picture containing logo&#10;&#10;Description automatically generated">
            <a:extLst>
              <a:ext uri="{FF2B5EF4-FFF2-40B4-BE49-F238E27FC236}">
                <a16:creationId xmlns:a16="http://schemas.microsoft.com/office/drawing/2014/main" id="{D5FCD6C9-9C7B-4010-999F-8B80E029C8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9321" y="6004901"/>
            <a:ext cx="3516048" cy="453036"/>
          </a:xfrm>
          <a:prstGeom prst="rect">
            <a:avLst/>
          </a:prstGeom>
        </p:spPr>
      </p:pic>
    </p:spTree>
    <p:extLst>
      <p:ext uri="{BB962C8B-B14F-4D97-AF65-F5344CB8AC3E}">
        <p14:creationId xmlns:p14="http://schemas.microsoft.com/office/powerpoint/2010/main" val="674576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246A55-A637-4CFC-ABEC-EDDFDE71E408}"/>
              </a:ext>
            </a:extLst>
          </p:cNvPr>
          <p:cNvSpPr>
            <a:spLocks noGrp="1"/>
          </p:cNvSpPr>
          <p:nvPr>
            <p:ph type="title"/>
          </p:nvPr>
        </p:nvSpPr>
        <p:spPr>
          <a:xfrm>
            <a:off x="838200" y="643467"/>
            <a:ext cx="5526974" cy="1800526"/>
          </a:xfrm>
        </p:spPr>
        <p:txBody>
          <a:bodyPr vert="horz" lIns="91440" tIns="45720" rIns="91440" bIns="45720" rtlCol="0" anchor="ctr">
            <a:normAutofit/>
          </a:bodyPr>
          <a:lstStyle/>
          <a:p>
            <a:r>
              <a:rPr lang="en-US" kern="1200" dirty="0">
                <a:solidFill>
                  <a:schemeClr val="tx1"/>
                </a:solidFill>
                <a:latin typeface="Arial Black" panose="020B0A04020102020204" pitchFamily="34" charset="0"/>
              </a:rPr>
              <a:t>The Process to a Solution</a:t>
            </a:r>
          </a:p>
        </p:txBody>
      </p:sp>
      <p:sp>
        <p:nvSpPr>
          <p:cNvPr id="5" name="Content Placeholder 4">
            <a:extLst>
              <a:ext uri="{FF2B5EF4-FFF2-40B4-BE49-F238E27FC236}">
                <a16:creationId xmlns:a16="http://schemas.microsoft.com/office/drawing/2014/main" id="{6A2F4973-2A84-4B33-B359-EE90289F5B7C}"/>
              </a:ext>
            </a:extLst>
          </p:cNvPr>
          <p:cNvSpPr>
            <a:spLocks noGrp="1"/>
          </p:cNvSpPr>
          <p:nvPr>
            <p:ph sz="half" idx="1"/>
          </p:nvPr>
        </p:nvSpPr>
        <p:spPr>
          <a:xfrm>
            <a:off x="838201" y="2623381"/>
            <a:ext cx="5124584" cy="3553581"/>
          </a:xfrm>
        </p:spPr>
        <p:txBody>
          <a:bodyPr vert="horz" lIns="91440" tIns="45720" rIns="91440" bIns="45720" rtlCol="0">
            <a:normAutofit/>
          </a:bodyPr>
          <a:lstStyle/>
          <a:p>
            <a:pPr marL="0" marR="0" lvl="0" indent="0" algn="l" defTabSz="914400" rtl="0" eaLnBrk="1" fontAlgn="auto" latinLnBrk="0" hangingPunct="1">
              <a:lnSpc>
                <a:spcPct val="90000"/>
              </a:lnSpc>
              <a:spcBef>
                <a:spcPts val="1000"/>
              </a:spcBef>
              <a:spcAft>
                <a:spcPts val="1000"/>
              </a:spcAft>
              <a:buClrTx/>
              <a:buSzTx/>
              <a:buFont typeface="Arial" panose="020B0604020202020204" pitchFamily="34" charset="0"/>
              <a:buNone/>
              <a:tabLst/>
              <a:defRPr/>
            </a:pPr>
            <a:r>
              <a:rPr lang="en-US" sz="2400" dirty="0"/>
              <a:t>Dedicate enough time to communicate needs and align to big picture</a:t>
            </a:r>
          </a:p>
          <a:p>
            <a:pPr marL="0" marR="0" lvl="0" indent="0" algn="l" defTabSz="914400" rtl="0" eaLnBrk="1" fontAlgn="auto" latinLnBrk="0" hangingPunct="1">
              <a:lnSpc>
                <a:spcPct val="90000"/>
              </a:lnSpc>
              <a:spcBef>
                <a:spcPts val="1000"/>
              </a:spcBef>
              <a:spcAft>
                <a:spcPts val="1000"/>
              </a:spcAft>
              <a:buClrTx/>
              <a:buSzTx/>
              <a:buFont typeface="Arial" panose="020B0604020202020204" pitchFamily="34" charset="0"/>
              <a:buNone/>
              <a:tabLst/>
              <a:defRPr/>
            </a:pPr>
            <a:r>
              <a:rPr lang="en-US" sz="2400" dirty="0"/>
              <a:t>Facilitate internal resource engagement and provide access</a:t>
            </a:r>
          </a:p>
          <a:p>
            <a:pPr marL="0" marR="0" lvl="0" indent="0" algn="l" defTabSz="914400" rtl="0" eaLnBrk="1" fontAlgn="auto" latinLnBrk="0" hangingPunct="1">
              <a:lnSpc>
                <a:spcPct val="90000"/>
              </a:lnSpc>
              <a:spcBef>
                <a:spcPts val="1000"/>
              </a:spcBef>
              <a:spcAft>
                <a:spcPts val="1000"/>
              </a:spcAft>
              <a:buClrTx/>
              <a:buSzTx/>
              <a:buFont typeface="Arial" panose="020B0604020202020204" pitchFamily="34" charset="0"/>
              <a:buNone/>
              <a:tabLst/>
              <a:defRPr/>
            </a:pPr>
            <a:r>
              <a:rPr lang="en-US" sz="2400" dirty="0"/>
              <a:t>Listen to the experts!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dirty="0"/>
              <a:t>Industry Networking</a:t>
            </a:r>
          </a:p>
          <a:p>
            <a:pPr marL="228600" marR="0" lvl="1"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prstClr val="black"/>
                </a:solidFill>
                <a:effectLst/>
                <a:uLnTx/>
                <a:uFillTx/>
                <a:latin typeface="Calibri" panose="020F0502020204030204"/>
                <a:ea typeface="+mn-ea"/>
                <a:cs typeface="+mn-cs"/>
              </a:rPr>
              <a:t>(Cybersecurity, AAMI material, etc)</a:t>
            </a:r>
          </a:p>
          <a:p>
            <a:pPr marL="0" indent="0">
              <a:buNone/>
            </a:pPr>
            <a:endParaRPr lang="en-US" dirty="0"/>
          </a:p>
        </p:txBody>
      </p:sp>
      <p:pic>
        <p:nvPicPr>
          <p:cNvPr id="7" name="Content Placeholder 6" descr="A digital balance scale using circles">
            <a:extLst>
              <a:ext uri="{FF2B5EF4-FFF2-40B4-BE49-F238E27FC236}">
                <a16:creationId xmlns:a16="http://schemas.microsoft.com/office/drawing/2014/main" id="{EF1D6DE5-D9EB-4C72-A21F-440E40A46DF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00986" y="2007039"/>
            <a:ext cx="4747547" cy="2872265"/>
          </a:xfrm>
          <a:prstGeom prst="rect">
            <a:avLst/>
          </a:prstGeom>
        </p:spPr>
      </p:pic>
    </p:spTree>
    <p:extLst>
      <p:ext uri="{BB962C8B-B14F-4D97-AF65-F5344CB8AC3E}">
        <p14:creationId xmlns:p14="http://schemas.microsoft.com/office/powerpoint/2010/main" val="2885862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246A55-A637-4CFC-ABEC-EDDFDE71E408}"/>
              </a:ext>
            </a:extLst>
          </p:cNvPr>
          <p:cNvSpPr>
            <a:spLocks noGrp="1"/>
          </p:cNvSpPr>
          <p:nvPr>
            <p:ph type="title"/>
          </p:nvPr>
        </p:nvSpPr>
        <p:spPr>
          <a:xfrm>
            <a:off x="838201" y="643467"/>
            <a:ext cx="5391016" cy="1800526"/>
          </a:xfrm>
        </p:spPr>
        <p:txBody>
          <a:bodyPr vert="horz" lIns="91440" tIns="45720" rIns="91440" bIns="45720" rtlCol="0" anchor="ctr">
            <a:normAutofit/>
          </a:bodyPr>
          <a:lstStyle/>
          <a:p>
            <a:r>
              <a:rPr lang="en-US" kern="1200" dirty="0">
                <a:solidFill>
                  <a:schemeClr val="tx1"/>
                </a:solidFill>
                <a:latin typeface="Arial Black" panose="020B0A04020102020204" pitchFamily="34" charset="0"/>
              </a:rPr>
              <a:t>The Process to a Solution</a:t>
            </a:r>
          </a:p>
        </p:txBody>
      </p:sp>
      <p:sp>
        <p:nvSpPr>
          <p:cNvPr id="5" name="Content Placeholder 4">
            <a:extLst>
              <a:ext uri="{FF2B5EF4-FFF2-40B4-BE49-F238E27FC236}">
                <a16:creationId xmlns:a16="http://schemas.microsoft.com/office/drawing/2014/main" id="{6A2F4973-2A84-4B33-B359-EE90289F5B7C}"/>
              </a:ext>
            </a:extLst>
          </p:cNvPr>
          <p:cNvSpPr>
            <a:spLocks noGrp="1"/>
          </p:cNvSpPr>
          <p:nvPr>
            <p:ph sz="half" idx="1"/>
          </p:nvPr>
        </p:nvSpPr>
        <p:spPr>
          <a:xfrm>
            <a:off x="838200" y="2623381"/>
            <a:ext cx="4897581" cy="3553581"/>
          </a:xfrm>
        </p:spPr>
        <p:txBody>
          <a:bodyPr vert="horz" lIns="91440" tIns="45720" rIns="91440" bIns="45720" rtlCol="0">
            <a:normAutofit/>
          </a:bodyPr>
          <a:lstStyle/>
          <a:p>
            <a:pPr marL="0" indent="0">
              <a:spcAft>
                <a:spcPts val="1000"/>
              </a:spcAft>
              <a:buNone/>
            </a:pPr>
            <a:r>
              <a:rPr lang="en-US" sz="2400" dirty="0"/>
              <a:t>Manage expectations of stakeholders</a:t>
            </a:r>
          </a:p>
          <a:p>
            <a:pPr marL="0" indent="0">
              <a:spcAft>
                <a:spcPts val="1000"/>
              </a:spcAft>
              <a:buNone/>
            </a:pPr>
            <a:r>
              <a:rPr lang="en-US" sz="2400" dirty="0"/>
              <a:t>Keep the ‘why’ in the forefront when obstacles crop up</a:t>
            </a:r>
          </a:p>
          <a:p>
            <a:pPr marL="0" indent="0">
              <a:spcAft>
                <a:spcPts val="1000"/>
              </a:spcAft>
              <a:buNone/>
            </a:pPr>
            <a:r>
              <a:rPr lang="en-US" sz="2400" dirty="0"/>
              <a:t>Ensure each stakeholder has a voice</a:t>
            </a:r>
          </a:p>
          <a:p>
            <a:pPr marL="0" indent="0">
              <a:spcAft>
                <a:spcPts val="1000"/>
              </a:spcAft>
              <a:buNone/>
            </a:pPr>
            <a:r>
              <a:rPr lang="en-US" sz="2400" dirty="0"/>
              <a:t>Communicate, and then communicate more</a:t>
            </a:r>
          </a:p>
          <a:p>
            <a:pPr marL="0" indent="0">
              <a:buNone/>
            </a:pPr>
            <a:endParaRPr lang="en-US" sz="2400" dirty="0"/>
          </a:p>
        </p:txBody>
      </p:sp>
      <p:pic>
        <p:nvPicPr>
          <p:cNvPr id="7" name="Content Placeholder 6" descr="A digital balance scale using circles">
            <a:extLst>
              <a:ext uri="{FF2B5EF4-FFF2-40B4-BE49-F238E27FC236}">
                <a16:creationId xmlns:a16="http://schemas.microsoft.com/office/drawing/2014/main" id="{EF1D6DE5-D9EB-4C72-A21F-440E40A46DF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00986" y="2007039"/>
            <a:ext cx="4747547" cy="2872265"/>
          </a:xfrm>
          <a:prstGeom prst="rect">
            <a:avLst/>
          </a:prstGeom>
        </p:spPr>
      </p:pic>
    </p:spTree>
    <p:extLst>
      <p:ext uri="{BB962C8B-B14F-4D97-AF65-F5344CB8AC3E}">
        <p14:creationId xmlns:p14="http://schemas.microsoft.com/office/powerpoint/2010/main" val="2407666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246A55-A637-4CFC-ABEC-EDDFDE71E408}"/>
              </a:ext>
            </a:extLst>
          </p:cNvPr>
          <p:cNvSpPr>
            <a:spLocks noGrp="1"/>
          </p:cNvSpPr>
          <p:nvPr>
            <p:ph type="title"/>
          </p:nvPr>
        </p:nvSpPr>
        <p:spPr>
          <a:xfrm>
            <a:off x="838201" y="643467"/>
            <a:ext cx="8109372" cy="1800526"/>
          </a:xfrm>
        </p:spPr>
        <p:txBody>
          <a:bodyPr vert="horz" lIns="91440" tIns="45720" rIns="91440" bIns="45720" rtlCol="0" anchor="ctr">
            <a:normAutofit/>
          </a:bodyPr>
          <a:lstStyle/>
          <a:p>
            <a:r>
              <a:rPr lang="en-US" kern="1200" dirty="0">
                <a:solidFill>
                  <a:schemeClr val="tx1"/>
                </a:solidFill>
                <a:latin typeface="Arial Black" panose="020B0A04020102020204" pitchFamily="34" charset="0"/>
              </a:rPr>
              <a:t>Equipment Replacement Forecast</a:t>
            </a:r>
          </a:p>
        </p:txBody>
      </p:sp>
      <p:pic>
        <p:nvPicPr>
          <p:cNvPr id="7" name="Content Placeholder 6" descr="Chart&#10;&#10;Description automatically generated">
            <a:extLst>
              <a:ext uri="{FF2B5EF4-FFF2-40B4-BE49-F238E27FC236}">
                <a16:creationId xmlns:a16="http://schemas.microsoft.com/office/drawing/2014/main" id="{D6207A09-3882-45B4-854A-75D0D4C0FD1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16965" y="2680943"/>
            <a:ext cx="11352583" cy="3157171"/>
          </a:xfrm>
        </p:spPr>
      </p:pic>
    </p:spTree>
    <p:extLst>
      <p:ext uri="{BB962C8B-B14F-4D97-AF65-F5344CB8AC3E}">
        <p14:creationId xmlns:p14="http://schemas.microsoft.com/office/powerpoint/2010/main" val="2282592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246A55-A637-4CFC-ABEC-EDDFDE71E408}"/>
              </a:ext>
            </a:extLst>
          </p:cNvPr>
          <p:cNvSpPr>
            <a:spLocks noGrp="1"/>
          </p:cNvSpPr>
          <p:nvPr>
            <p:ph type="title"/>
          </p:nvPr>
        </p:nvSpPr>
        <p:spPr>
          <a:xfrm>
            <a:off x="838201" y="643467"/>
            <a:ext cx="7006468" cy="1800526"/>
          </a:xfrm>
        </p:spPr>
        <p:txBody>
          <a:bodyPr vert="horz" lIns="91440" tIns="45720" rIns="91440" bIns="45720" rtlCol="0" anchor="ctr">
            <a:normAutofit fontScale="90000"/>
          </a:bodyPr>
          <a:lstStyle/>
          <a:p>
            <a:r>
              <a:rPr lang="en-US" kern="1200" dirty="0">
                <a:solidFill>
                  <a:schemeClr val="tx1"/>
                </a:solidFill>
                <a:latin typeface="Arial Black" panose="020B0A04020102020204" pitchFamily="34" charset="0"/>
              </a:rPr>
              <a:t>Equipment Replacement Forecast</a:t>
            </a:r>
          </a:p>
        </p:txBody>
      </p:sp>
      <p:pic>
        <p:nvPicPr>
          <p:cNvPr id="15" name="Content Placeholder 14" descr="Table&#10;&#10;Description automatically generated with low confidence">
            <a:extLst>
              <a:ext uri="{FF2B5EF4-FFF2-40B4-BE49-F238E27FC236}">
                <a16:creationId xmlns:a16="http://schemas.microsoft.com/office/drawing/2014/main" id="{78781E49-E4A8-4A06-864A-37489E93DF0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62785" y="4128917"/>
            <a:ext cx="6084053" cy="1305137"/>
          </a:xfrm>
        </p:spPr>
      </p:pic>
      <p:pic>
        <p:nvPicPr>
          <p:cNvPr id="13" name="Content Placeholder 12" descr="Graphical user interface&#10;&#10;Description automatically generated with medium confidence">
            <a:extLst>
              <a:ext uri="{FF2B5EF4-FFF2-40B4-BE49-F238E27FC236}">
                <a16:creationId xmlns:a16="http://schemas.microsoft.com/office/drawing/2014/main" id="{7D2D6FBB-604C-431A-BE3A-807408EA958A}"/>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38201" y="4128917"/>
            <a:ext cx="4970068" cy="1305137"/>
          </a:xfrm>
        </p:spPr>
      </p:pic>
      <p:pic>
        <p:nvPicPr>
          <p:cNvPr id="17" name="Picture 16" descr="Timeline&#10;&#10;Description automatically generated">
            <a:extLst>
              <a:ext uri="{FF2B5EF4-FFF2-40B4-BE49-F238E27FC236}">
                <a16:creationId xmlns:a16="http://schemas.microsoft.com/office/drawing/2014/main" id="{A62B0167-2A2C-44E3-9A68-1F82B3718C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1" y="2328391"/>
            <a:ext cx="9383249" cy="1269914"/>
          </a:xfrm>
          <a:prstGeom prst="rect">
            <a:avLst/>
          </a:prstGeom>
        </p:spPr>
      </p:pic>
      <p:sp>
        <p:nvSpPr>
          <p:cNvPr id="18" name="TextBox 17">
            <a:extLst>
              <a:ext uri="{FF2B5EF4-FFF2-40B4-BE49-F238E27FC236}">
                <a16:creationId xmlns:a16="http://schemas.microsoft.com/office/drawing/2014/main" id="{91ACBEDB-C8DD-477F-9678-60D1973B4C86}"/>
              </a:ext>
            </a:extLst>
          </p:cNvPr>
          <p:cNvSpPr txBox="1"/>
          <p:nvPr/>
        </p:nvSpPr>
        <p:spPr>
          <a:xfrm>
            <a:off x="0" y="6023934"/>
            <a:ext cx="12188952" cy="523220"/>
          </a:xfrm>
          <a:prstGeom prst="rect">
            <a:avLst/>
          </a:prstGeom>
          <a:noFill/>
        </p:spPr>
        <p:txBody>
          <a:bodyPr wrap="square" rtlCol="0" anchor="ctr">
            <a:spAutoFit/>
          </a:bodyPr>
          <a:lstStyle/>
          <a:p>
            <a:pPr algn="ctr"/>
            <a:r>
              <a:rPr lang="en-US" sz="2800" dirty="0"/>
              <a:t>End-of-Life is a matter of perspective.</a:t>
            </a:r>
          </a:p>
        </p:txBody>
      </p:sp>
    </p:spTree>
    <p:extLst>
      <p:ext uri="{BB962C8B-B14F-4D97-AF65-F5344CB8AC3E}">
        <p14:creationId xmlns:p14="http://schemas.microsoft.com/office/powerpoint/2010/main" val="473221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8246A55-A637-4CFC-ABEC-EDDFDE71E408}"/>
              </a:ext>
            </a:extLst>
          </p:cNvPr>
          <p:cNvSpPr>
            <a:spLocks noGrp="1"/>
          </p:cNvSpPr>
          <p:nvPr>
            <p:ph type="title"/>
          </p:nvPr>
        </p:nvSpPr>
        <p:spPr>
          <a:xfrm>
            <a:off x="838201" y="643467"/>
            <a:ext cx="5391016" cy="1800526"/>
          </a:xfrm>
        </p:spPr>
        <p:txBody>
          <a:bodyPr vert="horz" lIns="91440" tIns="45720" rIns="91440" bIns="45720" rtlCol="0" anchor="ctr">
            <a:normAutofit/>
          </a:bodyPr>
          <a:lstStyle/>
          <a:p>
            <a:r>
              <a:rPr lang="en-US" kern="1200" dirty="0">
                <a:solidFill>
                  <a:schemeClr val="tx1"/>
                </a:solidFill>
                <a:latin typeface="Arial Black" panose="020B0A04020102020204" pitchFamily="34" charset="0"/>
              </a:rPr>
              <a:t>Where are we now?</a:t>
            </a:r>
          </a:p>
        </p:txBody>
      </p:sp>
      <p:sp>
        <p:nvSpPr>
          <p:cNvPr id="5" name="Content Placeholder 4">
            <a:extLst>
              <a:ext uri="{FF2B5EF4-FFF2-40B4-BE49-F238E27FC236}">
                <a16:creationId xmlns:a16="http://schemas.microsoft.com/office/drawing/2014/main" id="{6A2F4973-2A84-4B33-B359-EE90289F5B7C}"/>
              </a:ext>
            </a:extLst>
          </p:cNvPr>
          <p:cNvSpPr>
            <a:spLocks noGrp="1"/>
          </p:cNvSpPr>
          <p:nvPr>
            <p:ph sz="half" idx="1"/>
          </p:nvPr>
        </p:nvSpPr>
        <p:spPr>
          <a:xfrm>
            <a:off x="838200" y="2623381"/>
            <a:ext cx="4897581" cy="3553581"/>
          </a:xfrm>
        </p:spPr>
        <p:txBody>
          <a:bodyPr vert="horz" lIns="91440" tIns="45720" rIns="91440" bIns="45720" rtlCol="0">
            <a:normAutofit/>
          </a:bodyPr>
          <a:lstStyle/>
          <a:p>
            <a:pPr marL="0" indent="0">
              <a:spcAft>
                <a:spcPts val="1000"/>
              </a:spcAft>
              <a:buNone/>
            </a:pPr>
            <a:r>
              <a:rPr lang="en-US" sz="2400" dirty="0"/>
              <a:t>Evaluating the market, coordinating demos</a:t>
            </a:r>
          </a:p>
          <a:p>
            <a:pPr marL="0" indent="0">
              <a:spcAft>
                <a:spcPts val="1000"/>
              </a:spcAft>
              <a:buNone/>
            </a:pPr>
            <a:r>
              <a:rPr lang="en-US" sz="2400" dirty="0"/>
              <a:t>Building a sequencing plan</a:t>
            </a:r>
          </a:p>
          <a:p>
            <a:pPr marL="0" indent="0">
              <a:spcAft>
                <a:spcPts val="1000"/>
              </a:spcAft>
              <a:buNone/>
            </a:pPr>
            <a:r>
              <a:rPr lang="en-US" sz="2400" dirty="0"/>
              <a:t>Developing business case and budget</a:t>
            </a:r>
          </a:p>
          <a:p>
            <a:pPr marL="0" indent="0">
              <a:spcAft>
                <a:spcPts val="1000"/>
              </a:spcAft>
              <a:buNone/>
            </a:pPr>
            <a:r>
              <a:rPr lang="en-US" sz="2400" dirty="0"/>
              <a:t>Contacting like facilities that have undergone a monitoring transformation effort</a:t>
            </a:r>
          </a:p>
        </p:txBody>
      </p:sp>
      <p:pic>
        <p:nvPicPr>
          <p:cNvPr id="4" name="Picture 3" descr="A building with cars parked in front&#10;&#10;Description automatically generated with low confidence">
            <a:extLst>
              <a:ext uri="{FF2B5EF4-FFF2-40B4-BE49-F238E27FC236}">
                <a16:creationId xmlns:a16="http://schemas.microsoft.com/office/drawing/2014/main" id="{0E7A4575-DC11-4D22-9C37-30C9AA383CBB}"/>
              </a:ext>
            </a:extLst>
          </p:cNvPr>
          <p:cNvPicPr>
            <a:picLocks noChangeAspect="1"/>
          </p:cNvPicPr>
          <p:nvPr/>
        </p:nvPicPr>
        <p:blipFill rotWithShape="1">
          <a:blip r:embed="rId3">
            <a:extLst>
              <a:ext uri="{28A0092B-C50C-407E-A947-70E740481C1C}">
                <a14:useLocalDpi xmlns:a14="http://schemas.microsoft.com/office/drawing/2010/main" val="0"/>
              </a:ext>
            </a:extLst>
          </a:blip>
          <a:srcRect l="5640" r="2991" b="4849"/>
          <a:stretch/>
        </p:blipFill>
        <p:spPr>
          <a:xfrm>
            <a:off x="5997054" y="1972294"/>
            <a:ext cx="5891196" cy="3535878"/>
          </a:xfrm>
          <a:prstGeom prst="rect">
            <a:avLst/>
          </a:prstGeom>
        </p:spPr>
      </p:pic>
    </p:spTree>
    <p:extLst>
      <p:ext uri="{BB962C8B-B14F-4D97-AF65-F5344CB8AC3E}">
        <p14:creationId xmlns:p14="http://schemas.microsoft.com/office/powerpoint/2010/main" val="2918086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Person with idea concept">
            <a:extLst>
              <a:ext uri="{FF2B5EF4-FFF2-40B4-BE49-F238E27FC236}">
                <a16:creationId xmlns:a16="http://schemas.microsoft.com/office/drawing/2014/main" id="{C7D608DD-13A4-4236-8D6A-4946EEBEBB75}"/>
              </a:ext>
            </a:extLst>
          </p:cNvPr>
          <p:cNvPicPr>
            <a:picLocks noChangeAspect="1"/>
          </p:cNvPicPr>
          <p:nvPr/>
        </p:nvPicPr>
        <p:blipFill rotWithShape="1">
          <a:blip r:embed="rId2">
            <a:extLst>
              <a:ext uri="{28A0092B-C50C-407E-A947-70E740481C1C}">
                <a14:useLocalDpi xmlns:a14="http://schemas.microsoft.com/office/drawing/2010/main" val="0"/>
              </a:ext>
            </a:extLst>
          </a:blip>
          <a:srcRect l="5884" r="-1" b="-1"/>
          <a:stretch/>
        </p:blipFill>
        <p:spPr>
          <a:xfrm>
            <a:off x="2522358" y="10"/>
            <a:ext cx="9669642" cy="6857990"/>
          </a:xfrm>
          <a:prstGeom prst="rect">
            <a:avLst/>
          </a:prstGeom>
        </p:spPr>
      </p:pic>
      <p:sp>
        <p:nvSpPr>
          <p:cNvPr id="30" name="Rectangle 2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8E5295C-041A-4714-851D-7F7258D89CD7}"/>
              </a:ext>
            </a:extLst>
          </p:cNvPr>
          <p:cNvSpPr>
            <a:spLocks noGrp="1"/>
          </p:cNvSpPr>
          <p:nvPr>
            <p:ph type="title"/>
          </p:nvPr>
        </p:nvSpPr>
        <p:spPr>
          <a:xfrm>
            <a:off x="433402" y="1087831"/>
            <a:ext cx="4177912" cy="3692028"/>
          </a:xfrm>
          <a:noFill/>
        </p:spPr>
        <p:txBody>
          <a:bodyPr vert="horz" lIns="91440" tIns="45720" rIns="91440" bIns="45720" rtlCol="0" anchor="b">
            <a:normAutofit/>
          </a:bodyPr>
          <a:lstStyle/>
          <a:p>
            <a:pPr algn="ctr"/>
            <a:r>
              <a:rPr lang="en-US" sz="5200" b="1" dirty="0">
                <a:latin typeface="Arial Black" panose="020B0A04020102020204" pitchFamily="34" charset="0"/>
              </a:rPr>
              <a:t>Discussion &amp; Questions</a:t>
            </a:r>
          </a:p>
        </p:txBody>
      </p:sp>
    </p:spTree>
    <p:extLst>
      <p:ext uri="{BB962C8B-B14F-4D97-AF65-F5344CB8AC3E}">
        <p14:creationId xmlns:p14="http://schemas.microsoft.com/office/powerpoint/2010/main" val="1274709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991AD47-9C99-472F-BDAA-21B183F33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1"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15">
            <a:extLst>
              <a:ext uri="{FF2B5EF4-FFF2-40B4-BE49-F238E27FC236}">
                <a16:creationId xmlns:a16="http://schemas.microsoft.com/office/drawing/2014/main" id="{9E706731-3860-4E73-9335-A870F6741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42603" cy="6858000"/>
          </a:xfrm>
          <a:custGeom>
            <a:avLst/>
            <a:gdLst>
              <a:gd name="connsiteX0" fmla="*/ 0 w 9742603"/>
              <a:gd name="connsiteY0" fmla="*/ 0 h 6858000"/>
              <a:gd name="connsiteX1" fmla="*/ 152400 w 9742603"/>
              <a:gd name="connsiteY1" fmla="*/ 0 h 6858000"/>
              <a:gd name="connsiteX2" fmla="*/ 6566449 w 9742603"/>
              <a:gd name="connsiteY2" fmla="*/ 0 h 6858000"/>
              <a:gd name="connsiteX3" fmla="*/ 9742603 w 9742603"/>
              <a:gd name="connsiteY3" fmla="*/ 6858000 h 6858000"/>
              <a:gd name="connsiteX4" fmla="*/ 152400 w 9742603"/>
              <a:gd name="connsiteY4" fmla="*/ 6858000 h 6858000"/>
              <a:gd name="connsiteX5" fmla="*/ 0 w 9742603"/>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42603" h="6858000">
                <a:moveTo>
                  <a:pt x="0" y="0"/>
                </a:moveTo>
                <a:lnTo>
                  <a:pt x="152400" y="0"/>
                </a:lnTo>
                <a:lnTo>
                  <a:pt x="6566449" y="0"/>
                </a:lnTo>
                <a:lnTo>
                  <a:pt x="9742603" y="6858000"/>
                </a:lnTo>
                <a:lnTo>
                  <a:pt x="152400"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11">
            <a:extLst>
              <a:ext uri="{FF2B5EF4-FFF2-40B4-BE49-F238E27FC236}">
                <a16:creationId xmlns:a16="http://schemas.microsoft.com/office/drawing/2014/main" id="{CD2ED21F-DC95-4AD1-8327-D561F5FCA3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380336" cy="6858000"/>
          </a:xfrm>
          <a:custGeom>
            <a:avLst/>
            <a:gdLst>
              <a:gd name="connsiteX0" fmla="*/ 0 w 9380336"/>
              <a:gd name="connsiteY0" fmla="*/ 0 h 6858000"/>
              <a:gd name="connsiteX1" fmla="*/ 6204182 w 9380336"/>
              <a:gd name="connsiteY1" fmla="*/ 0 h 6858000"/>
              <a:gd name="connsiteX2" fmla="*/ 9380336 w 9380336"/>
              <a:gd name="connsiteY2" fmla="*/ 6858000 h 6858000"/>
              <a:gd name="connsiteX3" fmla="*/ 0 w 938033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80336" h="6858000">
                <a:moveTo>
                  <a:pt x="0" y="0"/>
                </a:moveTo>
                <a:lnTo>
                  <a:pt x="6204182" y="0"/>
                </a:lnTo>
                <a:lnTo>
                  <a:pt x="9380336"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ight Triangle 10">
            <a:extLst>
              <a:ext uri="{FF2B5EF4-FFF2-40B4-BE49-F238E27FC236}">
                <a16:creationId xmlns:a16="http://schemas.microsoft.com/office/drawing/2014/main" id="{4E546F4B-34A5-4568-BE18-0F8C8BCCF587}"/>
              </a:ext>
            </a:extLst>
          </p:cNvPr>
          <p:cNvSpPr/>
          <p:nvPr/>
        </p:nvSpPr>
        <p:spPr>
          <a:xfrm>
            <a:off x="5731497" y="-1"/>
            <a:ext cx="3148552" cy="6858001"/>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drawing of a face&#10;&#10;Description automatically generated">
            <a:extLst>
              <a:ext uri="{FF2B5EF4-FFF2-40B4-BE49-F238E27FC236}">
                <a16:creationId xmlns:a16="http://schemas.microsoft.com/office/drawing/2014/main" id="{598E7457-A240-4C21-A421-34BD033A48D6}"/>
              </a:ext>
            </a:extLst>
          </p:cNvPr>
          <p:cNvPicPr>
            <a:picLocks noChangeAspect="1"/>
          </p:cNvPicPr>
          <p:nvPr/>
        </p:nvPicPr>
        <p:blipFill>
          <a:blip r:embed="rId2"/>
          <a:stretch>
            <a:fillRect/>
          </a:stretch>
        </p:blipFill>
        <p:spPr>
          <a:xfrm>
            <a:off x="10578051" y="3904493"/>
            <a:ext cx="916517" cy="918540"/>
          </a:xfrm>
          <a:prstGeom prst="rect">
            <a:avLst/>
          </a:prstGeom>
        </p:spPr>
      </p:pic>
      <p:sp>
        <p:nvSpPr>
          <p:cNvPr id="5" name="Content Placeholder 3">
            <a:extLst>
              <a:ext uri="{FF2B5EF4-FFF2-40B4-BE49-F238E27FC236}">
                <a16:creationId xmlns:a16="http://schemas.microsoft.com/office/drawing/2014/main" id="{358A3F28-65C5-4A76-B38B-71D40051F835}"/>
              </a:ext>
            </a:extLst>
          </p:cNvPr>
          <p:cNvSpPr txBox="1">
            <a:spLocks/>
          </p:cNvSpPr>
          <p:nvPr/>
        </p:nvSpPr>
        <p:spPr>
          <a:xfrm>
            <a:off x="9891617" y="4942420"/>
            <a:ext cx="2319397" cy="12725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hlinkClick r:id="rId3"/>
              </a:rPr>
              <a:t>Carol@CDSAssoc.com</a:t>
            </a:r>
            <a:endPar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endParaRPr lang="en-US" sz="1000" dirty="0">
              <a:hlinkClick r:id="rId4"/>
            </a:endParaRPr>
          </a:p>
          <a:p>
            <a:pPr marL="0" marR="0" lvl="0" indent="0" algn="ctr"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lang="en-US" sz="1200" dirty="0">
                <a:hlinkClick r:id="rId4"/>
              </a:rPr>
              <a:t>Carol Davis-Smith &amp; Associates (cdsassoc.com)</a:t>
            </a:r>
            <a:endParaRPr kumimoji="0" lang="fr-FR" sz="12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5" name="Content Placeholder 3">
            <a:extLst>
              <a:ext uri="{FF2B5EF4-FFF2-40B4-BE49-F238E27FC236}">
                <a16:creationId xmlns:a16="http://schemas.microsoft.com/office/drawing/2014/main" id="{648C1B2C-7D83-4E59-897D-45A9B247F66C}"/>
              </a:ext>
            </a:extLst>
          </p:cNvPr>
          <p:cNvSpPr txBox="1">
            <a:spLocks/>
          </p:cNvSpPr>
          <p:nvPr/>
        </p:nvSpPr>
        <p:spPr>
          <a:xfrm>
            <a:off x="9513455" y="1515528"/>
            <a:ext cx="2667549" cy="12725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hlinkClick r:id="rId5"/>
              </a:rPr>
              <a:t>jdaly@wregional.com</a:t>
            </a:r>
            <a:endPar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endParaRPr>
          </a:p>
          <a:p>
            <a:pPr marL="0" marR="0" lvl="0" indent="0" algn="ctr"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endParaRPr lang="en-US" sz="1200" dirty="0">
              <a:hlinkClick r:id="rId6"/>
            </a:endParaRPr>
          </a:p>
          <a:p>
            <a:pPr marL="0" marR="0" lvl="0" indent="0" algn="ctr" defTabSz="914400" rtl="0" eaLnBrk="1" fontAlgn="auto" latinLnBrk="0" hangingPunct="1">
              <a:lnSpc>
                <a:spcPct val="100000"/>
              </a:lnSpc>
              <a:spcBef>
                <a:spcPts val="0"/>
              </a:spcBef>
              <a:buClrTx/>
              <a:buSzTx/>
              <a:buFont typeface="Arial" panose="020B0604020202020204" pitchFamily="34" charset="0"/>
              <a:buNone/>
              <a:tabLst/>
              <a:defRPr/>
            </a:pPr>
            <a:r>
              <a:rPr lang="en-US" sz="1200" dirty="0">
                <a:hlinkClick r:id="rId6"/>
              </a:rPr>
              <a:t> Washington Regional Medical System</a:t>
            </a:r>
          </a:p>
          <a:p>
            <a:pPr marL="0" marR="0" lvl="0" indent="0" algn="ctr" defTabSz="914400" rtl="0" eaLnBrk="1" fontAlgn="auto" latinLnBrk="0" hangingPunct="1">
              <a:lnSpc>
                <a:spcPct val="100000"/>
              </a:lnSpc>
              <a:spcBef>
                <a:spcPts val="0"/>
              </a:spcBef>
              <a:buClrTx/>
              <a:buSzTx/>
              <a:buFont typeface="Arial" panose="020B0604020202020204" pitchFamily="34" charset="0"/>
              <a:buNone/>
              <a:tabLst/>
              <a:defRPr/>
            </a:pPr>
            <a:r>
              <a:rPr lang="en-US" sz="1200" dirty="0">
                <a:hlinkClick r:id="rId6"/>
              </a:rPr>
              <a:t> (wregional.com)</a:t>
            </a:r>
            <a:endParaRPr kumimoji="0" lang="fr-FR"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79BD3B3A-9D2C-43F9-AC74-7F3F4FAF1FD4}"/>
              </a:ext>
            </a:extLst>
          </p:cNvPr>
          <p:cNvPicPr>
            <a:picLocks noChangeAspect="1"/>
          </p:cNvPicPr>
          <p:nvPr/>
        </p:nvPicPr>
        <p:blipFill>
          <a:blip r:embed="rId7"/>
          <a:stretch>
            <a:fillRect/>
          </a:stretch>
        </p:blipFill>
        <p:spPr>
          <a:xfrm>
            <a:off x="10890" y="1273107"/>
            <a:ext cx="5720606" cy="1757379"/>
          </a:xfrm>
          <a:prstGeom prst="rect">
            <a:avLst/>
          </a:prstGeom>
        </p:spPr>
      </p:pic>
      <p:sp>
        <p:nvSpPr>
          <p:cNvPr id="18" name="TextBox 17">
            <a:extLst>
              <a:ext uri="{FF2B5EF4-FFF2-40B4-BE49-F238E27FC236}">
                <a16:creationId xmlns:a16="http://schemas.microsoft.com/office/drawing/2014/main" id="{45CD8710-343C-4B21-8D9F-747A616E2DE7}"/>
              </a:ext>
            </a:extLst>
          </p:cNvPr>
          <p:cNvSpPr txBox="1"/>
          <p:nvPr/>
        </p:nvSpPr>
        <p:spPr>
          <a:xfrm>
            <a:off x="10890" y="3334046"/>
            <a:ext cx="5656363" cy="461665"/>
          </a:xfrm>
          <a:prstGeom prst="rect">
            <a:avLst/>
          </a:prstGeom>
          <a:noFill/>
        </p:spPr>
        <p:txBody>
          <a:bodyPr wrap="square" rtlCol="0">
            <a:spAutoFit/>
          </a:bodyPr>
          <a:lstStyle/>
          <a:p>
            <a:pPr algn="ctr"/>
            <a:r>
              <a:rPr lang="en-US" sz="2400" b="1" dirty="0"/>
              <a:t>See you in Southern California!</a:t>
            </a:r>
          </a:p>
        </p:txBody>
      </p:sp>
      <p:pic>
        <p:nvPicPr>
          <p:cNvPr id="13" name="Picture 12" descr="A picture containing text, clipart&#10;&#10;Description automatically generated">
            <a:extLst>
              <a:ext uri="{FF2B5EF4-FFF2-40B4-BE49-F238E27FC236}">
                <a16:creationId xmlns:a16="http://schemas.microsoft.com/office/drawing/2014/main" id="{7EDC1273-EB86-4E7C-AFD0-F19C664953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04228" y="689772"/>
            <a:ext cx="2286001" cy="743512"/>
          </a:xfrm>
          <a:prstGeom prst="rect">
            <a:avLst/>
          </a:prstGeom>
        </p:spPr>
      </p:pic>
    </p:spTree>
    <p:extLst>
      <p:ext uri="{BB962C8B-B14F-4D97-AF65-F5344CB8AC3E}">
        <p14:creationId xmlns:p14="http://schemas.microsoft.com/office/powerpoint/2010/main" val="12377716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982</TotalTime>
  <Words>1244</Words>
  <Application>Microsoft Office PowerPoint</Application>
  <PresentationFormat>Widescreen</PresentationFormat>
  <Paragraphs>144</Paragraphs>
  <Slides>14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Arial Black</vt:lpstr>
      <vt:lpstr>Calibri</vt:lpstr>
      <vt:lpstr>Calibri Light</vt:lpstr>
      <vt:lpstr>Times New Roman</vt:lpstr>
      <vt:lpstr>1_Office Theme</vt:lpstr>
      <vt:lpstr>Clinical Protocols to Cybersecurity How to build a clinical equipment acquisition strategy</vt:lpstr>
      <vt:lpstr>Agenda &amp; Objectives</vt:lpstr>
      <vt:lpstr>Carol Davis-Smith &amp; Associates, LLC</vt:lpstr>
      <vt:lpstr>Washington Regional Medical Center</vt:lpstr>
      <vt:lpstr>About Washington Regional</vt:lpstr>
      <vt:lpstr>The Problem Statement</vt:lpstr>
      <vt:lpstr>Internal Resources</vt:lpstr>
      <vt:lpstr>The Process to a Solution</vt:lpstr>
      <vt:lpstr>The Process to a Solution</vt:lpstr>
      <vt:lpstr>Equipment Replacement Forecast</vt:lpstr>
      <vt:lpstr>Equipment Replacement Forecast</vt:lpstr>
      <vt:lpstr>Where are we now?</vt:lpstr>
      <vt:lpstr>Discussion &amp;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&amp; Leveraging the CMMS Failure Code Field</dc:title>
  <dc:creator>Carol Smith</dc:creator>
  <cp:lastModifiedBy>Carol Smith</cp:lastModifiedBy>
  <cp:revision>135</cp:revision>
  <cp:lastPrinted>2021-08-05T19:08:01Z</cp:lastPrinted>
  <dcterms:created xsi:type="dcterms:W3CDTF">2020-08-11T17:36:26Z</dcterms:created>
  <dcterms:modified xsi:type="dcterms:W3CDTF">2022-03-25T21:37:30Z</dcterms:modified>
</cp:coreProperties>
</file>