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Playfair Display"/>
      <p:regular r:id="rId41"/>
      <p:bold r:id="rId42"/>
      <p:italic r:id="rId43"/>
      <p:boldItalic r:id="rId44"/>
    </p:embeddedFont>
    <p:embeddedFont>
      <p:font typeface="Lato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PlayfairDisplay-bold.fntdata"/><Relationship Id="rId41" Type="http://schemas.openxmlformats.org/officeDocument/2006/relationships/font" Target="fonts/PlayfairDisplay-regular.fntdata"/><Relationship Id="rId22" Type="http://schemas.openxmlformats.org/officeDocument/2006/relationships/slide" Target="slides/slide17.xml"/><Relationship Id="rId44" Type="http://schemas.openxmlformats.org/officeDocument/2006/relationships/font" Target="fonts/PlayfairDisplay-boldItalic.fntdata"/><Relationship Id="rId21" Type="http://schemas.openxmlformats.org/officeDocument/2006/relationships/slide" Target="slides/slide16.xml"/><Relationship Id="rId43" Type="http://schemas.openxmlformats.org/officeDocument/2006/relationships/font" Target="fonts/PlayfairDisplay-italic.fntdata"/><Relationship Id="rId24" Type="http://schemas.openxmlformats.org/officeDocument/2006/relationships/slide" Target="slides/slide19.xml"/><Relationship Id="rId46" Type="http://schemas.openxmlformats.org/officeDocument/2006/relationships/font" Target="fonts/Lato-bold.fntdata"/><Relationship Id="rId23" Type="http://schemas.openxmlformats.org/officeDocument/2006/relationships/slide" Target="slides/slide18.xml"/><Relationship Id="rId45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Lato-boldItalic.fntdata"/><Relationship Id="rId25" Type="http://schemas.openxmlformats.org/officeDocument/2006/relationships/slide" Target="slides/slide20.xml"/><Relationship Id="rId47" Type="http://schemas.openxmlformats.org/officeDocument/2006/relationships/font" Target="fonts/Lato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1a8e550d7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1a8e550d7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094e3a8ab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094e3a8ab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094e3a8ab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094e3a8ab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a8e550d70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1a8e550d7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1a8e550d7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1a8e550d7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1a8e550d70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1a8e550d70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94e3a8ab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094e3a8ab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618fb955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618fb955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1618fb955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1618fb955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094e3a8ab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094e3a8ab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94e3a8ab9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094e3a8ab9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094e3a8ab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094e3a8ab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094e3a8ab9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094e3a8ab9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094e3a8ab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094e3a8ab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175658bf7e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175658bf7e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175658bf7e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175658bf7e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175658bf7e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175658bf7e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175658bf7e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175658bf7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175658bf7e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175658bf7e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175658bf7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175658bf7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175658bf7e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175658bf7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175658bf7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175658bf7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175658bf7e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1175658bf7e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175658bf7e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175658bf7e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175658bf7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175658bf7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175658bf7e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175658bf7e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175658bf7e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175658bf7e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175658bf7e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175658bf7e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175658bf7e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175658bf7e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175658bf7e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175658bf7e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175658bf7e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175658bf7e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094e3a8ab9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094e3a8ab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175658bf7e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175658bf7e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175658bf7e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1175658bf7e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1a8e550d70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1a8e550d7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847775" y="70950"/>
            <a:ext cx="5448600" cy="50016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220275" y="350575"/>
            <a:ext cx="4717800" cy="44112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134F5C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3200"/>
              <a:buNone/>
              <a:defRPr>
                <a:solidFill>
                  <a:srgbClr val="134F5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3200"/>
              <a:buNone/>
              <a:defRPr>
                <a:solidFill>
                  <a:srgbClr val="134F5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3200"/>
              <a:buFont typeface="Playfair Display"/>
              <a:buNone/>
              <a:defRPr b="1" sz="3200">
                <a:solidFill>
                  <a:srgbClr val="134F5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elitebiomedicalsolutions.com/resources/blog/biomed-tech-shortage-how-it-impacts-hospitals/" TargetMode="External"/><Relationship Id="rId4" Type="http://schemas.openxmlformats.org/officeDocument/2006/relationships/hyperlink" Target="https://www.bls.gov/ooh/installation-maintenance-and-repair/medical-equipment-repairers.htm" TargetMode="External"/><Relationship Id="rId11" Type="http://schemas.openxmlformats.org/officeDocument/2006/relationships/hyperlink" Target="https://htmjobs.com/" TargetMode="External"/><Relationship Id="rId10" Type="http://schemas.openxmlformats.org/officeDocument/2006/relationships/hyperlink" Target="https://indeed.com/" TargetMode="External"/><Relationship Id="rId9" Type="http://schemas.openxmlformats.org/officeDocument/2006/relationships/hyperlink" Target="https://www.aami.org/HTM/htm-resources" TargetMode="External"/><Relationship Id="rId5" Type="http://schemas.openxmlformats.org/officeDocument/2006/relationships/hyperlink" Target="https://24x7mag.com/professional-development/department-management/salaries/htm-salary-survey-2021/" TargetMode="External"/><Relationship Id="rId6" Type="http://schemas.openxmlformats.org/officeDocument/2006/relationships/hyperlink" Target="https://1technation.com/we-want-you-htm-profession-amid-retirement-exodus/" TargetMode="External"/><Relationship Id="rId7" Type="http://schemas.openxmlformats.org/officeDocument/2006/relationships/hyperlink" Target="https://pressroom.aami.org/posts/pressreleases/no-student-debt-us-gov-approves-biomedical-eq" TargetMode="External"/><Relationship Id="rId8" Type="http://schemas.openxmlformats.org/officeDocument/2006/relationships/hyperlink" Target="https://hbr.org/2021/09/who-is-driving-the-great-resignation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2265450" y="1478625"/>
            <a:ext cx="46131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Job Titles and Their Effects on Vacancies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07200" y="3062925"/>
            <a:ext cx="3129600" cy="80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Michael Heusser, MS, CCE, CHTM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Manager of Clinical Engineering 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chemeClr val="dk1"/>
                </a:solidFill>
              </a:rPr>
              <a:t>Middlesex Health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0346" y="-4"/>
            <a:ext cx="1773650" cy="45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282828"/>
                </a:solidFill>
              </a:rPr>
              <a:t>Poll</a:t>
            </a:r>
            <a:endParaRPr sz="2000">
              <a:solidFill>
                <a:srgbClr val="282828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282828"/>
                </a:solidFill>
              </a:rPr>
              <a:t>Consequences of a staffing shortage</a:t>
            </a:r>
            <a:endParaRPr sz="20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282828"/>
                </a:solidFill>
              </a:rPr>
              <a:t>Anticipated growth of the field</a:t>
            </a:r>
            <a:endParaRPr sz="20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282828"/>
                </a:solidFill>
              </a:rPr>
              <a:t>Why are staffing shortages more common now</a:t>
            </a:r>
            <a:endParaRPr sz="2000">
              <a:solidFill>
                <a:srgbClr val="28282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82828"/>
                </a:solidFill>
                <a:highlight>
                  <a:srgbClr val="FFFFFF"/>
                </a:highlight>
              </a:rPr>
              <a:t>Review data on job title inconsistencies found</a:t>
            </a:r>
            <a:endParaRPr sz="20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82828"/>
                </a:solidFill>
                <a:highlight>
                  <a:srgbClr val="FFFFFF"/>
                </a:highlight>
              </a:rPr>
              <a:t>Why this adds to the problem</a:t>
            </a:r>
            <a:endParaRPr sz="20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82828"/>
                </a:solidFill>
                <a:highlight>
                  <a:srgbClr val="FFFFFF"/>
                </a:highlight>
              </a:rPr>
              <a:t>What are some best practices</a:t>
            </a:r>
            <a:endParaRPr sz="20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82828"/>
                </a:solidFill>
                <a:highlight>
                  <a:srgbClr val="FFFFFF"/>
                </a:highlight>
              </a:rPr>
              <a:t>Job title specific findings</a:t>
            </a:r>
            <a:endParaRPr sz="20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82828"/>
                </a:solidFill>
                <a:highlight>
                  <a:srgbClr val="FFFFFF"/>
                </a:highlight>
              </a:rPr>
              <a:t>Suggestions for current and future postings</a:t>
            </a:r>
            <a:endParaRPr sz="20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000">
              <a:solidFill>
                <a:srgbClr val="282828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Poll Question 1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282828"/>
                </a:solidFill>
                <a:highlight>
                  <a:srgbClr val="FFFFFF"/>
                </a:highlight>
              </a:rPr>
              <a:t>On average how long has it taken you to fill recent job vacancies?</a:t>
            </a:r>
            <a:endParaRPr sz="2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100"/>
              <a:buChar char="●"/>
            </a:pPr>
            <a:r>
              <a:rPr lang="en" sz="2100">
                <a:solidFill>
                  <a:srgbClr val="282828"/>
                </a:solidFill>
              </a:rPr>
              <a:t>1 - 3 months</a:t>
            </a:r>
            <a:endParaRPr sz="2100">
              <a:solidFill>
                <a:srgbClr val="282828"/>
              </a:solidFill>
            </a:endParaRPr>
          </a:p>
          <a:p>
            <a:pPr indent="-361950" lvl="0" marL="457200" rtl="0" algn="l">
              <a:spcBef>
                <a:spcPts val="1600"/>
              </a:spcBef>
              <a:spcAft>
                <a:spcPts val="0"/>
              </a:spcAft>
              <a:buClr>
                <a:srgbClr val="282828"/>
              </a:buClr>
              <a:buSzPts val="2100"/>
              <a:buChar char="●"/>
            </a:pPr>
            <a:r>
              <a:rPr lang="en" sz="2100">
                <a:solidFill>
                  <a:srgbClr val="282828"/>
                </a:solidFill>
              </a:rPr>
              <a:t>3 - 6 months</a:t>
            </a:r>
            <a:endParaRPr sz="2100">
              <a:solidFill>
                <a:srgbClr val="282828"/>
              </a:solidFill>
            </a:endParaRPr>
          </a:p>
          <a:p>
            <a:pPr indent="-361950" lvl="0" marL="457200" rtl="0" algn="l">
              <a:spcBef>
                <a:spcPts val="1600"/>
              </a:spcBef>
              <a:spcAft>
                <a:spcPts val="0"/>
              </a:spcAft>
              <a:buClr>
                <a:srgbClr val="282828"/>
              </a:buClr>
              <a:buSzPts val="2100"/>
              <a:buChar char="●"/>
            </a:pPr>
            <a:r>
              <a:rPr lang="en" sz="2100">
                <a:solidFill>
                  <a:srgbClr val="282828"/>
                </a:solidFill>
              </a:rPr>
              <a:t>6 - 9 months</a:t>
            </a:r>
            <a:endParaRPr sz="2100">
              <a:solidFill>
                <a:srgbClr val="282828"/>
              </a:solidFill>
            </a:endParaRPr>
          </a:p>
          <a:p>
            <a:pPr indent="-361950" lvl="0" marL="457200" rtl="0" algn="l">
              <a:spcBef>
                <a:spcPts val="1600"/>
              </a:spcBef>
              <a:spcAft>
                <a:spcPts val="1600"/>
              </a:spcAft>
              <a:buClr>
                <a:srgbClr val="282828"/>
              </a:buClr>
              <a:buSzPts val="2100"/>
              <a:buChar char="●"/>
            </a:pPr>
            <a:r>
              <a:rPr lang="en" sz="2100">
                <a:solidFill>
                  <a:srgbClr val="282828"/>
                </a:solidFill>
              </a:rPr>
              <a:t>Greater than 9 months</a:t>
            </a:r>
            <a:endParaRPr sz="2100">
              <a:solidFill>
                <a:srgbClr val="282828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Poll Question 2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282828"/>
                </a:solidFill>
                <a:highlight>
                  <a:srgbClr val="FFFFFF"/>
                </a:highlight>
              </a:rPr>
              <a:t>Have you had to change a job posting to find more candidates? </a:t>
            </a:r>
            <a:endParaRPr sz="2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100"/>
              <a:buChar char="●"/>
            </a:pPr>
            <a:r>
              <a:rPr lang="en" sz="2100">
                <a:solidFill>
                  <a:srgbClr val="282828"/>
                </a:solidFill>
              </a:rPr>
              <a:t>Yes</a:t>
            </a:r>
            <a:endParaRPr sz="2100">
              <a:solidFill>
                <a:srgbClr val="282828"/>
              </a:solidFill>
            </a:endParaRPr>
          </a:p>
          <a:p>
            <a:pPr indent="-361950" lvl="0" marL="457200" rtl="0" algn="l">
              <a:spcBef>
                <a:spcPts val="1600"/>
              </a:spcBef>
              <a:spcAft>
                <a:spcPts val="1600"/>
              </a:spcAft>
              <a:buClr>
                <a:srgbClr val="282828"/>
              </a:buClr>
              <a:buSzPts val="2100"/>
              <a:buChar char="●"/>
            </a:pPr>
            <a:r>
              <a:rPr lang="en" sz="2100">
                <a:solidFill>
                  <a:srgbClr val="282828"/>
                </a:solidFill>
              </a:rPr>
              <a:t>No</a:t>
            </a:r>
            <a:endParaRPr sz="2100">
              <a:solidFill>
                <a:srgbClr val="282828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Poll Question 3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282828"/>
                </a:solidFill>
                <a:highlight>
                  <a:srgbClr val="FFFFFF"/>
                </a:highlight>
              </a:rPr>
              <a:t>Have you needed to use a recruiting service to help fill vacancies</a:t>
            </a:r>
            <a:r>
              <a:rPr lang="en" sz="2200">
                <a:solidFill>
                  <a:srgbClr val="282828"/>
                </a:solidFill>
                <a:highlight>
                  <a:srgbClr val="FFFFFF"/>
                </a:highlight>
              </a:rPr>
              <a:t>? </a:t>
            </a:r>
            <a:endParaRPr sz="2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100"/>
              <a:buChar char="●"/>
            </a:pPr>
            <a:r>
              <a:rPr lang="en" sz="2100">
                <a:solidFill>
                  <a:srgbClr val="282828"/>
                </a:solidFill>
              </a:rPr>
              <a:t>Yes</a:t>
            </a:r>
            <a:endParaRPr sz="2100">
              <a:solidFill>
                <a:srgbClr val="282828"/>
              </a:solidFill>
            </a:endParaRPr>
          </a:p>
          <a:p>
            <a:pPr indent="-361950" lvl="0" marL="457200" rtl="0" algn="l">
              <a:spcBef>
                <a:spcPts val="1600"/>
              </a:spcBef>
              <a:spcAft>
                <a:spcPts val="1600"/>
              </a:spcAft>
              <a:buClr>
                <a:srgbClr val="282828"/>
              </a:buClr>
              <a:buSzPts val="2100"/>
              <a:buChar char="●"/>
            </a:pPr>
            <a:r>
              <a:rPr lang="en" sz="2100">
                <a:solidFill>
                  <a:srgbClr val="282828"/>
                </a:solidFill>
              </a:rPr>
              <a:t>No</a:t>
            </a:r>
            <a:endParaRPr sz="2100">
              <a:solidFill>
                <a:srgbClr val="282828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Poll Question 4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000000"/>
                </a:solidFill>
                <a:highlight>
                  <a:srgbClr val="FFFFFF"/>
                </a:highlight>
              </a:rPr>
              <a:t>Do you use level specific job titles for your technician job postings</a:t>
            </a:r>
            <a:r>
              <a:rPr lang="en" sz="2200">
                <a:solidFill>
                  <a:srgbClr val="000000"/>
                </a:solidFill>
                <a:highlight>
                  <a:srgbClr val="FFFFFF"/>
                </a:highlight>
              </a:rPr>
              <a:t>? </a:t>
            </a:r>
            <a:endParaRPr sz="2200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Char char="●"/>
            </a:pPr>
            <a:r>
              <a:rPr lang="en" sz="2100">
                <a:solidFill>
                  <a:srgbClr val="000000"/>
                </a:solidFill>
              </a:rPr>
              <a:t>Yes</a:t>
            </a:r>
            <a:endParaRPr sz="2100">
              <a:solidFill>
                <a:srgbClr val="000000"/>
              </a:solidFill>
            </a:endParaRPr>
          </a:p>
          <a:p>
            <a:pPr indent="-361950" lvl="0" marL="45720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100"/>
              <a:buChar char="●"/>
            </a:pPr>
            <a:r>
              <a:rPr lang="en" sz="2100">
                <a:solidFill>
                  <a:srgbClr val="000000"/>
                </a:solidFill>
              </a:rPr>
              <a:t>No</a:t>
            </a:r>
            <a:endParaRPr sz="21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Consequences of a Staffing Shortage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Turnaround Time for Repairs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Likely to increase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Greater need for expanded prioritization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Compliance</a:t>
            </a: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 Challenges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Greater difficulty </a:t>
            </a: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completing</a:t>
            </a: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 planned maintenance activities on time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Less time spent completing documentation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Staff Burnout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Increased stress and demand based on competing priorities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Need for persistent overtime [1]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Consequences of a Staffing Shortage</a:t>
            </a:r>
            <a:endParaRPr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Direct Patient Care Impact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Missed necessary planned maintenance leads to increased unexpected failures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Longer turnaround time leads to lack of equipment available for patient care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Rushed work could lead to mistakes during maintenance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Financial Impact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Requests to purchase additional equipment to compensate for lack of available devices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Increased reliance on costly support labor from external resources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Increased overtime spending [1]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Consequences of a Staffing Shortage</a:t>
            </a:r>
            <a:endParaRPr/>
          </a:p>
        </p:txBody>
      </p:sp>
      <p:pic>
        <p:nvPicPr>
          <p:cNvPr id="109" name="Google Shape;109;p21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1152075"/>
            <a:ext cx="5506251" cy="36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 txBox="1"/>
          <p:nvPr/>
        </p:nvSpPr>
        <p:spPr>
          <a:xfrm>
            <a:off x="5817950" y="1915313"/>
            <a:ext cx="31461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82828"/>
                </a:solidFill>
              </a:rPr>
              <a:t>Assumptions: </a:t>
            </a:r>
            <a:endParaRPr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>
                <a:solidFill>
                  <a:srgbClr val="282828"/>
                </a:solidFill>
              </a:rPr>
              <a:t>Available maintenance hours are 80% of staff’s time</a:t>
            </a:r>
            <a:endParaRPr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>
                <a:solidFill>
                  <a:srgbClr val="282828"/>
                </a:solidFill>
              </a:rPr>
              <a:t>6 Technicians </a:t>
            </a:r>
            <a:r>
              <a:rPr lang="en">
                <a:solidFill>
                  <a:srgbClr val="282828"/>
                </a:solidFill>
              </a:rPr>
              <a:t>drops</a:t>
            </a:r>
            <a:r>
              <a:rPr lang="en">
                <a:solidFill>
                  <a:srgbClr val="282828"/>
                </a:solidFill>
              </a:rPr>
              <a:t> to 5 on month 6</a:t>
            </a:r>
            <a:endParaRPr>
              <a:solidFill>
                <a:srgbClr val="282828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○"/>
            </a:pPr>
            <a:r>
              <a:rPr lang="en">
                <a:solidFill>
                  <a:srgbClr val="282828"/>
                </a:solidFill>
              </a:rPr>
              <a:t>Previously operated evenly not at a deficit </a:t>
            </a:r>
            <a:endParaRPr>
              <a:solidFill>
                <a:srgbClr val="282828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○"/>
            </a:pPr>
            <a:r>
              <a:rPr lang="en">
                <a:solidFill>
                  <a:srgbClr val="282828"/>
                </a:solidFill>
              </a:rPr>
              <a:t>Operating in a 140 hr/month deficit</a:t>
            </a:r>
            <a:endParaRPr>
              <a:solidFill>
                <a:srgbClr val="282828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Anticipated Growth of the Field</a:t>
            </a:r>
            <a:endParaRPr/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Federal </a:t>
            </a: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government</a:t>
            </a: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 predicts a 7 percent growth of the field by 2030 </a:t>
            </a:r>
            <a:r>
              <a:rPr lang="en" sz="1400">
                <a:solidFill>
                  <a:srgbClr val="282828"/>
                </a:solidFill>
                <a:highlight>
                  <a:schemeClr val="lt1"/>
                </a:highlight>
              </a:rPr>
              <a:t>[2]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Average compared to all occupations 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Estimated to be about 6,300 openings per year 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Primarily from retirements or transfers out of the field 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chemeClr val="lt1"/>
                </a:highlight>
              </a:rPr>
              <a:t>Average age of technicians is estimated to be 47 [3]</a:t>
            </a:r>
            <a:endParaRPr sz="1400">
              <a:solidFill>
                <a:srgbClr val="282828"/>
              </a:solidFill>
              <a:highlight>
                <a:schemeClr val="lt1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chemeClr val="lt1"/>
                </a:highlight>
              </a:rPr>
              <a:t>30% under 40</a:t>
            </a:r>
            <a:endParaRPr sz="1200">
              <a:solidFill>
                <a:srgbClr val="282828"/>
              </a:solidFill>
              <a:highlight>
                <a:schemeClr val="lt1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chemeClr val="lt1"/>
                </a:highlight>
              </a:rPr>
              <a:t>Nearly 50% of the HTM workforce is over the age of 50</a:t>
            </a:r>
            <a:endParaRPr sz="1200">
              <a:solidFill>
                <a:srgbClr val="282828"/>
              </a:solidFill>
              <a:highlight>
                <a:schemeClr val="lt1"/>
              </a:highlight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■"/>
            </a:pPr>
            <a:r>
              <a:rPr lang="en" sz="1200">
                <a:solidFill>
                  <a:srgbClr val="282828"/>
                </a:solidFill>
                <a:highlight>
                  <a:schemeClr val="lt1"/>
                </a:highlight>
              </a:rPr>
              <a:t>Up to 35% of which is estimated to retire by 2028 [4]</a:t>
            </a:r>
            <a:endParaRPr sz="1200">
              <a:solidFill>
                <a:srgbClr val="282828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type="title"/>
          </p:nvPr>
        </p:nvSpPr>
        <p:spPr>
          <a:xfrm>
            <a:off x="311700" y="391350"/>
            <a:ext cx="8520600" cy="9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Are Staffing Shortages More Common Now?</a:t>
            </a:r>
            <a:endParaRPr/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1388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Growing need for medical equipment maintenance staff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Retiring vs new coming in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chemeClr val="lt1"/>
                </a:highlight>
              </a:rPr>
              <a:t>Many BMET education programs have closed due to reduced enrollment [5]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Lack of interest in the field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Minimal awareness in the community of the field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Lack of qualified candidates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Minimal students graduating with the necessary skills for many years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chemeClr val="lt1"/>
                </a:highlight>
              </a:rPr>
              <a:t>Time to fill can be as high as 9 months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The Great Resignation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Currently rates are highest in the technology and healthcare fields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Rates are highest in fields that experienced increased workloads and burnout due to the pandemic [6]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Confusing job titles across industry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○"/>
            </a:pPr>
            <a:r>
              <a:rPr lang="en">
                <a:solidFill>
                  <a:srgbClr val="282828"/>
                </a:solidFill>
                <a:highlight>
                  <a:srgbClr val="FFFFFF"/>
                </a:highlight>
              </a:rPr>
              <a:t>398 total job postings were reviewed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>
            <p:ph type="title"/>
          </p:nvPr>
        </p:nvSpPr>
        <p:spPr>
          <a:xfrm>
            <a:off x="311700" y="391350"/>
            <a:ext cx="8520600" cy="10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 Institution Unique Job Titles Cause a Problem?</a:t>
            </a:r>
            <a:endParaRPr/>
          </a:p>
        </p:txBody>
      </p:sp>
      <p:sp>
        <p:nvSpPr>
          <p:cNvPr id="133" name="Google Shape;133;p25"/>
          <p:cNvSpPr txBox="1"/>
          <p:nvPr>
            <p:ph idx="1" type="body"/>
          </p:nvPr>
        </p:nvSpPr>
        <p:spPr>
          <a:xfrm>
            <a:off x="311700" y="14434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Improper candidates may apply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Applicable candidates may not find the posting based on the title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This could lead to an extended time to fill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What has HTMJOBS seen in their experience?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Difficult to grade from a market perspective 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HR surveys will mismatch causing improper grading and salary inequities leading to higher turnover rates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Students interested in the field may seek the wrong education </a:t>
            </a:r>
            <a:endParaRPr sz="1400">
              <a:solidFill>
                <a:srgbClr val="282828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Job Titles Should Be Used?</a:t>
            </a:r>
            <a:endParaRPr/>
          </a:p>
        </p:txBody>
      </p:sp>
      <p:sp>
        <p:nvSpPr>
          <p:cNvPr id="139" name="Google Shape;139;p26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Conform to regional or state titles used nearby?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Adopt the titles used by national organizations?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Adopt the titles used by department of labor?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Adopt the titles used in HR compensation surveys?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Adopt the titles created by AAMI?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AAMI’s Career Planning Handbook [7]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/>
          <p:nvPr>
            <p:ph type="title"/>
          </p:nvPr>
        </p:nvSpPr>
        <p:spPr>
          <a:xfrm>
            <a:off x="311700" y="376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AAMI - Biomedical Equipment Technician (BMET) 1</a:t>
            </a:r>
            <a:endParaRPr/>
          </a:p>
        </p:txBody>
      </p:sp>
      <p:sp>
        <p:nvSpPr>
          <p:cNvPr id="145" name="Google Shape;145;p27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Job Postings Found: 75 </a:t>
            </a:r>
            <a:endParaRPr sz="14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+ 23?</a:t>
            </a:r>
            <a:endParaRPr sz="1200"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Unique Names: 20 </a:t>
            </a:r>
            <a:endParaRPr sz="14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+ 9?</a:t>
            </a:r>
            <a:endParaRPr sz="1200"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Popular HR Compensation Survey Names:</a:t>
            </a:r>
            <a:endParaRPr sz="14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Biomedical Electronics Technician</a:t>
            </a:r>
            <a:endParaRPr sz="12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Biomedical Equipment Technician</a:t>
            </a:r>
            <a:endParaRPr sz="1200">
              <a:solidFill>
                <a:srgbClr val="282828"/>
              </a:solidFill>
            </a:endParaRPr>
          </a:p>
        </p:txBody>
      </p:sp>
      <p:pic>
        <p:nvPicPr>
          <p:cNvPr id="146" name="Google Shape;1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52475"/>
            <a:ext cx="4267201" cy="362871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7"/>
          <p:cNvSpPr txBox="1"/>
          <p:nvPr/>
        </p:nvSpPr>
        <p:spPr>
          <a:xfrm>
            <a:off x="152400" y="4781200"/>
            <a:ext cx="1107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AAMI Definition [7]</a:t>
            </a:r>
            <a:endParaRPr sz="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/>
          <p:nvPr>
            <p:ph type="title"/>
          </p:nvPr>
        </p:nvSpPr>
        <p:spPr>
          <a:xfrm>
            <a:off x="311700" y="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AAMI - Biomedical Equipment Technician (BMET) 2</a:t>
            </a:r>
            <a:endParaRPr/>
          </a:p>
        </p:txBody>
      </p:sp>
      <p:sp>
        <p:nvSpPr>
          <p:cNvPr id="158" name="Google Shape;158;p29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Job Postings Found: 84</a:t>
            </a:r>
            <a:endParaRPr sz="14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+ 34?</a:t>
            </a:r>
            <a:endParaRPr sz="1200"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Unique Names: 16</a:t>
            </a:r>
            <a:endParaRPr sz="14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+ 14?</a:t>
            </a:r>
            <a:endParaRPr sz="1200"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Popular HR Compensation Survey Names:</a:t>
            </a:r>
            <a:endParaRPr sz="14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Biomedical Electronics Technician</a:t>
            </a:r>
            <a:endParaRPr sz="12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Biomedical Equipment Technician</a:t>
            </a:r>
            <a:endParaRPr sz="1200">
              <a:solidFill>
                <a:srgbClr val="282828"/>
              </a:solidFill>
            </a:endParaRPr>
          </a:p>
        </p:txBody>
      </p:sp>
      <p:pic>
        <p:nvPicPr>
          <p:cNvPr id="159" name="Google Shape;15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700" y="1074650"/>
            <a:ext cx="4148171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9"/>
          <p:cNvSpPr txBox="1"/>
          <p:nvPr/>
        </p:nvSpPr>
        <p:spPr>
          <a:xfrm>
            <a:off x="152400" y="4781200"/>
            <a:ext cx="1107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AAMI Definition [7]</a:t>
            </a:r>
            <a:endParaRPr sz="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0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/>
          <p:nvPr>
            <p:ph type="title"/>
          </p:nvPr>
        </p:nvSpPr>
        <p:spPr>
          <a:xfrm>
            <a:off x="311700" y="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AAMI - Biomedical Equipment Technician (BMET) 3</a:t>
            </a:r>
            <a:endParaRPr/>
          </a:p>
        </p:txBody>
      </p:sp>
      <p:sp>
        <p:nvSpPr>
          <p:cNvPr id="171" name="Google Shape;171;p31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Job Postings Found: 49</a:t>
            </a:r>
            <a:endParaRPr sz="14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+ 5?</a:t>
            </a:r>
            <a:endParaRPr sz="1200"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Unique Names: 15</a:t>
            </a:r>
            <a:endParaRPr sz="14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+ 2?</a:t>
            </a:r>
            <a:endParaRPr sz="1200"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Popular HR Compensation Survey Names:</a:t>
            </a:r>
            <a:endParaRPr sz="14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Biomedical Electronics Technician</a:t>
            </a:r>
            <a:endParaRPr sz="12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Biomedical Equipment Technician</a:t>
            </a:r>
            <a:endParaRPr sz="1200">
              <a:solidFill>
                <a:srgbClr val="282828"/>
              </a:solidFill>
            </a:endParaRPr>
          </a:p>
        </p:txBody>
      </p:sp>
      <p:pic>
        <p:nvPicPr>
          <p:cNvPr id="172" name="Google Shape;17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625" y="1046600"/>
            <a:ext cx="4260301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1"/>
          <p:cNvSpPr txBox="1"/>
          <p:nvPr/>
        </p:nvSpPr>
        <p:spPr>
          <a:xfrm>
            <a:off x="152400" y="4781200"/>
            <a:ext cx="1107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AAMI Definition [7]</a:t>
            </a:r>
            <a:endParaRPr sz="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2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/>
          <p:nvPr>
            <p:ph type="title"/>
          </p:nvPr>
        </p:nvSpPr>
        <p:spPr>
          <a:xfrm>
            <a:off x="311700" y="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/>
              <a:t>AAMI - Biomedical Equipment Technician (BMET) Specialist - Radiology</a:t>
            </a:r>
            <a:endParaRPr/>
          </a:p>
        </p:txBody>
      </p:sp>
      <p:sp>
        <p:nvSpPr>
          <p:cNvPr id="184" name="Google Shape;184;p33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Job Postings Found: 64</a:t>
            </a:r>
            <a:endParaRPr sz="1400"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Unique Names: 17</a:t>
            </a:r>
            <a:endParaRPr sz="1400"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Popular HR Compensation Survey Names:</a:t>
            </a:r>
            <a:endParaRPr sz="14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Biomedical Electronics Technician</a:t>
            </a:r>
            <a:endParaRPr sz="12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Biomedical Equipment Technician</a:t>
            </a:r>
            <a:endParaRPr sz="1200">
              <a:solidFill>
                <a:srgbClr val="282828"/>
              </a:solidFill>
            </a:endParaRPr>
          </a:p>
        </p:txBody>
      </p:sp>
      <p:pic>
        <p:nvPicPr>
          <p:cNvPr id="185" name="Google Shape;18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700" y="1074900"/>
            <a:ext cx="4260300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3"/>
          <p:cNvSpPr txBox="1"/>
          <p:nvPr/>
        </p:nvSpPr>
        <p:spPr>
          <a:xfrm>
            <a:off x="152400" y="4781200"/>
            <a:ext cx="1107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AAMI Definition [7]</a:t>
            </a:r>
            <a:endParaRPr sz="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1978"/>
              <a:t>AAMI - Biomedical Equipment Technician (BMET) Specialist Continued</a:t>
            </a:r>
            <a:endParaRPr sz="1978"/>
          </a:p>
        </p:txBody>
      </p:sp>
      <p:sp>
        <p:nvSpPr>
          <p:cNvPr id="197" name="Google Shape;197;p35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Laboratory</a:t>
            </a:r>
            <a:endParaRPr b="1" sz="1400"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Total Number of Job Postings Found: 3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Total Number of Unique Names: 3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Popular HR Compensation Survey Names:</a:t>
            </a:r>
            <a:endParaRPr sz="14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Biomedical Electronics Technician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Biomedical Equipment Technician</a:t>
            </a:r>
            <a:endParaRPr sz="1200"/>
          </a:p>
        </p:txBody>
      </p:sp>
      <p:sp>
        <p:nvSpPr>
          <p:cNvPr id="198" name="Google Shape;198;p35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/>
              <a:t>Network Specialist</a:t>
            </a:r>
            <a:endParaRPr b="1" sz="1400"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Total Number of Job Postings Found: 5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Total Number of Unique Names: 4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Popular HR Compensation Survey Names:</a:t>
            </a:r>
            <a:endParaRPr sz="14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Biomedical Electronics Technician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Biomedical Equipment Technician</a:t>
            </a:r>
            <a:endParaRPr sz="1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/>
          <p:nvPr>
            <p:ph type="title"/>
          </p:nvPr>
        </p:nvSpPr>
        <p:spPr>
          <a:xfrm>
            <a:off x="311700" y="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/>
              <a:t>AAMI - Clinical Engineer</a:t>
            </a:r>
            <a:endParaRPr/>
          </a:p>
        </p:txBody>
      </p:sp>
      <p:sp>
        <p:nvSpPr>
          <p:cNvPr id="204" name="Google Shape;204;p36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Job Postings Found: 8</a:t>
            </a:r>
            <a:endParaRPr sz="1400"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Unique Names: 6</a:t>
            </a:r>
            <a:endParaRPr sz="1400"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Popular HR Compensation Survey Names:</a:t>
            </a:r>
            <a:endParaRPr sz="14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Does not exist in the two sample surveys located</a:t>
            </a:r>
            <a:endParaRPr sz="1200">
              <a:solidFill>
                <a:srgbClr val="282828"/>
              </a:solidFill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</a:rPr>
              <a:t>Similar descriptions in other areas were:</a:t>
            </a:r>
            <a:endParaRPr sz="1200">
              <a:solidFill>
                <a:srgbClr val="282828"/>
              </a:solidFill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■"/>
            </a:pPr>
            <a:r>
              <a:rPr lang="en" sz="1200">
                <a:solidFill>
                  <a:srgbClr val="282828"/>
                </a:solidFill>
              </a:rPr>
              <a:t>Operations Project Manager</a:t>
            </a:r>
            <a:endParaRPr sz="1200">
              <a:solidFill>
                <a:srgbClr val="282828"/>
              </a:solidFill>
            </a:endParaRPr>
          </a:p>
          <a:p>
            <a:pPr indent="-3048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■"/>
            </a:pPr>
            <a:r>
              <a:rPr lang="en" sz="1200">
                <a:solidFill>
                  <a:srgbClr val="282828"/>
                </a:solidFill>
              </a:rPr>
              <a:t>IT Project Manager</a:t>
            </a:r>
            <a:endParaRPr sz="1200">
              <a:solidFill>
                <a:srgbClr val="282828"/>
              </a:solidFill>
            </a:endParaRPr>
          </a:p>
        </p:txBody>
      </p:sp>
      <p:pic>
        <p:nvPicPr>
          <p:cNvPr id="205" name="Google Shape;20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60225"/>
            <a:ext cx="4063281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6"/>
          <p:cNvSpPr txBox="1"/>
          <p:nvPr/>
        </p:nvSpPr>
        <p:spPr>
          <a:xfrm>
            <a:off x="152400" y="4781200"/>
            <a:ext cx="1107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AAMI Definition [7]</a:t>
            </a:r>
            <a:endParaRPr sz="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7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8"/>
          <p:cNvSpPr txBox="1"/>
          <p:nvPr>
            <p:ph idx="1" type="body"/>
          </p:nvPr>
        </p:nvSpPr>
        <p:spPr>
          <a:xfrm>
            <a:off x="311600" y="1064400"/>
            <a:ext cx="2574900" cy="345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Job Postings Found: 37</a:t>
            </a:r>
            <a:endParaRPr sz="1400">
              <a:solidFill>
                <a:srgbClr val="282828"/>
              </a:solidFill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160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</a:rPr>
              <a:t>Total Number of Unique Names: 23</a:t>
            </a:r>
            <a:endParaRPr sz="1400">
              <a:solidFill>
                <a:srgbClr val="282828"/>
              </a:solidFill>
            </a:endParaRPr>
          </a:p>
        </p:txBody>
      </p:sp>
      <p:pic>
        <p:nvPicPr>
          <p:cNvPr id="217" name="Google Shape;217;p3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6100" y="572700"/>
            <a:ext cx="6207898" cy="4422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8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/>
              <a:t>Notable Findings - Field Service Technicians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/>
              <a:t>Notable Findings - BMET 1?</a:t>
            </a:r>
            <a:endParaRPr/>
          </a:p>
        </p:txBody>
      </p:sp>
      <p:pic>
        <p:nvPicPr>
          <p:cNvPr id="224" name="Google Shape;224;p3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2700"/>
            <a:ext cx="9144003" cy="4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0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1"/>
              <a:buFont typeface="Arial"/>
              <a:buNone/>
            </a:pPr>
            <a:r>
              <a:rPr lang="en"/>
              <a:t>Notable Findings - BMET 2?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/>
          </a:p>
        </p:txBody>
      </p:sp>
      <p:pic>
        <p:nvPicPr>
          <p:cNvPr id="230" name="Google Shape;230;p40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2700"/>
            <a:ext cx="9144003" cy="45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 txBox="1"/>
          <p:nvPr>
            <p:ph type="title"/>
          </p:nvPr>
        </p:nvSpPr>
        <p:spPr>
          <a:xfrm>
            <a:off x="311700" y="0"/>
            <a:ext cx="8520600" cy="10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/>
              <a:t>Notable Findings - Misleading Job Posts - Biomedical Equipment Technician</a:t>
            </a:r>
            <a:endParaRPr/>
          </a:p>
        </p:txBody>
      </p:sp>
      <p:pic>
        <p:nvPicPr>
          <p:cNvPr id="236" name="Google Shape;236;p41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40100"/>
            <a:ext cx="9144003" cy="410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2"/>
          <p:cNvSpPr txBox="1"/>
          <p:nvPr>
            <p:ph type="title"/>
          </p:nvPr>
        </p:nvSpPr>
        <p:spPr>
          <a:xfrm>
            <a:off x="311700" y="0"/>
            <a:ext cx="8520600" cy="101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/>
              <a:t>Notable Findings - Misleading Job Posts - Biomedical Technician</a:t>
            </a:r>
            <a:endParaRPr/>
          </a:p>
        </p:txBody>
      </p:sp>
      <p:pic>
        <p:nvPicPr>
          <p:cNvPr id="242" name="Google Shape;242;p42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8800"/>
            <a:ext cx="9144003" cy="4124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3"/>
          <p:cNvSpPr txBox="1"/>
          <p:nvPr>
            <p:ph type="title"/>
          </p:nvPr>
        </p:nvSpPr>
        <p:spPr>
          <a:xfrm>
            <a:off x="311700" y="0"/>
            <a:ext cx="8520600" cy="104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/>
              <a:t>Notable Findings - Misleading Job Posts - Biomedical Engineer</a:t>
            </a:r>
            <a:endParaRPr/>
          </a:p>
        </p:txBody>
      </p:sp>
      <p:pic>
        <p:nvPicPr>
          <p:cNvPr id="248" name="Google Shape;248;p43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47000"/>
            <a:ext cx="9144003" cy="409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4"/>
          <p:cNvSpPr txBox="1"/>
          <p:nvPr>
            <p:ph type="title"/>
          </p:nvPr>
        </p:nvSpPr>
        <p:spPr>
          <a:xfrm>
            <a:off x="311700" y="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This Be Solved For My Current Posting?</a:t>
            </a:r>
            <a:endParaRPr/>
          </a:p>
        </p:txBody>
      </p:sp>
      <p:sp>
        <p:nvSpPr>
          <p:cNvPr id="254" name="Google Shape;254;p44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Revise the current posting title to match the most commonly used in your area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Research on commonly used job posting websites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Revise the description of the job to be descriptive to what you are looking for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Widen your range of your posting to include multiple levels if applicable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400"/>
              <a:buChar char="●"/>
            </a:pPr>
            <a:r>
              <a:rPr lang="en" sz="1400">
                <a:solidFill>
                  <a:srgbClr val="282828"/>
                </a:solidFill>
                <a:highlight>
                  <a:srgbClr val="FFFFFF"/>
                </a:highlight>
              </a:rPr>
              <a:t>Hire a recruiting service</a:t>
            </a:r>
            <a:endParaRPr sz="14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Passive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Assistive</a:t>
            </a:r>
            <a:endParaRPr sz="1200">
              <a:solidFill>
                <a:srgbClr val="282828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200"/>
              <a:buChar char="○"/>
            </a:pPr>
            <a:r>
              <a:rPr lang="en" sz="1200">
                <a:solidFill>
                  <a:srgbClr val="282828"/>
                </a:solidFill>
                <a:highlight>
                  <a:srgbClr val="FFFFFF"/>
                </a:highlight>
              </a:rPr>
              <a:t>Active</a:t>
            </a:r>
            <a:endParaRPr sz="1900">
              <a:solidFill>
                <a:srgbClr val="282828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5"/>
          <p:cNvSpPr/>
          <p:nvPr/>
        </p:nvSpPr>
        <p:spPr>
          <a:xfrm>
            <a:off x="5412175" y="978450"/>
            <a:ext cx="3715500" cy="4164900"/>
          </a:xfrm>
          <a:prstGeom prst="ellipse">
            <a:avLst/>
          </a:prstGeom>
          <a:noFill/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45"/>
          <p:cNvSpPr/>
          <p:nvPr/>
        </p:nvSpPr>
        <p:spPr>
          <a:xfrm>
            <a:off x="4875" y="978461"/>
            <a:ext cx="3715500" cy="4164900"/>
          </a:xfrm>
          <a:prstGeom prst="ellipse">
            <a:avLst/>
          </a:prstGeom>
          <a:noFill/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45"/>
          <p:cNvSpPr/>
          <p:nvPr/>
        </p:nvSpPr>
        <p:spPr>
          <a:xfrm>
            <a:off x="1733375" y="978461"/>
            <a:ext cx="5548500" cy="4164900"/>
          </a:xfrm>
          <a:prstGeom prst="ellipse">
            <a:avLst/>
          </a:prstGeom>
          <a:noFill/>
          <a:ln cap="flat" cmpd="sng" w="952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45"/>
          <p:cNvSpPr txBox="1"/>
          <p:nvPr>
            <p:ph idx="1" type="body"/>
          </p:nvPr>
        </p:nvSpPr>
        <p:spPr>
          <a:xfrm>
            <a:off x="2115388" y="1731425"/>
            <a:ext cx="1379700" cy="2519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64D79"/>
                </a:solidFill>
              </a:rPr>
              <a:t>Work with local organizations to create common titles in your area</a:t>
            </a:r>
            <a:endParaRPr b="1" sz="1200">
              <a:solidFill>
                <a:srgbClr val="A64D79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64D79"/>
                </a:solidFill>
              </a:rPr>
              <a:t>-</a:t>
            </a:r>
            <a:r>
              <a:rPr lang="en" sz="1000">
                <a:solidFill>
                  <a:srgbClr val="A64D79"/>
                </a:solidFill>
              </a:rPr>
              <a:t> </a:t>
            </a:r>
            <a:r>
              <a:rPr lang="en" sz="1000">
                <a:solidFill>
                  <a:srgbClr val="A64D79"/>
                </a:solidFill>
              </a:rPr>
              <a:t>Proper candidates in your local area will apply</a:t>
            </a:r>
            <a:endParaRPr sz="1000">
              <a:solidFill>
                <a:srgbClr val="A64D79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64D79"/>
                </a:solidFill>
              </a:rPr>
              <a:t>- Job openings will be easier to find</a:t>
            </a:r>
            <a:endParaRPr sz="1000">
              <a:solidFill>
                <a:srgbClr val="A64D79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64D79"/>
                </a:solidFill>
              </a:rPr>
              <a:t>- Salaries will be easier to grade</a:t>
            </a:r>
            <a:endParaRPr sz="1000">
              <a:solidFill>
                <a:srgbClr val="A64D79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64D79"/>
                </a:solidFill>
              </a:rPr>
              <a:t>- HR compensation surveys will match in your local area</a:t>
            </a:r>
            <a:endParaRPr sz="1000">
              <a:solidFill>
                <a:srgbClr val="A64D79"/>
              </a:solidFill>
            </a:endParaRPr>
          </a:p>
        </p:txBody>
      </p:sp>
      <p:sp>
        <p:nvSpPr>
          <p:cNvPr id="263" name="Google Shape;263;p45"/>
          <p:cNvSpPr txBox="1"/>
          <p:nvPr>
            <p:ph idx="1" type="body"/>
          </p:nvPr>
        </p:nvSpPr>
        <p:spPr>
          <a:xfrm>
            <a:off x="3766775" y="1988575"/>
            <a:ext cx="1599000" cy="20736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90000"/>
                </a:solidFill>
              </a:rPr>
              <a:t>Be prepared for some turnover time</a:t>
            </a:r>
            <a:endParaRPr b="1" sz="1200">
              <a:solidFill>
                <a:srgbClr val="990000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00"/>
                </a:solidFill>
              </a:rPr>
              <a:t>- </a:t>
            </a:r>
            <a:r>
              <a:rPr lang="en" sz="1000">
                <a:solidFill>
                  <a:srgbClr val="990000"/>
                </a:solidFill>
              </a:rPr>
              <a:t>Create a succession plan internal to the department</a:t>
            </a:r>
            <a:endParaRPr sz="1000">
              <a:solidFill>
                <a:srgbClr val="990000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00"/>
                </a:solidFill>
              </a:rPr>
              <a:t>- Education gap analysis</a:t>
            </a:r>
            <a:endParaRPr sz="1000">
              <a:solidFill>
                <a:srgbClr val="990000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0000"/>
                </a:solidFill>
              </a:rPr>
              <a:t>- Determine companies in the area for supplemental services</a:t>
            </a:r>
            <a:endParaRPr sz="1900">
              <a:solidFill>
                <a:srgbClr val="990000"/>
              </a:solidFill>
            </a:endParaRPr>
          </a:p>
        </p:txBody>
      </p:sp>
      <p:sp>
        <p:nvSpPr>
          <p:cNvPr id="264" name="Google Shape;264;p45"/>
          <p:cNvSpPr txBox="1"/>
          <p:nvPr>
            <p:ph idx="1" type="body"/>
          </p:nvPr>
        </p:nvSpPr>
        <p:spPr>
          <a:xfrm>
            <a:off x="5658113" y="2593475"/>
            <a:ext cx="1471800" cy="795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BF9000"/>
                </a:solidFill>
              </a:rPr>
              <a:t>Create a pipeline</a:t>
            </a:r>
            <a:endParaRPr b="1" sz="1200">
              <a:solidFill>
                <a:srgbClr val="BF9000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BF9000"/>
                </a:solidFill>
              </a:rPr>
              <a:t>- </a:t>
            </a:r>
            <a:r>
              <a:rPr lang="en" sz="1000">
                <a:solidFill>
                  <a:srgbClr val="BF9000"/>
                </a:solidFill>
              </a:rPr>
              <a:t>Internship</a:t>
            </a:r>
            <a:endParaRPr sz="1000">
              <a:solidFill>
                <a:srgbClr val="BF9000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BF9000"/>
                </a:solidFill>
              </a:rPr>
              <a:t>- AMMI Apprenticeship</a:t>
            </a:r>
            <a:endParaRPr sz="1200">
              <a:solidFill>
                <a:srgbClr val="BF9000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BF9000"/>
                </a:solidFill>
              </a:rPr>
              <a:t>- </a:t>
            </a:r>
            <a:r>
              <a:rPr lang="en" sz="1000">
                <a:solidFill>
                  <a:srgbClr val="BF9000"/>
                </a:solidFill>
              </a:rPr>
              <a:t>HTM in a box</a:t>
            </a:r>
            <a:endParaRPr sz="1200">
              <a:solidFill>
                <a:srgbClr val="BF9000"/>
              </a:solidFill>
            </a:endParaRPr>
          </a:p>
        </p:txBody>
      </p:sp>
      <p:sp>
        <p:nvSpPr>
          <p:cNvPr id="265" name="Google Shape;265;p45"/>
          <p:cNvSpPr txBox="1"/>
          <p:nvPr/>
        </p:nvSpPr>
        <p:spPr>
          <a:xfrm>
            <a:off x="865125" y="1077000"/>
            <a:ext cx="199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B5394"/>
                </a:solidFill>
              </a:rPr>
              <a:t>Prevention</a:t>
            </a:r>
            <a:endParaRPr b="1" sz="1800">
              <a:solidFill>
                <a:srgbClr val="0B5394"/>
              </a:solidFill>
            </a:endParaRPr>
          </a:p>
        </p:txBody>
      </p:sp>
      <p:sp>
        <p:nvSpPr>
          <p:cNvPr id="266" name="Google Shape;266;p45"/>
          <p:cNvSpPr txBox="1"/>
          <p:nvPr/>
        </p:nvSpPr>
        <p:spPr>
          <a:xfrm>
            <a:off x="3510125" y="1077000"/>
            <a:ext cx="199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990000"/>
                </a:solidFill>
              </a:rPr>
              <a:t>Preparedness</a:t>
            </a:r>
            <a:endParaRPr b="1" sz="1800">
              <a:solidFill>
                <a:srgbClr val="990000"/>
              </a:solidFill>
            </a:endParaRPr>
          </a:p>
        </p:txBody>
      </p:sp>
      <p:sp>
        <p:nvSpPr>
          <p:cNvPr id="267" name="Google Shape;267;p45"/>
          <p:cNvSpPr txBox="1"/>
          <p:nvPr/>
        </p:nvSpPr>
        <p:spPr>
          <a:xfrm>
            <a:off x="6272425" y="1077000"/>
            <a:ext cx="199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8761D"/>
                </a:solidFill>
              </a:rPr>
              <a:t>Response</a:t>
            </a:r>
            <a:endParaRPr b="1" sz="1800">
              <a:solidFill>
                <a:srgbClr val="38761D"/>
              </a:solidFill>
            </a:endParaRPr>
          </a:p>
        </p:txBody>
      </p:sp>
      <p:sp>
        <p:nvSpPr>
          <p:cNvPr id="268" name="Google Shape;268;p45"/>
          <p:cNvSpPr txBox="1"/>
          <p:nvPr>
            <p:ph idx="1" type="body"/>
          </p:nvPr>
        </p:nvSpPr>
        <p:spPr>
          <a:xfrm>
            <a:off x="99100" y="2641025"/>
            <a:ext cx="1422000" cy="700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5394"/>
                </a:solidFill>
              </a:rPr>
              <a:t>Work on retention strategies</a:t>
            </a:r>
            <a:endParaRPr b="1" sz="1200">
              <a:solidFill>
                <a:srgbClr val="0B5394"/>
              </a:solidFill>
            </a:endParaRPr>
          </a:p>
        </p:txBody>
      </p:sp>
      <p:sp>
        <p:nvSpPr>
          <p:cNvPr id="269" name="Google Shape;269;p45"/>
          <p:cNvSpPr txBox="1"/>
          <p:nvPr>
            <p:ph idx="1" type="body"/>
          </p:nvPr>
        </p:nvSpPr>
        <p:spPr>
          <a:xfrm>
            <a:off x="7368425" y="2641025"/>
            <a:ext cx="1627800" cy="7002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8761D"/>
                </a:solidFill>
              </a:rPr>
              <a:t>Recruitment Service</a:t>
            </a:r>
            <a:endParaRPr b="1" sz="1200">
              <a:solidFill>
                <a:srgbClr val="38761D"/>
              </a:solidFill>
            </a:endParaRPr>
          </a:p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8761D"/>
                </a:solidFill>
              </a:rPr>
              <a:t>-Do not wait too long</a:t>
            </a:r>
            <a:endParaRPr sz="1000">
              <a:solidFill>
                <a:srgbClr val="38761D"/>
              </a:solidFill>
            </a:endParaRPr>
          </a:p>
        </p:txBody>
      </p:sp>
      <p:sp>
        <p:nvSpPr>
          <p:cNvPr id="270" name="Google Shape;270;p4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How Can This Be Avoided For The Future?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276" name="Google Shape;276;p46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[1] “The Impending Biomed Tech Shortage: How Will It Impact Hospitals?” Elite Biomedical Solutions, </a:t>
            </a: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https://elitebiomedicalsolutions.com/resources/blog/biomed-tech-shortage-how-it-impacts-hospitals/</a:t>
            </a: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[2]  “Medical Equipment Repairers :    Occupational Outlook Handbook: :    U.S. Bureau of Labor Statistics.” U.S. Bureau of Labor Statistics, 13 Sept. 2021, </a:t>
            </a: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https://www.bls.gov/ooh/installation-maintenance-and-repair/medical-equipment-repairers.htm</a:t>
            </a: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[3] Forsythe-Stephens, Keri. “HTM Salary Survey 2021 | 24x7.” 24x7, 24×7 Magazine, 25 Jan. 2022, </a:t>
            </a: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https://24x7mag.com/professional-development/department-management/salaries/htm-salary-survey-2021/</a:t>
            </a: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[4] Douglas, K. Richard. “We Want You: HTM Profession Amid Retirement Exodus | TechNation.” TechNation, TechNation, 1 Sept. 2017, </a:t>
            </a: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https://1technation.com/we-want-you-htm-profession-amid-retirement-exodus/</a:t>
            </a: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[5] “‘No Student Debt,’ US Gov Approves Biomedical Equipment Technician Apprenticeship.” AAMI, AAMI, 15 Mar. 2021, </a:t>
            </a: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https://pressroom.aami.org/posts/pressreleases/no-student-debt-us-gov-approves-biomedical-eq</a:t>
            </a: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[6] </a:t>
            </a: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https://hbr.org/2021/09/who-is-driving-the-great-resignation</a:t>
            </a:r>
            <a:endParaRPr sz="1100" u="sng">
              <a:solidFill>
                <a:srgbClr val="1155C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[7] “HTM Resources | AAMI.” Default, </a:t>
            </a: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https://www.aami.org/HTM/htm-resources</a:t>
            </a: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Accessed 3 Apr. 2022.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[8] “Job Search | Indeed.” Job Search | Indeed, </a:t>
            </a: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https://indeed.com</a:t>
            </a: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Accessed 3 Feb. 2022.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[9] “Home - HTM Jobs.” HTM Jobs, </a:t>
            </a:r>
            <a:r>
              <a:rPr lang="en" sz="1100" u="sng">
                <a:solidFill>
                  <a:srgbClr val="1155CC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https://htmjobs.com</a:t>
            </a: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Accessed 3 Feb. 2022.</a:t>
            </a:r>
            <a:endParaRPr sz="11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</a:t>
            </a:r>
            <a:endParaRPr/>
          </a:p>
        </p:txBody>
      </p:sp>
      <p:sp>
        <p:nvSpPr>
          <p:cNvPr id="282" name="Google Shape;282;p47"/>
          <p:cNvSpPr txBox="1"/>
          <p:nvPr>
            <p:ph idx="1" type="body"/>
          </p:nvPr>
        </p:nvSpPr>
        <p:spPr>
          <a:xfrm>
            <a:off x="311700" y="114102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0">
                <a:solidFill>
                  <a:srgbClr val="282828"/>
                </a:solidFill>
                <a:highlight>
                  <a:schemeClr val="lt1"/>
                </a:highlight>
              </a:rPr>
              <a:t>?</a:t>
            </a:r>
            <a:endParaRPr sz="30000">
              <a:solidFill>
                <a:srgbClr val="28282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