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472" r:id="rId5"/>
    <p:sldId id="314" r:id="rId6"/>
    <p:sldId id="8060" r:id="rId7"/>
    <p:sldId id="8061" r:id="rId8"/>
    <p:sldId id="8062" r:id="rId9"/>
    <p:sldId id="8063" r:id="rId10"/>
    <p:sldId id="8064" r:id="rId11"/>
    <p:sldId id="8065" r:id="rId12"/>
    <p:sldId id="8066" r:id="rId13"/>
    <p:sldId id="8067" r:id="rId14"/>
    <p:sldId id="8068" r:id="rId15"/>
    <p:sldId id="313" r:id="rId16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Payne" initials="AP" lastIdx="9" clrIdx="0">
    <p:extLst>
      <p:ext uri="{19B8F6BF-5375-455C-9EA6-DF929625EA0E}">
        <p15:presenceInfo xmlns:p15="http://schemas.microsoft.com/office/powerpoint/2012/main" userId="S::adam.payne@teamlewis.com::06232a8b-e6a7-41a8-b872-7d66a23b5cc9" providerId="AD"/>
      </p:ext>
    </p:extLst>
  </p:cmAuthor>
  <p:cmAuthor id="2" name="Umang Dokey" initials="UD" lastIdx="5" clrIdx="1">
    <p:extLst>
      <p:ext uri="{19B8F6BF-5375-455C-9EA6-DF929625EA0E}">
        <p15:presenceInfo xmlns:p15="http://schemas.microsoft.com/office/powerpoint/2012/main" userId="S::umang.dokey@teamlewis.com::db7b42ed-edf2-472f-aa9f-efc8ee3d31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289"/>
    <a:srgbClr val="00FF00"/>
    <a:srgbClr val="595959"/>
    <a:srgbClr val="B53164"/>
    <a:srgbClr val="225B5F"/>
    <a:srgbClr val="E6E6E6"/>
    <a:srgbClr val="0F1722"/>
    <a:srgbClr val="348151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961D66-8AD8-C749-9539-C3AD62A1F75D}" v="97" dt="2022-03-29T21:13:43.683"/>
  </p1510:revLst>
</p1510:revInfo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6327"/>
  </p:normalViewPr>
  <p:slideViewPr>
    <p:cSldViewPr snapToGrid="0" showGuides="1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3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FC509-A25D-4AC1-956B-244FAC61AF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EDCBDF-04F2-4646-A118-9A2CBABEDF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BA659AD-371A-4F3D-8178-8875FC2E348A}" type="datetime1">
              <a:rPr lang="en-GB" smtClean="0"/>
              <a:t>08/04/2022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D4EF4-9023-4CAF-937E-F78CF009DB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00887-CA61-4CEF-BD28-E51D6F957D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00C303-0EDA-42E1-9745-6C6A39A7B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66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5C14E-6CFB-4947-8FDD-A57534DC5394}" type="datetime1">
              <a:rPr lang="en-GB" smtClean="0"/>
              <a:pPr/>
              <a:t>08/04/2022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C40A10-6036-4879-816D-55C01FC9484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65739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FC40A10-6036-4879-816D-55C01FC948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7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FC40A10-6036-4879-816D-55C01FC9484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64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Data Waterf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mplement, stationary, pencil, light&#10;&#10;Description automatically generated">
            <a:extLst>
              <a:ext uri="{FF2B5EF4-FFF2-40B4-BE49-F238E27FC236}">
                <a16:creationId xmlns:a16="http://schemas.microsoft.com/office/drawing/2014/main" id="{6E6F1A5F-279B-9B4D-BC48-C83220560B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9BFEAD-57CF-438A-8084-C5AC7F47E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5495" y="2612708"/>
            <a:ext cx="6899293" cy="1691640"/>
          </a:xfrm>
        </p:spPr>
        <p:txBody>
          <a:bodyPr lIns="0" tIns="0" rIns="0" bIns="0" rtlCol="0" anchor="t" anchorCtr="0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Click to add title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DBADD3B-C032-844D-9CC9-5A5794E8B81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5495" y="5643343"/>
            <a:ext cx="2614963" cy="514945"/>
          </a:xfrm>
        </p:spPr>
        <p:txBody>
          <a:bodyPr anchor="ctr" anchorCtr="1"/>
          <a:lstStyle>
            <a:lvl1pPr algn="ctr">
              <a:buNone/>
              <a:defRPr sz="1800"/>
            </a:lvl1pPr>
          </a:lstStyle>
          <a:p>
            <a:r>
              <a:rPr lang="en-US" dirty="0"/>
              <a:t>Add Logo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4020CD2-CF3C-5F45-A53C-2DA971163C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5496" y="4312106"/>
            <a:ext cx="6034104" cy="514945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 dirty="0"/>
              <a:t>Click to edit master subtitle style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015D678-8179-9B49-AC6A-96D5C876DB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5496" y="4841755"/>
            <a:ext cx="6034104" cy="316034"/>
          </a:xfrm>
        </p:spPr>
        <p:txBody>
          <a:bodyPr lIns="0" tIns="0" r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46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02F222-A1ED-EB4A-BE36-B8D16E251D0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F79E17-F4C4-EA4A-BB89-1C5F824BA027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DCC707-BC1F-CE44-8642-0C92198DA49B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19194A-209E-5949-8F17-9EAF6196D0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34450" y="5643343"/>
            <a:ext cx="2614963" cy="514945"/>
          </a:xfrm>
        </p:spPr>
        <p:txBody>
          <a:bodyPr anchor="ctr" anchorCtr="1"/>
          <a:lstStyle>
            <a:lvl1pPr algn="ctr">
              <a:buNone/>
              <a:defRPr sz="1800"/>
            </a:lvl1pPr>
          </a:lstStyle>
          <a:p>
            <a:r>
              <a:rPr lang="en-US" dirty="0"/>
              <a:t>Add Logo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496" y="1700213"/>
            <a:ext cx="5184774" cy="2592387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Pitch</a:t>
            </a:r>
            <a:br>
              <a:rPr lang="en-GB" noProof="0" dirty="0"/>
            </a:br>
            <a:r>
              <a:rPr lang="en-GB" noProof="0" dirty="0"/>
              <a:t>deck</a:t>
            </a:r>
            <a:br>
              <a:rPr lang="en-GB" noProof="0" dirty="0"/>
            </a:br>
            <a:r>
              <a:rPr lang="en-GB" noProof="0" dirty="0"/>
              <a:t>title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4D9C1F5-9113-6046-8687-85A2DFBDF7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5496" y="4312106"/>
            <a:ext cx="6034104" cy="514945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 dirty="0"/>
              <a:t>Click to edit master subtitle style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943908CD-EFE9-2E42-B629-4C6A2934B9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5496" y="4841755"/>
            <a:ext cx="6034104" cy="316034"/>
          </a:xfrm>
        </p:spPr>
        <p:txBody>
          <a:bodyPr lIns="0" tIns="0" rIns="0" bIns="0" anchor="ctr" anchorCtr="0"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76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5767E4-1A87-0D4D-90B6-4002F1C121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225" y="3429000"/>
            <a:ext cx="10369550" cy="1728788"/>
          </a:xfrm>
        </p:spPr>
        <p:txBody>
          <a:bodyPr lIns="0" tIns="0" rIns="0" bIns="0" rtlCol="0" anchor="t" anchorCtr="0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Click to add </a:t>
            </a:r>
            <a:br>
              <a:rPr lang="en-GB" noProof="0" dirty="0"/>
            </a:br>
            <a:r>
              <a:rPr lang="en-GB" noProof="0" dirty="0"/>
              <a:t>section slide title</a:t>
            </a:r>
          </a:p>
        </p:txBody>
      </p:sp>
    </p:spTree>
    <p:extLst>
      <p:ext uri="{BB962C8B-B14F-4D97-AF65-F5344CB8AC3E}">
        <p14:creationId xmlns:p14="http://schemas.microsoft.com/office/powerpoint/2010/main" val="128014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71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F008D6-CA06-184C-B154-C172BD2BB1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F5767E4-1A87-0D4D-90B6-4002F1C121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1225" y="1700213"/>
            <a:ext cx="10369550" cy="3457575"/>
          </a:xfrm>
        </p:spPr>
        <p:txBody>
          <a:bodyPr lIns="0" tIns="0" rIns="0" bIns="0" rtlCol="0" anchor="t" anchorCtr="0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Click to add a testimonial</a:t>
            </a:r>
            <a:br>
              <a:rPr lang="en-GB" noProof="0" dirty="0"/>
            </a:br>
            <a:r>
              <a:rPr lang="en-GB" noProof="0" dirty="0"/>
              <a:t>or a quote in a few lines.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5C08F6-8CDF-9847-A4CF-CB24D86BDB30}"/>
              </a:ext>
            </a:extLst>
          </p:cNvPr>
          <p:cNvSpPr/>
          <p:nvPr userDrawn="1"/>
        </p:nvSpPr>
        <p:spPr>
          <a:xfrm>
            <a:off x="337671" y="128589"/>
            <a:ext cx="1727199" cy="2215991"/>
          </a:xfrm>
          <a:custGeom>
            <a:avLst/>
            <a:gdLst>
              <a:gd name="connsiteX0" fmla="*/ 0 w 1727199"/>
              <a:gd name="connsiteY0" fmla="*/ 0 h 2215991"/>
              <a:gd name="connsiteX1" fmla="*/ 1727199 w 1727199"/>
              <a:gd name="connsiteY1" fmla="*/ 0 h 2215991"/>
              <a:gd name="connsiteX2" fmla="*/ 1727199 w 1727199"/>
              <a:gd name="connsiteY2" fmla="*/ 2215991 h 2215991"/>
              <a:gd name="connsiteX3" fmla="*/ 0 w 1727199"/>
              <a:gd name="connsiteY3" fmla="*/ 2215991 h 2215991"/>
              <a:gd name="connsiteX4" fmla="*/ 0 w 1727199"/>
              <a:gd name="connsiteY4" fmla="*/ 0 h 2215991"/>
              <a:gd name="connsiteX0" fmla="*/ 0 w 1727199"/>
              <a:gd name="connsiteY0" fmla="*/ 0 h 2215991"/>
              <a:gd name="connsiteX1" fmla="*/ 1727199 w 1727199"/>
              <a:gd name="connsiteY1" fmla="*/ 0 h 2215991"/>
              <a:gd name="connsiteX2" fmla="*/ 1727199 w 1727199"/>
              <a:gd name="connsiteY2" fmla="*/ 1182837 h 2215991"/>
              <a:gd name="connsiteX3" fmla="*/ 0 w 1727199"/>
              <a:gd name="connsiteY3" fmla="*/ 2215991 h 2215991"/>
              <a:gd name="connsiteX4" fmla="*/ 0 w 1727199"/>
              <a:gd name="connsiteY4" fmla="*/ 0 h 2215991"/>
              <a:gd name="connsiteX0" fmla="*/ 0 w 1727199"/>
              <a:gd name="connsiteY0" fmla="*/ 0 h 1254089"/>
              <a:gd name="connsiteX1" fmla="*/ 1727199 w 1727199"/>
              <a:gd name="connsiteY1" fmla="*/ 0 h 1254089"/>
              <a:gd name="connsiteX2" fmla="*/ 1727199 w 1727199"/>
              <a:gd name="connsiteY2" fmla="*/ 1182837 h 1254089"/>
              <a:gd name="connsiteX3" fmla="*/ 11875 w 1727199"/>
              <a:gd name="connsiteY3" fmla="*/ 1254089 h 1254089"/>
              <a:gd name="connsiteX4" fmla="*/ 0 w 1727199"/>
              <a:gd name="connsiteY4" fmla="*/ 0 h 1254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7199" h="1254089">
                <a:moveTo>
                  <a:pt x="0" y="0"/>
                </a:moveTo>
                <a:lnTo>
                  <a:pt x="1727199" y="0"/>
                </a:lnTo>
                <a:lnTo>
                  <a:pt x="1727199" y="1182837"/>
                </a:lnTo>
                <a:lnTo>
                  <a:pt x="11875" y="1254089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pPr algn="ctr"/>
            <a:r>
              <a:rPr kumimoji="0" lang="en-GB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“</a:t>
            </a:r>
            <a:endParaRPr lang="en-US" sz="8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3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E1C142-DB5E-A148-88F1-4D9CA475A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27EF83-121D-C544-B239-6CF7000969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91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1224" y="1700213"/>
            <a:ext cx="5184776" cy="400300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defRPr sz="24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700213"/>
            <a:ext cx="5184775" cy="400300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defRPr sz="24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6F0030-9D30-B244-A471-854534E21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1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column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1727338"/>
            <a:ext cx="5157787" cy="868224"/>
          </a:xfrm>
        </p:spPr>
        <p:txBody>
          <a:bodyPr rtlCol="0" anchor="t" anchorCtr="0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11224" y="2595562"/>
            <a:ext cx="5184775" cy="300548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96000" y="1734999"/>
            <a:ext cx="5184775" cy="854075"/>
          </a:xfrm>
        </p:spPr>
        <p:txBody>
          <a:bodyPr rtlCol="0" anchor="t" anchorCtr="0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6000" y="2595562"/>
            <a:ext cx="5184775" cy="3005483"/>
          </a:xfrm>
        </p:spPr>
        <p:txBody>
          <a:bodyPr rtlCol="0">
            <a:noAutofit/>
          </a:bodyPr>
          <a:lstStyle>
            <a:lvl1pPr>
              <a:lnSpc>
                <a:spcPct val="150000"/>
              </a:lnSpc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531C07-4199-8847-80AE-622D45C8D6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0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60519" y="2987699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1226" y="2565400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7D674C-D3FD-E84A-8518-C361D00B13D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460519" y="3277558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91D0DC-6F27-684E-A7C0-56C866F6E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Team slide</a:t>
            </a:r>
            <a:endParaRPr lang="en-US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F30D4881-B6A4-2B4A-B013-1B9B3F201CC5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460519" y="4727290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40" name="Picture Placeholder 7">
            <a:extLst>
              <a:ext uri="{FF2B5EF4-FFF2-40B4-BE49-F238E27FC236}">
                <a16:creationId xmlns:a16="http://schemas.microsoft.com/office/drawing/2014/main" id="{60D8511B-4138-7946-A6BA-57DC2D653C5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1226" y="4304991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62E4974-F559-9B40-9BED-7BB31FF47E7D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460519" y="5017149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4548F0F4-E5BA-554B-AAE0-706AEE846FE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928548" y="2987699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43" name="Picture Placeholder 7">
            <a:extLst>
              <a:ext uri="{FF2B5EF4-FFF2-40B4-BE49-F238E27FC236}">
                <a16:creationId xmlns:a16="http://schemas.microsoft.com/office/drawing/2014/main" id="{2AB00F5C-7F82-D349-88ED-83957383DA2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79255" y="2565400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DB88D40-FE29-0C44-AD61-2F4BE7E6CB3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5928548" y="3277558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8AC54939-5974-9A40-AD1B-FAE0DE3F367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5928548" y="4727290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97421F4E-1D00-2E4E-846A-9D91D2981B28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379255" y="4304991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1CC5836-C613-D846-A92D-3BC6740487A0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5928548" y="5017149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14F7060D-90B8-F14C-97A3-9879BE11366D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9396577" y="2987699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7EDD620E-7FD7-564E-8064-C785609BFDA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847284" y="2565400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DE326D9C-7E95-A649-80E2-77E6D26FBAE5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396577" y="3277558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F32CB7E1-5FF8-9842-890A-DD8899EA203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396577" y="4727290"/>
            <a:ext cx="1471798" cy="248628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Name 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D6E4A51A-1F0E-6A48-9376-0C24A7D4B36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847284" y="4304991"/>
            <a:ext cx="1312220" cy="1312818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chemeClr val="bg1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Add photo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D1388855-FC71-D14D-9F76-96C130174A3B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9396577" y="5017149"/>
            <a:ext cx="1471798" cy="406400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Job Title 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1E92E6E0-B414-2146-9941-703BA3871FE9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911224" y="1727338"/>
            <a:ext cx="9957151" cy="534869"/>
          </a:xfrm>
        </p:spPr>
        <p:txBody>
          <a:bodyPr rtlCol="0" anchor="t" anchorCtr="0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 dirty="0"/>
              <a:t>Add brief info about the team here</a:t>
            </a:r>
          </a:p>
        </p:txBody>
      </p:sp>
    </p:spTree>
    <p:extLst>
      <p:ext uri="{BB962C8B-B14F-4D97-AF65-F5344CB8AC3E}">
        <p14:creationId xmlns:p14="http://schemas.microsoft.com/office/powerpoint/2010/main" val="71118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FE4AD7ED-2BEA-0B40-B33B-811FC6498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2592388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32843EF-12D0-E143-804D-35A571BC76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67213" y="1725989"/>
            <a:ext cx="6913561" cy="429539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buNone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86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thumbnai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1700213"/>
            <a:ext cx="6083300" cy="345757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39969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00" y="860425"/>
            <a:ext cx="5184775" cy="517666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B257DC9-A45E-494B-9B52-1C45C7B0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F38ECB7-B5DD-7844-83CB-E034E6ABF6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44A7C34-34D3-3144-8FC3-DA96C49E1CD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923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096000" y="860424"/>
            <a:ext cx="5184775" cy="5160963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32EEAE3A-98F8-9940-A72D-C8E3A4D30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F8AB2C97-FC35-E640-9BB9-2813432F558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B6921E75-9166-7343-B8B4-CCA85C34401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6490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225" y="1700213"/>
            <a:ext cx="5184775" cy="51577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1CADA83-9900-8D43-B57E-803E4D1A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599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F6EC998-4C40-0844-9898-C45403E81AA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9598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F54F839-4315-1E42-8223-FAD55686DDF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59598" y="3453190"/>
            <a:ext cx="4321175" cy="1744489"/>
          </a:xfrm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7638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FFA0EFB-BB26-3449-BD12-00C126B63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841725-BFC3-AD44-B120-0D8E982B31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D94C80E-3BFB-C440-9196-1EC131CDC76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394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3814EA6-0995-A748-956A-5061C0741AC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BA9173-4337-B146-BBC8-50F8C5D4F43D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CF3B9C4-DEAA-6448-B5E6-4670F13C3ECC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C24025F9-1B8E-6E4B-A0EC-CECC68D45A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3F808-8BF9-F24B-995D-A54279A19F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60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AA7E69E-46BD-AF48-90DC-5EA0847F84D1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1AD41B5-3E8D-404C-A84B-3E8F1956D625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3F8C5C-1C28-B148-843B-D5F60041ECA9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5F008D6-CA06-184C-B154-C172BD2BB1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AA867AA9-09B0-2F44-8FED-DE6CD2416B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A4AAD9-2E2F-7B41-8DC8-E6337ADAFD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75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1F15A39-8BA4-DF4C-8F71-56BC9DF404A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62A6AE-22D7-AE40-927D-2181B90C7313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481BD6-137D-ED40-9F55-F35100324C5B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E6E1C142-DB5E-A148-88F1-4D9CA475A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27EF83-121D-C544-B239-6CF7000969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843A6DAB-5007-D847-91F2-8A1B8BB0D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32F4EC-0B85-7148-A4C0-7169FF74C0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86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6DD9442-4158-E540-86F4-5B4D6DE1BB11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5C5523-ABEF-0149-8D15-02B9452F1333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B62E52-658A-FA48-9336-0FD8D1AE5B09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D6D4E1-CC57-4556-9CB7-31B37547721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1224" y="1700213"/>
            <a:ext cx="5184776" cy="4003003"/>
          </a:xfrm>
        </p:spPr>
        <p:txBody>
          <a:bodyPr rtlCol="0">
            <a:noAutofit/>
          </a:bodyPr>
          <a:lstStyle>
            <a:lvl1pPr>
              <a:buClr>
                <a:schemeClr val="accent2"/>
              </a:buClr>
              <a:defRPr sz="2000"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 sz="1800">
                <a:solidFill>
                  <a:schemeClr val="tx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tx2"/>
                </a:solidFill>
              </a:defRPr>
            </a:lvl3pPr>
            <a:lvl4pPr>
              <a:buClr>
                <a:schemeClr val="accent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accent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AE7A31C-D605-4363-B037-1938B9304C1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700213"/>
            <a:ext cx="5184775" cy="4003003"/>
          </a:xfrm>
        </p:spPr>
        <p:txBody>
          <a:bodyPr rtlCol="0">
            <a:noAutofit/>
          </a:bodyPr>
          <a:lstStyle>
            <a:lvl1pPr>
              <a:buClr>
                <a:schemeClr val="accent2"/>
              </a:buClr>
              <a:defRPr sz="2000"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 sz="1800">
                <a:solidFill>
                  <a:schemeClr val="tx2"/>
                </a:solidFill>
              </a:defRPr>
            </a:lvl2pPr>
            <a:lvl3pPr>
              <a:buClr>
                <a:schemeClr val="accent2"/>
              </a:buClr>
              <a:defRPr sz="1600">
                <a:solidFill>
                  <a:schemeClr val="tx2"/>
                </a:solidFill>
              </a:defRPr>
            </a:lvl3pPr>
            <a:lvl4pPr>
              <a:buClr>
                <a:schemeClr val="accent2"/>
              </a:buClr>
              <a:defRPr sz="1400">
                <a:solidFill>
                  <a:schemeClr val="tx2"/>
                </a:solidFill>
              </a:defRPr>
            </a:lvl4pPr>
            <a:lvl5pPr>
              <a:buClr>
                <a:schemeClr val="accent2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6F0030-9D30-B244-A471-854534E216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6CCDA14F-105C-2E42-8415-3C2381123E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7DA8FB-3762-004E-91B7-7C62A7F9E4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34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two column subhea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90A7560-5EBA-E246-BCA7-45C952753B8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6707F4-60B1-944B-A381-EC8EAF999C89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7CCE87B-8E58-FD46-B0E5-FFC38F80A6BD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5C650EE-495E-44EB-870B-AC85B18EBD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1727338"/>
            <a:ext cx="5157787" cy="868224"/>
          </a:xfrm>
        </p:spPr>
        <p:txBody>
          <a:bodyPr rtlCol="0" anchor="t" anchorCtr="0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7DCC2A5-8A6A-431F-BD6C-93E32539A0F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11224" y="2595562"/>
            <a:ext cx="5184775" cy="3005483"/>
          </a:xfrm>
        </p:spPr>
        <p:txBody>
          <a:bodyPr rtlCol="0">
            <a:noAutofit/>
          </a:bodyPr>
          <a:lstStyle>
            <a:lvl1pPr>
              <a:buClr>
                <a:schemeClr val="accent2"/>
              </a:buCl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2"/>
              </a:buClr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2"/>
              </a:buCl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2"/>
              </a:buClr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2"/>
              </a:buClr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FE620E9-8AD3-4771-8897-E65B461E280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96000" y="1734999"/>
            <a:ext cx="5184775" cy="854075"/>
          </a:xfrm>
        </p:spPr>
        <p:txBody>
          <a:bodyPr rtlCol="0" anchor="t" anchorCtr="0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75F265B-9F81-4A64-A8D4-7D0A31CEA4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96000" y="2595562"/>
            <a:ext cx="5184775" cy="3005483"/>
          </a:xfrm>
        </p:spPr>
        <p:txBody>
          <a:bodyPr rtlCol="0">
            <a:noAutofit/>
          </a:bodyPr>
          <a:lstStyle>
            <a:lvl1pPr>
              <a:buClr>
                <a:schemeClr val="accent2"/>
              </a:buCl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accent2"/>
              </a:buClr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2"/>
              </a:buClr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accent2"/>
              </a:buClr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2"/>
              </a:buClr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 rtl="0"/>
            <a:r>
              <a:rPr lang="en-GB" noProof="0" dirty="0"/>
              <a:t>Edit master text styles</a:t>
            </a:r>
          </a:p>
          <a:p>
            <a:pPr lvl="1" rtl="0"/>
            <a:r>
              <a:rPr lang="en-GB" noProof="0" dirty="0"/>
              <a:t>Second level</a:t>
            </a:r>
          </a:p>
          <a:p>
            <a:pPr lvl="2" rtl="0"/>
            <a:r>
              <a:rPr lang="en-GB" noProof="0" dirty="0"/>
              <a:t>Third level</a:t>
            </a:r>
          </a:p>
          <a:p>
            <a:pPr lvl="3" rtl="0"/>
            <a:r>
              <a:rPr lang="en-GB" noProof="0" dirty="0"/>
              <a:t>Fourth level</a:t>
            </a:r>
          </a:p>
          <a:p>
            <a:pPr lvl="4" rtl="0"/>
            <a:r>
              <a:rPr lang="en-GB" noProof="0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531C07-4199-8847-80AE-622D45C8D6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Google Shape;11;p2">
            <a:extLst>
              <a:ext uri="{FF2B5EF4-FFF2-40B4-BE49-F238E27FC236}">
                <a16:creationId xmlns:a16="http://schemas.microsoft.com/office/drawing/2014/main" id="{6833E439-E1DC-E343-9ECF-0A081848932F}"/>
              </a:ext>
            </a:extLst>
          </p:cNvPr>
          <p:cNvSpPr txBox="1"/>
          <p:nvPr userDrawn="1"/>
        </p:nvSpPr>
        <p:spPr>
          <a:xfrm>
            <a:off x="463338" y="6434232"/>
            <a:ext cx="4000712" cy="12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© 2022 MEDIGATE, A CLAROTY COMPANY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13BECA58-70F6-2C40-978F-9E5D9ACEE8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52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86CE5-03BF-254F-A92D-50838259334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AAEB4FF-DA3C-C143-BEAF-EBA79D4B6460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7A1D66-0F59-8243-BEE3-A64D58AD2A1C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FE4AD7ED-2BEA-0B40-B33B-811FC6498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2592388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32843EF-12D0-E143-804D-35A571BC765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67213" y="1725989"/>
            <a:ext cx="6913561" cy="429539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buNone/>
              <a:defRPr sz="24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BF9F224C-B973-5046-B18A-20F429F4CA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59AD6A-F0BD-3447-B336-5F39C2A303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175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ith thumbnai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CF11757-354E-3349-B7FE-91BA8B1F834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7C0E7C-FB43-7844-B632-C9073C989B04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7F060E-2B0C-AA4F-ABC3-83B52FFE61A7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637DF8-B064-4F36-89F8-EBF538A2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2532A-5006-46B7-AE99-3A6891CD025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B522941-5C7D-4701-9AD7-BB4C11C6EBC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DE71F7A0-F439-470D-A1B8-556C960D11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3003" y="1700213"/>
            <a:ext cx="6083300" cy="345757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7" name="Google Shape;11;p2">
            <a:extLst>
              <a:ext uri="{FF2B5EF4-FFF2-40B4-BE49-F238E27FC236}">
                <a16:creationId xmlns:a16="http://schemas.microsoft.com/office/drawing/2014/main" id="{773409F6-0AB8-634A-A91D-274920ADE0C6}"/>
              </a:ext>
            </a:extLst>
          </p:cNvPr>
          <p:cNvSpPr txBox="1"/>
          <p:nvPr userDrawn="1"/>
        </p:nvSpPr>
        <p:spPr>
          <a:xfrm>
            <a:off x="463338" y="6434232"/>
            <a:ext cx="4000712" cy="12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© 2022 MEDIGATE, A CLAROTY COMPANY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E2ACCF35-2895-E04A-94A6-25BA3A849D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79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7A057E4-A945-AD4D-8280-992B1874A98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752DAB-6DB0-474E-AC48-170A6A75C68E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CD6A617-8BF9-D046-AB51-F70A2E55623C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3F646CE6-E75B-4112-896D-5A26E1F1520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00" y="860425"/>
            <a:ext cx="5184775" cy="517666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table</a:t>
            </a:r>
            <a:endParaRPr lang="en-GB" noProof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B257DC9-A45E-494B-9B52-1C45C7B0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F38ECB7-B5DD-7844-83CB-E034E6ABF6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44A7C34-34D3-3144-8FC3-DA96C49E1CD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CCE8B-BD9B-2440-ACC1-F08BC3C9ED59}"/>
              </a:ext>
            </a:extLst>
          </p:cNvPr>
          <p:cNvSpPr txBox="1"/>
          <p:nvPr userDrawn="1"/>
        </p:nvSpPr>
        <p:spPr>
          <a:xfrm>
            <a:off x="-498764" y="676894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7" name="Google Shape;11;p2">
            <a:extLst>
              <a:ext uri="{FF2B5EF4-FFF2-40B4-BE49-F238E27FC236}">
                <a16:creationId xmlns:a16="http://schemas.microsoft.com/office/drawing/2014/main" id="{3F48604B-277B-C448-903C-1265D9172FB0}"/>
              </a:ext>
            </a:extLst>
          </p:cNvPr>
          <p:cNvSpPr txBox="1"/>
          <p:nvPr userDrawn="1"/>
        </p:nvSpPr>
        <p:spPr>
          <a:xfrm>
            <a:off x="463338" y="6434232"/>
            <a:ext cx="4000712" cy="12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© 2022 MEDIGATE, A CLAROTY COMPANY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E48AAEE5-F4E6-904D-B8EF-DD77378C8F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832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4410CDB-9D4B-CD44-BAC4-B1481AE4577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5BC22F-1A69-2F40-951B-F9126A89E2E5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39F6BE4-B1E7-AA47-8C40-EA18DA867203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9ED8422E-0C74-45EF-B794-252146C6639A}"/>
              </a:ext>
            </a:extLst>
          </p:cNvPr>
          <p:cNvSpPr>
            <a:spLocks noGrp="1"/>
          </p:cNvSpPr>
          <p:nvPr>
            <p:ph type="chart" sz="quarter" idx="55"/>
          </p:nvPr>
        </p:nvSpPr>
        <p:spPr>
          <a:xfrm>
            <a:off x="6096000" y="860424"/>
            <a:ext cx="5184775" cy="5160963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chart</a:t>
            </a:r>
            <a:endParaRPr lang="en-GB" noProof="0"/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32EEAE3A-98F8-9940-A72D-C8E3A4D30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F8AB2C97-FC35-E640-9BB9-2813432F558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B6921E75-9166-7343-B8B4-CCA85C34401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7" name="Google Shape;11;p2">
            <a:extLst>
              <a:ext uri="{FF2B5EF4-FFF2-40B4-BE49-F238E27FC236}">
                <a16:creationId xmlns:a16="http://schemas.microsoft.com/office/drawing/2014/main" id="{6798B3A6-7147-B44E-9FC4-F80D3AC0CC94}"/>
              </a:ext>
            </a:extLst>
          </p:cNvPr>
          <p:cNvSpPr txBox="1"/>
          <p:nvPr userDrawn="1"/>
        </p:nvSpPr>
        <p:spPr>
          <a:xfrm>
            <a:off x="463338" y="6434232"/>
            <a:ext cx="4000712" cy="12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© 2022 MEDIGATE, A CLAROTY COMPANY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8C4A7255-1C76-524F-BC11-576FA8DCF9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25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EAF2824-4091-774B-BF49-D5611E837E3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D1E821-7A55-4741-ABCE-8486D35F8B7C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6B843A-FE6F-C249-8303-3D5193B7FEFC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F0861AA2-8248-462C-B6D8-FFD829F41E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225" y="1700213"/>
            <a:ext cx="5184775" cy="51577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1CADA83-9900-8D43-B57E-803E4D1A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599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AF6EC998-4C40-0844-9898-C45403E81AA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9598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F54F839-4315-1E42-8223-FAD55686DDF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59598" y="3453190"/>
            <a:ext cx="4321175" cy="1744489"/>
          </a:xfrm>
        </p:spPr>
        <p:txBody>
          <a:bodyPr wrap="square"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4" name="Google Shape;11;p2">
            <a:extLst>
              <a:ext uri="{FF2B5EF4-FFF2-40B4-BE49-F238E27FC236}">
                <a16:creationId xmlns:a16="http://schemas.microsoft.com/office/drawing/2014/main" id="{34A2EAE8-1399-3143-A0FA-86C7AF48334A}"/>
              </a:ext>
            </a:extLst>
          </p:cNvPr>
          <p:cNvSpPr txBox="1"/>
          <p:nvPr userDrawn="1"/>
        </p:nvSpPr>
        <p:spPr>
          <a:xfrm>
            <a:off x="463338" y="6434232"/>
            <a:ext cx="4000712" cy="12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© 2022 MEDIGATE, A CLAROTY COMPANY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Logo, icon&#10;&#10;Description automatically generated">
            <a:extLst>
              <a:ext uri="{FF2B5EF4-FFF2-40B4-BE49-F238E27FC236}">
                <a16:creationId xmlns:a16="http://schemas.microsoft.com/office/drawing/2014/main" id="{27DC65F2-2E9C-C74E-90A9-3ABAFCB225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50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C33EE3E-4561-224B-9F27-453C85B9B3C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DE05B-9AFD-B546-AA07-7E4F17514C7B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2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249BCE-2B4C-F14C-BD36-225A04DD813D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FFA0EFB-BB26-3449-BD12-00C126B63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7841725-BFC3-AD44-B120-0D8E982B31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D94C80E-3BFB-C440-9196-1EC131CDC76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pic>
        <p:nvPicPr>
          <p:cNvPr id="14" name="Picture 13" descr="Logo, icon&#10;&#10;Description automatically generated">
            <a:extLst>
              <a:ext uri="{FF2B5EF4-FFF2-40B4-BE49-F238E27FC236}">
                <a16:creationId xmlns:a16="http://schemas.microsoft.com/office/drawing/2014/main" id="{A0B35A17-890B-A045-AA9F-40C45EA508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9489" y="6278806"/>
            <a:ext cx="1835311" cy="448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738754-6A5D-7C42-BACE-39F26003DA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6228328"/>
            <a:ext cx="1892313" cy="4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111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E12A846-0DFC-435B-BAE9-D90C353E034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2ACDD32-C1AB-4359-B055-2F910492987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  <a:ln>
            <a:solidFill>
              <a:schemeClr val="bg1"/>
            </a:solidFill>
          </a:ln>
        </p:spPr>
        <p:txBody>
          <a:bodyPr lIns="0" tIns="0" rIns="0" bIns="0" rtlCol="0" anchor="b" anchorCtr="0">
            <a:no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0092E26-7A96-4712-98A7-FFDA7C3D77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t" anchorCtr="0">
            <a:noAutofit/>
          </a:bodyPr>
          <a:lstStyle>
            <a:lvl1pPr marL="0" indent="0" algn="l">
              <a:buNone/>
              <a:defRPr sz="5400" b="1">
                <a:ln w="6350">
                  <a:noFill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GB" noProof="0" dirty="0"/>
              <a:t>1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17B484C-F876-40B2-89DE-FC7A9E54C835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7A54608E-523B-47AC-B8A6-3E8FE9A15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t" anchorCtr="0">
            <a:noAutofit/>
          </a:bodyPr>
          <a:lstStyle>
            <a:lvl1pPr marL="0" indent="0" algn="l">
              <a:buNone/>
              <a:defRPr sz="5400" b="1">
                <a:ln w="6350">
                  <a:noFill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GB" noProof="0" dirty="0"/>
              <a:t>2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99E02476-A734-4A74-BC42-F104B37C8C19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  <a:ln>
            <a:solidFill>
              <a:schemeClr val="bg1"/>
            </a:solidFill>
          </a:ln>
        </p:spPr>
        <p:txBody>
          <a:bodyPr lIns="0" tIns="0" rIns="0" bIns="0" rtlCol="0" anchor="b" anchorCtr="0">
            <a:no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0D32F26-CEE2-4420-A43D-B008AE2D1DDC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DBC2890A-FFF7-4606-A262-6D464BA5D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rect">
            <a:avLst/>
          </a:prstGeom>
          <a:ln w="6350">
            <a:noFill/>
          </a:ln>
        </p:spPr>
        <p:txBody>
          <a:bodyPr lIns="0" tIns="0" rIns="0" bIns="0" rtlCol="0" anchor="t" anchorCtr="0">
            <a:noAutofit/>
          </a:bodyPr>
          <a:lstStyle>
            <a:lvl1pPr marL="0" indent="0" algn="l">
              <a:buNone/>
              <a:defRPr sz="5400" b="1">
                <a:ln w="6350">
                  <a:noFill/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GB" noProof="0" dirty="0"/>
              <a:t>3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68E1254-8C59-4B9B-A775-45CA3D655514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  <a:ln>
            <a:solidFill>
              <a:schemeClr val="bg1"/>
            </a:solidFill>
          </a:ln>
        </p:spPr>
        <p:txBody>
          <a:bodyPr lIns="0" tIns="0" rIns="0" bIns="0" rtlCol="0" anchor="b" anchorCtr="0">
            <a:no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314AA48-9EDE-C64C-ADFA-25AE04FA49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875559"/>
            <a:ext cx="5184775" cy="810377"/>
          </a:xfrm>
        </p:spPr>
        <p:txBody>
          <a:bodyPr lIns="0" tIns="0" rIns="0" bIns="0" rtlCol="0" anchor="t" anchorCtr="0"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Timeline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6A02948-C43D-AE49-AF10-F89EE239FC2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1734460"/>
            <a:ext cx="5184775" cy="83094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5AE759-5F51-3745-9E7C-1905CCCBC52F}"/>
              </a:ext>
            </a:extLst>
          </p:cNvPr>
          <p:cNvCxnSpPr>
            <a:cxnSpLocks/>
          </p:cNvCxnSpPr>
          <p:nvPr userDrawn="1"/>
        </p:nvCxnSpPr>
        <p:spPr>
          <a:xfrm flipV="1">
            <a:off x="1980483" y="3457489"/>
            <a:ext cx="2665979" cy="6064"/>
          </a:xfrm>
          <a:prstGeom prst="line">
            <a:avLst/>
          </a:prstGeom>
          <a:ln w="9525" cap="rnd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1F3B3D1-5F08-4B4B-9975-1A1B1EC679F2}"/>
              </a:ext>
            </a:extLst>
          </p:cNvPr>
          <p:cNvCxnSpPr>
            <a:cxnSpLocks/>
          </p:cNvCxnSpPr>
          <p:nvPr userDrawn="1"/>
        </p:nvCxnSpPr>
        <p:spPr>
          <a:xfrm flipV="1">
            <a:off x="5673709" y="3457489"/>
            <a:ext cx="2617141" cy="6064"/>
          </a:xfrm>
          <a:prstGeom prst="line">
            <a:avLst/>
          </a:prstGeom>
          <a:ln w="9525" cap="rnd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344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2DA762C-1D45-43AA-9DB3-3D8DBE3EACFE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096000" y="3429000"/>
            <a:ext cx="5184775" cy="259238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5DF2C92-C3FE-F945-BFF0-598DE8D6B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FE6BC94-896D-E34B-98B7-B10D1A68F0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1224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1F2AF16-108B-1C46-BBB4-35895AB0594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1224" y="3453190"/>
            <a:ext cx="4321175" cy="2568197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75E2DB-1EC0-CC4B-A1A3-3B43E8AAC14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096000" y="-1"/>
            <a:ext cx="5184775" cy="3011487"/>
          </a:xfrm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 dirty="0"/>
              <a:t>Add image here</a:t>
            </a:r>
          </a:p>
        </p:txBody>
      </p:sp>
    </p:spTree>
    <p:extLst>
      <p:ext uri="{BB962C8B-B14F-4D97-AF65-F5344CB8AC3E}">
        <p14:creationId xmlns:p14="http://schemas.microsoft.com/office/powerpoint/2010/main" val="2205956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654C9319-73AB-1946-A712-4C1CCA53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599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0CC07F3-B49A-6C47-86EA-9CFDA069CC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9598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F025907-B945-7642-9EDC-9A9E14F0E990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959598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7D8A880C-330B-B04C-970E-0F7106106F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51690" y="1125643"/>
            <a:ext cx="3328991" cy="5033433"/>
          </a:xfrm>
          <a:prstGeom prst="rect">
            <a:avLst/>
          </a:prstGeom>
        </p:spPr>
      </p:pic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D5639F99-011E-49CF-8ABD-A4DB4439FB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48876" y="1239520"/>
            <a:ext cx="2168488" cy="4622799"/>
          </a:xfrm>
          <a:custGeom>
            <a:avLst/>
            <a:gdLst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1908681 w 2168488"/>
              <a:gd name="connsiteY2" fmla="*/ 0 h 4622799"/>
              <a:gd name="connsiteX3" fmla="*/ 2168488 w 2168488"/>
              <a:gd name="connsiteY3" fmla="*/ 259807 h 4622799"/>
              <a:gd name="connsiteX4" fmla="*/ 2168488 w 2168488"/>
              <a:gd name="connsiteY4" fmla="*/ 4362992 h 4622799"/>
              <a:gd name="connsiteX5" fmla="*/ 1908681 w 2168488"/>
              <a:gd name="connsiteY5" fmla="*/ 4622799 h 4622799"/>
              <a:gd name="connsiteX6" fmla="*/ 259807 w 2168488"/>
              <a:gd name="connsiteY6" fmla="*/ 4622799 h 4622799"/>
              <a:gd name="connsiteX7" fmla="*/ 0 w 2168488"/>
              <a:gd name="connsiteY7" fmla="*/ 4362992 h 4622799"/>
              <a:gd name="connsiteX8" fmla="*/ 0 w 2168488"/>
              <a:gd name="connsiteY8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1908681 w 2168488"/>
              <a:gd name="connsiteY3" fmla="*/ 0 h 4622799"/>
              <a:gd name="connsiteX4" fmla="*/ 2168488 w 2168488"/>
              <a:gd name="connsiteY4" fmla="*/ 259807 h 4622799"/>
              <a:gd name="connsiteX5" fmla="*/ 2168488 w 2168488"/>
              <a:gd name="connsiteY5" fmla="*/ 4362992 h 4622799"/>
              <a:gd name="connsiteX6" fmla="*/ 1908681 w 2168488"/>
              <a:gd name="connsiteY6" fmla="*/ 4622799 h 4622799"/>
              <a:gd name="connsiteX7" fmla="*/ 259807 w 2168488"/>
              <a:gd name="connsiteY7" fmla="*/ 4622799 h 4622799"/>
              <a:gd name="connsiteX8" fmla="*/ 0 w 2168488"/>
              <a:gd name="connsiteY8" fmla="*/ 4362992 h 4622799"/>
              <a:gd name="connsiteX9" fmla="*/ 0 w 2168488"/>
              <a:gd name="connsiteY9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1575478 w 2168488"/>
              <a:gd name="connsiteY3" fmla="*/ 4758 h 4622799"/>
              <a:gd name="connsiteX4" fmla="*/ 1908681 w 2168488"/>
              <a:gd name="connsiteY4" fmla="*/ 0 h 4622799"/>
              <a:gd name="connsiteX5" fmla="*/ 2168488 w 2168488"/>
              <a:gd name="connsiteY5" fmla="*/ 259807 h 4622799"/>
              <a:gd name="connsiteX6" fmla="*/ 2168488 w 2168488"/>
              <a:gd name="connsiteY6" fmla="*/ 4362992 h 4622799"/>
              <a:gd name="connsiteX7" fmla="*/ 1908681 w 2168488"/>
              <a:gd name="connsiteY7" fmla="*/ 4622799 h 4622799"/>
              <a:gd name="connsiteX8" fmla="*/ 259807 w 2168488"/>
              <a:gd name="connsiteY8" fmla="*/ 4622799 h 4622799"/>
              <a:gd name="connsiteX9" fmla="*/ 0 w 2168488"/>
              <a:gd name="connsiteY9" fmla="*/ 4362992 h 4622799"/>
              <a:gd name="connsiteX10" fmla="*/ 0 w 2168488"/>
              <a:gd name="connsiteY10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869423 w 2168488"/>
              <a:gd name="connsiteY3" fmla="*/ 4758 h 4622799"/>
              <a:gd name="connsiteX4" fmla="*/ 1575478 w 2168488"/>
              <a:gd name="connsiteY4" fmla="*/ 4758 h 4622799"/>
              <a:gd name="connsiteX5" fmla="*/ 1908681 w 2168488"/>
              <a:gd name="connsiteY5" fmla="*/ 0 h 4622799"/>
              <a:gd name="connsiteX6" fmla="*/ 2168488 w 2168488"/>
              <a:gd name="connsiteY6" fmla="*/ 259807 h 4622799"/>
              <a:gd name="connsiteX7" fmla="*/ 2168488 w 2168488"/>
              <a:gd name="connsiteY7" fmla="*/ 4362992 h 4622799"/>
              <a:gd name="connsiteX8" fmla="*/ 1908681 w 2168488"/>
              <a:gd name="connsiteY8" fmla="*/ 4622799 h 4622799"/>
              <a:gd name="connsiteX9" fmla="*/ 259807 w 2168488"/>
              <a:gd name="connsiteY9" fmla="*/ 4622799 h 4622799"/>
              <a:gd name="connsiteX10" fmla="*/ 0 w 2168488"/>
              <a:gd name="connsiteY10" fmla="*/ 4362992 h 4622799"/>
              <a:gd name="connsiteX11" fmla="*/ 0 w 2168488"/>
              <a:gd name="connsiteY11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869423 w 2168488"/>
              <a:gd name="connsiteY3" fmla="*/ 4758 h 4622799"/>
              <a:gd name="connsiteX4" fmla="*/ 1442370 w 2168488"/>
              <a:gd name="connsiteY4" fmla="*/ 4758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42370 w 2168488"/>
              <a:gd name="connsiteY4" fmla="*/ 4758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8668 w 2168488"/>
              <a:gd name="connsiteY4" fmla="*/ 120505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8668 w 2168488"/>
              <a:gd name="connsiteY4" fmla="*/ 12050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68488" h="4622799">
                <a:moveTo>
                  <a:pt x="0" y="259807"/>
                </a:moveTo>
                <a:cubicBezTo>
                  <a:pt x="0" y="116320"/>
                  <a:pt x="116320" y="0"/>
                  <a:pt x="259807" y="0"/>
                </a:cubicBezTo>
                <a:lnTo>
                  <a:pt x="701590" y="4758"/>
                </a:lnTo>
                <a:cubicBezTo>
                  <a:pt x="700621" y="143439"/>
                  <a:pt x="728582" y="136118"/>
                  <a:pt x="771137" y="145617"/>
                </a:cubicBezTo>
                <a:lnTo>
                  <a:pt x="1448009" y="143655"/>
                </a:lnTo>
                <a:cubicBezTo>
                  <a:pt x="1506030" y="136102"/>
                  <a:pt x="1557882" y="157668"/>
                  <a:pt x="1552328" y="4758"/>
                </a:cubicBezTo>
                <a:lnTo>
                  <a:pt x="1908681" y="0"/>
                </a:lnTo>
                <a:cubicBezTo>
                  <a:pt x="2052168" y="0"/>
                  <a:pt x="2168488" y="116320"/>
                  <a:pt x="2168488" y="259807"/>
                </a:cubicBezTo>
                <a:lnTo>
                  <a:pt x="2168488" y="4362992"/>
                </a:lnTo>
                <a:cubicBezTo>
                  <a:pt x="2168488" y="4506479"/>
                  <a:pt x="2052168" y="4622799"/>
                  <a:pt x="1908681" y="4622799"/>
                </a:cubicBezTo>
                <a:lnTo>
                  <a:pt x="259807" y="4622799"/>
                </a:lnTo>
                <a:cubicBezTo>
                  <a:pt x="116320" y="4622799"/>
                  <a:pt x="0" y="4506479"/>
                  <a:pt x="0" y="4362992"/>
                </a:cubicBezTo>
                <a:lnTo>
                  <a:pt x="0" y="259807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A63AC545-7D78-994C-8369-0063DFD278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6118"/>
          <a:stretch/>
        </p:blipFill>
        <p:spPr>
          <a:xfrm rot="16200000">
            <a:off x="602773" y="3121605"/>
            <a:ext cx="3328991" cy="2712084"/>
          </a:xfrm>
          <a:prstGeom prst="rect">
            <a:avLst/>
          </a:prstGeom>
        </p:spPr>
      </p:pic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4AF4B7D5-0377-5A49-A3E7-D975D1CDA651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 rot="16200000">
            <a:off x="1244403" y="3178144"/>
            <a:ext cx="2179918" cy="2579912"/>
          </a:xfrm>
          <a:custGeom>
            <a:avLst/>
            <a:gdLst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1908681 w 2168488"/>
              <a:gd name="connsiteY2" fmla="*/ 0 h 4622799"/>
              <a:gd name="connsiteX3" fmla="*/ 2168488 w 2168488"/>
              <a:gd name="connsiteY3" fmla="*/ 259807 h 4622799"/>
              <a:gd name="connsiteX4" fmla="*/ 2168488 w 2168488"/>
              <a:gd name="connsiteY4" fmla="*/ 4362992 h 4622799"/>
              <a:gd name="connsiteX5" fmla="*/ 1908681 w 2168488"/>
              <a:gd name="connsiteY5" fmla="*/ 4622799 h 4622799"/>
              <a:gd name="connsiteX6" fmla="*/ 259807 w 2168488"/>
              <a:gd name="connsiteY6" fmla="*/ 4622799 h 4622799"/>
              <a:gd name="connsiteX7" fmla="*/ 0 w 2168488"/>
              <a:gd name="connsiteY7" fmla="*/ 4362992 h 4622799"/>
              <a:gd name="connsiteX8" fmla="*/ 0 w 2168488"/>
              <a:gd name="connsiteY8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1908681 w 2168488"/>
              <a:gd name="connsiteY3" fmla="*/ 0 h 4622799"/>
              <a:gd name="connsiteX4" fmla="*/ 2168488 w 2168488"/>
              <a:gd name="connsiteY4" fmla="*/ 259807 h 4622799"/>
              <a:gd name="connsiteX5" fmla="*/ 2168488 w 2168488"/>
              <a:gd name="connsiteY5" fmla="*/ 4362992 h 4622799"/>
              <a:gd name="connsiteX6" fmla="*/ 1908681 w 2168488"/>
              <a:gd name="connsiteY6" fmla="*/ 4622799 h 4622799"/>
              <a:gd name="connsiteX7" fmla="*/ 259807 w 2168488"/>
              <a:gd name="connsiteY7" fmla="*/ 4622799 h 4622799"/>
              <a:gd name="connsiteX8" fmla="*/ 0 w 2168488"/>
              <a:gd name="connsiteY8" fmla="*/ 4362992 h 4622799"/>
              <a:gd name="connsiteX9" fmla="*/ 0 w 2168488"/>
              <a:gd name="connsiteY9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1575478 w 2168488"/>
              <a:gd name="connsiteY3" fmla="*/ 4758 h 4622799"/>
              <a:gd name="connsiteX4" fmla="*/ 1908681 w 2168488"/>
              <a:gd name="connsiteY4" fmla="*/ 0 h 4622799"/>
              <a:gd name="connsiteX5" fmla="*/ 2168488 w 2168488"/>
              <a:gd name="connsiteY5" fmla="*/ 259807 h 4622799"/>
              <a:gd name="connsiteX6" fmla="*/ 2168488 w 2168488"/>
              <a:gd name="connsiteY6" fmla="*/ 4362992 h 4622799"/>
              <a:gd name="connsiteX7" fmla="*/ 1908681 w 2168488"/>
              <a:gd name="connsiteY7" fmla="*/ 4622799 h 4622799"/>
              <a:gd name="connsiteX8" fmla="*/ 259807 w 2168488"/>
              <a:gd name="connsiteY8" fmla="*/ 4622799 h 4622799"/>
              <a:gd name="connsiteX9" fmla="*/ 0 w 2168488"/>
              <a:gd name="connsiteY9" fmla="*/ 4362992 h 4622799"/>
              <a:gd name="connsiteX10" fmla="*/ 0 w 2168488"/>
              <a:gd name="connsiteY10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869423 w 2168488"/>
              <a:gd name="connsiteY3" fmla="*/ 4758 h 4622799"/>
              <a:gd name="connsiteX4" fmla="*/ 1575478 w 2168488"/>
              <a:gd name="connsiteY4" fmla="*/ 4758 h 4622799"/>
              <a:gd name="connsiteX5" fmla="*/ 1908681 w 2168488"/>
              <a:gd name="connsiteY5" fmla="*/ 0 h 4622799"/>
              <a:gd name="connsiteX6" fmla="*/ 2168488 w 2168488"/>
              <a:gd name="connsiteY6" fmla="*/ 259807 h 4622799"/>
              <a:gd name="connsiteX7" fmla="*/ 2168488 w 2168488"/>
              <a:gd name="connsiteY7" fmla="*/ 4362992 h 4622799"/>
              <a:gd name="connsiteX8" fmla="*/ 1908681 w 2168488"/>
              <a:gd name="connsiteY8" fmla="*/ 4622799 h 4622799"/>
              <a:gd name="connsiteX9" fmla="*/ 259807 w 2168488"/>
              <a:gd name="connsiteY9" fmla="*/ 4622799 h 4622799"/>
              <a:gd name="connsiteX10" fmla="*/ 0 w 2168488"/>
              <a:gd name="connsiteY10" fmla="*/ 4362992 h 4622799"/>
              <a:gd name="connsiteX11" fmla="*/ 0 w 2168488"/>
              <a:gd name="connsiteY11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869423 w 2168488"/>
              <a:gd name="connsiteY3" fmla="*/ 4758 h 4622799"/>
              <a:gd name="connsiteX4" fmla="*/ 1442370 w 2168488"/>
              <a:gd name="connsiteY4" fmla="*/ 4758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42370 w 2168488"/>
              <a:gd name="connsiteY4" fmla="*/ 4758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8668 w 2168488"/>
              <a:gd name="connsiteY4" fmla="*/ 120505 h 4622799"/>
              <a:gd name="connsiteX5" fmla="*/ 157547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8668 w 2168488"/>
              <a:gd name="connsiteY4" fmla="*/ 12050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47889 w 2168488"/>
              <a:gd name="connsiteY3" fmla="*/ 13786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82881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622799"/>
              <a:gd name="connsiteX1" fmla="*/ 259807 w 2168488"/>
              <a:gd name="connsiteY1" fmla="*/ 0 h 4622799"/>
              <a:gd name="connsiteX2" fmla="*/ 701590 w 2168488"/>
              <a:gd name="connsiteY2" fmla="*/ 4758 h 4622799"/>
              <a:gd name="connsiteX3" fmla="*/ 771137 w 2168488"/>
              <a:gd name="connsiteY3" fmla="*/ 145617 h 4622799"/>
              <a:gd name="connsiteX4" fmla="*/ 1448009 w 2168488"/>
              <a:gd name="connsiteY4" fmla="*/ 143655 h 4622799"/>
              <a:gd name="connsiteX5" fmla="*/ 1552328 w 2168488"/>
              <a:gd name="connsiteY5" fmla="*/ 4758 h 4622799"/>
              <a:gd name="connsiteX6" fmla="*/ 1908681 w 2168488"/>
              <a:gd name="connsiteY6" fmla="*/ 0 h 4622799"/>
              <a:gd name="connsiteX7" fmla="*/ 2168488 w 2168488"/>
              <a:gd name="connsiteY7" fmla="*/ 259807 h 4622799"/>
              <a:gd name="connsiteX8" fmla="*/ 2168488 w 2168488"/>
              <a:gd name="connsiteY8" fmla="*/ 4362992 h 4622799"/>
              <a:gd name="connsiteX9" fmla="*/ 1908681 w 2168488"/>
              <a:gd name="connsiteY9" fmla="*/ 4622799 h 4622799"/>
              <a:gd name="connsiteX10" fmla="*/ 259807 w 2168488"/>
              <a:gd name="connsiteY10" fmla="*/ 4622799 h 4622799"/>
              <a:gd name="connsiteX11" fmla="*/ 0 w 2168488"/>
              <a:gd name="connsiteY11" fmla="*/ 4362992 h 4622799"/>
              <a:gd name="connsiteX12" fmla="*/ 0 w 2168488"/>
              <a:gd name="connsiteY12" fmla="*/ 259807 h 4622799"/>
              <a:gd name="connsiteX0" fmla="*/ 0 w 2168488"/>
              <a:gd name="connsiteY0" fmla="*/ 259807 h 4770644"/>
              <a:gd name="connsiteX1" fmla="*/ 259807 w 2168488"/>
              <a:gd name="connsiteY1" fmla="*/ 0 h 4770644"/>
              <a:gd name="connsiteX2" fmla="*/ 701590 w 2168488"/>
              <a:gd name="connsiteY2" fmla="*/ 4758 h 4770644"/>
              <a:gd name="connsiteX3" fmla="*/ 771137 w 2168488"/>
              <a:gd name="connsiteY3" fmla="*/ 145617 h 4770644"/>
              <a:gd name="connsiteX4" fmla="*/ 1448009 w 2168488"/>
              <a:gd name="connsiteY4" fmla="*/ 143655 h 4770644"/>
              <a:gd name="connsiteX5" fmla="*/ 1552328 w 2168488"/>
              <a:gd name="connsiteY5" fmla="*/ 4758 h 4770644"/>
              <a:gd name="connsiteX6" fmla="*/ 1908681 w 2168488"/>
              <a:gd name="connsiteY6" fmla="*/ 0 h 4770644"/>
              <a:gd name="connsiteX7" fmla="*/ 2168488 w 2168488"/>
              <a:gd name="connsiteY7" fmla="*/ 259807 h 4770644"/>
              <a:gd name="connsiteX8" fmla="*/ 2168488 w 2168488"/>
              <a:gd name="connsiteY8" fmla="*/ 4362992 h 4770644"/>
              <a:gd name="connsiteX9" fmla="*/ 259807 w 2168488"/>
              <a:gd name="connsiteY9" fmla="*/ 4622799 h 4770644"/>
              <a:gd name="connsiteX10" fmla="*/ 0 w 2168488"/>
              <a:gd name="connsiteY10" fmla="*/ 4362992 h 4770644"/>
              <a:gd name="connsiteX11" fmla="*/ 0 w 2168488"/>
              <a:gd name="connsiteY11" fmla="*/ 259807 h 4770644"/>
              <a:gd name="connsiteX0" fmla="*/ 0 w 2168488"/>
              <a:gd name="connsiteY0" fmla="*/ 259807 h 4875890"/>
              <a:gd name="connsiteX1" fmla="*/ 259807 w 2168488"/>
              <a:gd name="connsiteY1" fmla="*/ 0 h 4875890"/>
              <a:gd name="connsiteX2" fmla="*/ 701590 w 2168488"/>
              <a:gd name="connsiteY2" fmla="*/ 4758 h 4875890"/>
              <a:gd name="connsiteX3" fmla="*/ 771137 w 2168488"/>
              <a:gd name="connsiteY3" fmla="*/ 145617 h 4875890"/>
              <a:gd name="connsiteX4" fmla="*/ 1448009 w 2168488"/>
              <a:gd name="connsiteY4" fmla="*/ 143655 h 4875890"/>
              <a:gd name="connsiteX5" fmla="*/ 1552328 w 2168488"/>
              <a:gd name="connsiteY5" fmla="*/ 4758 h 4875890"/>
              <a:gd name="connsiteX6" fmla="*/ 1908681 w 2168488"/>
              <a:gd name="connsiteY6" fmla="*/ 0 h 4875890"/>
              <a:gd name="connsiteX7" fmla="*/ 2168488 w 2168488"/>
              <a:gd name="connsiteY7" fmla="*/ 259807 h 4875890"/>
              <a:gd name="connsiteX8" fmla="*/ 2168488 w 2168488"/>
              <a:gd name="connsiteY8" fmla="*/ 4362992 h 4875890"/>
              <a:gd name="connsiteX9" fmla="*/ 0 w 2168488"/>
              <a:gd name="connsiteY9" fmla="*/ 4362992 h 4875890"/>
              <a:gd name="connsiteX10" fmla="*/ 0 w 2168488"/>
              <a:gd name="connsiteY10" fmla="*/ 259807 h 4875890"/>
              <a:gd name="connsiteX0" fmla="*/ 0 w 2168488"/>
              <a:gd name="connsiteY0" fmla="*/ 259807 h 4663983"/>
              <a:gd name="connsiteX1" fmla="*/ 259807 w 2168488"/>
              <a:gd name="connsiteY1" fmla="*/ 0 h 4663983"/>
              <a:gd name="connsiteX2" fmla="*/ 701590 w 2168488"/>
              <a:gd name="connsiteY2" fmla="*/ 4758 h 4663983"/>
              <a:gd name="connsiteX3" fmla="*/ 771137 w 2168488"/>
              <a:gd name="connsiteY3" fmla="*/ 145617 h 4663983"/>
              <a:gd name="connsiteX4" fmla="*/ 1448009 w 2168488"/>
              <a:gd name="connsiteY4" fmla="*/ 143655 h 4663983"/>
              <a:gd name="connsiteX5" fmla="*/ 1552328 w 2168488"/>
              <a:gd name="connsiteY5" fmla="*/ 4758 h 4663983"/>
              <a:gd name="connsiteX6" fmla="*/ 1908681 w 2168488"/>
              <a:gd name="connsiteY6" fmla="*/ 0 h 4663983"/>
              <a:gd name="connsiteX7" fmla="*/ 2168488 w 2168488"/>
              <a:gd name="connsiteY7" fmla="*/ 259807 h 4663983"/>
              <a:gd name="connsiteX8" fmla="*/ 2168488 w 2168488"/>
              <a:gd name="connsiteY8" fmla="*/ 4362992 h 4663983"/>
              <a:gd name="connsiteX9" fmla="*/ 0 w 2168488"/>
              <a:gd name="connsiteY9" fmla="*/ 4362992 h 4663983"/>
              <a:gd name="connsiteX10" fmla="*/ 0 w 2168488"/>
              <a:gd name="connsiteY10" fmla="*/ 259807 h 4663983"/>
              <a:gd name="connsiteX0" fmla="*/ 0 w 2168488"/>
              <a:gd name="connsiteY0" fmla="*/ 259807 h 4379802"/>
              <a:gd name="connsiteX1" fmla="*/ 259807 w 2168488"/>
              <a:gd name="connsiteY1" fmla="*/ 0 h 4379802"/>
              <a:gd name="connsiteX2" fmla="*/ 701590 w 2168488"/>
              <a:gd name="connsiteY2" fmla="*/ 4758 h 4379802"/>
              <a:gd name="connsiteX3" fmla="*/ 771137 w 2168488"/>
              <a:gd name="connsiteY3" fmla="*/ 145617 h 4379802"/>
              <a:gd name="connsiteX4" fmla="*/ 1448009 w 2168488"/>
              <a:gd name="connsiteY4" fmla="*/ 143655 h 4379802"/>
              <a:gd name="connsiteX5" fmla="*/ 1552328 w 2168488"/>
              <a:gd name="connsiteY5" fmla="*/ 4758 h 4379802"/>
              <a:gd name="connsiteX6" fmla="*/ 1908681 w 2168488"/>
              <a:gd name="connsiteY6" fmla="*/ 0 h 4379802"/>
              <a:gd name="connsiteX7" fmla="*/ 2168488 w 2168488"/>
              <a:gd name="connsiteY7" fmla="*/ 259807 h 4379802"/>
              <a:gd name="connsiteX8" fmla="*/ 2168488 w 2168488"/>
              <a:gd name="connsiteY8" fmla="*/ 4362992 h 4379802"/>
              <a:gd name="connsiteX9" fmla="*/ 0 w 2168488"/>
              <a:gd name="connsiteY9" fmla="*/ 4362992 h 4379802"/>
              <a:gd name="connsiteX10" fmla="*/ 0 w 2168488"/>
              <a:gd name="connsiteY10" fmla="*/ 259807 h 4379802"/>
              <a:gd name="connsiteX0" fmla="*/ 0 w 2168488"/>
              <a:gd name="connsiteY0" fmla="*/ 259807 h 4362992"/>
              <a:gd name="connsiteX1" fmla="*/ 259807 w 2168488"/>
              <a:gd name="connsiteY1" fmla="*/ 0 h 4362992"/>
              <a:gd name="connsiteX2" fmla="*/ 701590 w 2168488"/>
              <a:gd name="connsiteY2" fmla="*/ 4758 h 4362992"/>
              <a:gd name="connsiteX3" fmla="*/ 771137 w 2168488"/>
              <a:gd name="connsiteY3" fmla="*/ 145617 h 4362992"/>
              <a:gd name="connsiteX4" fmla="*/ 1448009 w 2168488"/>
              <a:gd name="connsiteY4" fmla="*/ 143655 h 4362992"/>
              <a:gd name="connsiteX5" fmla="*/ 1552328 w 2168488"/>
              <a:gd name="connsiteY5" fmla="*/ 4758 h 4362992"/>
              <a:gd name="connsiteX6" fmla="*/ 1908681 w 2168488"/>
              <a:gd name="connsiteY6" fmla="*/ 0 h 4362992"/>
              <a:gd name="connsiteX7" fmla="*/ 2168488 w 2168488"/>
              <a:gd name="connsiteY7" fmla="*/ 259807 h 4362992"/>
              <a:gd name="connsiteX8" fmla="*/ 2168488 w 2168488"/>
              <a:gd name="connsiteY8" fmla="*/ 2579912 h 4362992"/>
              <a:gd name="connsiteX9" fmla="*/ 0 w 2168488"/>
              <a:gd name="connsiteY9" fmla="*/ 4362992 h 4362992"/>
              <a:gd name="connsiteX10" fmla="*/ 0 w 2168488"/>
              <a:gd name="connsiteY10" fmla="*/ 259807 h 4362992"/>
              <a:gd name="connsiteX0" fmla="*/ 11430 w 2179918"/>
              <a:gd name="connsiteY0" fmla="*/ 259807 h 2596722"/>
              <a:gd name="connsiteX1" fmla="*/ 271237 w 2179918"/>
              <a:gd name="connsiteY1" fmla="*/ 0 h 2596722"/>
              <a:gd name="connsiteX2" fmla="*/ 713020 w 2179918"/>
              <a:gd name="connsiteY2" fmla="*/ 4758 h 2596722"/>
              <a:gd name="connsiteX3" fmla="*/ 782567 w 2179918"/>
              <a:gd name="connsiteY3" fmla="*/ 145617 h 2596722"/>
              <a:gd name="connsiteX4" fmla="*/ 1459439 w 2179918"/>
              <a:gd name="connsiteY4" fmla="*/ 143655 h 2596722"/>
              <a:gd name="connsiteX5" fmla="*/ 1563758 w 2179918"/>
              <a:gd name="connsiteY5" fmla="*/ 4758 h 2596722"/>
              <a:gd name="connsiteX6" fmla="*/ 1920111 w 2179918"/>
              <a:gd name="connsiteY6" fmla="*/ 0 h 2596722"/>
              <a:gd name="connsiteX7" fmla="*/ 2179918 w 2179918"/>
              <a:gd name="connsiteY7" fmla="*/ 259807 h 2596722"/>
              <a:gd name="connsiteX8" fmla="*/ 2179918 w 2179918"/>
              <a:gd name="connsiteY8" fmla="*/ 2579912 h 2596722"/>
              <a:gd name="connsiteX9" fmla="*/ 0 w 2179918"/>
              <a:gd name="connsiteY9" fmla="*/ 2579912 h 2596722"/>
              <a:gd name="connsiteX10" fmla="*/ 11430 w 2179918"/>
              <a:gd name="connsiteY10" fmla="*/ 259807 h 2596722"/>
              <a:gd name="connsiteX0" fmla="*/ 11430 w 2179918"/>
              <a:gd name="connsiteY0" fmla="*/ 259807 h 2579912"/>
              <a:gd name="connsiteX1" fmla="*/ 271237 w 2179918"/>
              <a:gd name="connsiteY1" fmla="*/ 0 h 2579912"/>
              <a:gd name="connsiteX2" fmla="*/ 713020 w 2179918"/>
              <a:gd name="connsiteY2" fmla="*/ 4758 h 2579912"/>
              <a:gd name="connsiteX3" fmla="*/ 782567 w 2179918"/>
              <a:gd name="connsiteY3" fmla="*/ 145617 h 2579912"/>
              <a:gd name="connsiteX4" fmla="*/ 1459439 w 2179918"/>
              <a:gd name="connsiteY4" fmla="*/ 143655 h 2579912"/>
              <a:gd name="connsiteX5" fmla="*/ 1563758 w 2179918"/>
              <a:gd name="connsiteY5" fmla="*/ 4758 h 2579912"/>
              <a:gd name="connsiteX6" fmla="*/ 1920111 w 2179918"/>
              <a:gd name="connsiteY6" fmla="*/ 0 h 2579912"/>
              <a:gd name="connsiteX7" fmla="*/ 2179918 w 2179918"/>
              <a:gd name="connsiteY7" fmla="*/ 259807 h 2579912"/>
              <a:gd name="connsiteX8" fmla="*/ 2179918 w 2179918"/>
              <a:gd name="connsiteY8" fmla="*/ 2579912 h 2579912"/>
              <a:gd name="connsiteX9" fmla="*/ 0 w 2179918"/>
              <a:gd name="connsiteY9" fmla="*/ 2579912 h 2579912"/>
              <a:gd name="connsiteX10" fmla="*/ 11430 w 2179918"/>
              <a:gd name="connsiteY10" fmla="*/ 259807 h 257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79918" h="2579912">
                <a:moveTo>
                  <a:pt x="11430" y="259807"/>
                </a:moveTo>
                <a:cubicBezTo>
                  <a:pt x="11430" y="116320"/>
                  <a:pt x="127750" y="0"/>
                  <a:pt x="271237" y="0"/>
                </a:cubicBezTo>
                <a:lnTo>
                  <a:pt x="713020" y="4758"/>
                </a:lnTo>
                <a:cubicBezTo>
                  <a:pt x="712051" y="143439"/>
                  <a:pt x="740012" y="136118"/>
                  <a:pt x="782567" y="145617"/>
                </a:cubicBezTo>
                <a:lnTo>
                  <a:pt x="1459439" y="143655"/>
                </a:lnTo>
                <a:cubicBezTo>
                  <a:pt x="1517460" y="136102"/>
                  <a:pt x="1569312" y="157668"/>
                  <a:pt x="1563758" y="4758"/>
                </a:cubicBezTo>
                <a:lnTo>
                  <a:pt x="1920111" y="0"/>
                </a:lnTo>
                <a:cubicBezTo>
                  <a:pt x="2063598" y="0"/>
                  <a:pt x="2179918" y="116320"/>
                  <a:pt x="2179918" y="259807"/>
                </a:cubicBezTo>
                <a:lnTo>
                  <a:pt x="2179918" y="2579912"/>
                </a:lnTo>
                <a:lnTo>
                  <a:pt x="0" y="2579912"/>
                </a:lnTo>
                <a:lnTo>
                  <a:pt x="11430" y="259807"/>
                </a:lnTo>
                <a:close/>
              </a:path>
            </a:pathLst>
          </a:custGeom>
          <a:solidFill>
            <a:schemeClr val="tx1"/>
          </a:solidFill>
          <a:ln w="2540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95763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electronics, screenshot, display&#10;&#10;Description automatically generated">
            <a:extLst>
              <a:ext uri="{FF2B5EF4-FFF2-40B4-BE49-F238E27FC236}">
                <a16:creationId xmlns:a16="http://schemas.microsoft.com/office/drawing/2014/main" id="{83FA2203-C6BB-6D47-A06A-2C5493FDD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899" b="2485"/>
          <a:stretch/>
        </p:blipFill>
        <p:spPr>
          <a:xfrm>
            <a:off x="0" y="1281292"/>
            <a:ext cx="7624402" cy="5576708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654C9319-73AB-1946-A712-4C1CCA53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599" y="1700213"/>
            <a:ext cx="4321176" cy="865187"/>
          </a:xfrm>
        </p:spPr>
        <p:txBody>
          <a:bodyPr lIns="0" tIns="0" rIns="0" bIns="0" rtlCol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0CC07F3-B49A-6C47-86EA-9CFDA069CC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9598" y="2565400"/>
            <a:ext cx="4321176" cy="839411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F025907-B945-7642-9EDC-9A9E14F0E990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6959598" y="3453190"/>
            <a:ext cx="4321175" cy="1744489"/>
          </a:xfrm>
        </p:spPr>
        <p:txBody>
          <a:bodyPr lIns="0" tIns="0" rIns="0" bIns="0" rtlCol="0">
            <a:noAutofit/>
          </a:bodyPr>
          <a:lstStyle>
            <a:lvl1pPr marL="0" indent="0">
              <a:lnSpc>
                <a:spcPct val="15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 dirty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222F752-E0B1-6C4D-BB49-C621E8C0BAE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57251" y="1676400"/>
            <a:ext cx="5295968" cy="3397365"/>
          </a:xfrm>
          <a:solidFill>
            <a:schemeClr val="tx1"/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77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F099F-79D2-486F-A4B2-DD4F699752C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FF22294-F2E5-4C74-A30C-46BA988FD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1700213"/>
            <a:ext cx="4321175" cy="865188"/>
          </a:xfrm>
        </p:spPr>
        <p:txBody>
          <a:bodyPr lIns="0" tIns="0" rIns="0" bIns="0" rtlCol="0" anchor="b" anchorCtr="0">
            <a:noAutofit/>
          </a:bodyPr>
          <a:lstStyle>
            <a:lvl1pPr>
              <a:defRPr sz="3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Thank you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FC5C0DA6-1B31-4BDF-BAEB-BF7978102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6216" y="2938423"/>
            <a:ext cx="4321175" cy="509472"/>
          </a:xfrm>
        </p:spPr>
        <p:txBody>
          <a:bodyPr lIns="0" tIns="0" rIns="0" bIns="0" rtlCol="0" anchor="b" anchorCtr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/>
              <a:t>Name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E1647C9-9AC1-4500-A56E-94CABC656E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116" y="3708597"/>
            <a:ext cx="4321175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/>
              <a:t>Phone number: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605CECB-8164-4428-B478-98C42902F9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6216" y="3951470"/>
            <a:ext cx="4321175" cy="2901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/>
              <a:t>00000000000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D39B56C4-E128-4995-91CC-64C268BC76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0016" y="4428717"/>
            <a:ext cx="4321175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/>
              <a:t>Email address: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4772DA1-74CC-430C-9A8E-5A6586692C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3116" y="4655548"/>
            <a:ext cx="4321175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 err="1"/>
              <a:t>email@company.com</a:t>
            </a:r>
            <a:endParaRPr lang="en-GB" noProof="0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073B5B-2BE3-49D1-A646-1492F534C9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3116" y="5157788"/>
            <a:ext cx="4321175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ru-RU" sz="12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GB" noProof="0"/>
              <a:t>Website: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D10EDD-0329-4443-8665-7603E4A83B1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6216" y="5368577"/>
            <a:ext cx="4321175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en-GB" noProof="0" dirty="0" err="1"/>
              <a:t>company.com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55871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496" y="2997200"/>
            <a:ext cx="5184774" cy="863600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Thank you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E2CB0143-D848-6F47-BDFA-B6E4995BBD1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34450" y="5643343"/>
            <a:ext cx="2614963" cy="514945"/>
          </a:xfrm>
        </p:spPr>
        <p:txBody>
          <a:bodyPr anchor="ctr" anchorCtr="1"/>
          <a:lstStyle>
            <a:lvl1pPr algn="ctr">
              <a:buNone/>
              <a:defRPr sz="1800"/>
            </a:lvl1pPr>
          </a:lstStyle>
          <a:p>
            <a:r>
              <a:rPr lang="en-US" dirty="0"/>
              <a:t>Add Logo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6DF10-4D05-D643-9605-29E0B80DE7B1}"/>
              </a:ext>
            </a:extLst>
          </p:cNvPr>
          <p:cNvSpPr txBox="1"/>
          <p:nvPr userDrawn="1"/>
        </p:nvSpPr>
        <p:spPr>
          <a:xfrm>
            <a:off x="10104699" y="6308203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58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ver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799DC18-D353-427C-B849-0204F13D9B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02F222-A1ED-EB4A-BE36-B8D16E251D0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F79E17-F4C4-EA4A-BB89-1C5F824BA027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DCC707-BC1F-CE44-8642-0C92198DA49B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06FBAC-B8FD-4768-B682-E0B93BA33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5496" y="2997200"/>
            <a:ext cx="5184774" cy="863600"/>
          </a:xfrm>
        </p:spPr>
        <p:txBody>
          <a:bodyPr lIns="0" tIns="0" rIns="0" bIns="0" rtlCol="0" anchor="b" anchorCtr="0">
            <a:noAutofit/>
          </a:bodyPr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en-GB" noProof="0" dirty="0"/>
              <a:t>Thank you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E2CB0143-D848-6F47-BDFA-B6E4995BBD1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934450" y="5643343"/>
            <a:ext cx="2614963" cy="514945"/>
          </a:xfrm>
        </p:spPr>
        <p:txBody>
          <a:bodyPr anchor="ctr" anchorCtr="1"/>
          <a:lstStyle>
            <a:lvl1pPr algn="ctr">
              <a:buNone/>
              <a:defRPr sz="1800"/>
            </a:lvl1pPr>
          </a:lstStyle>
          <a:p>
            <a:r>
              <a:rPr lang="en-US" dirty="0"/>
              <a:t>Add Logo</a:t>
            </a:r>
          </a:p>
        </p:txBody>
      </p:sp>
    </p:spTree>
    <p:extLst>
      <p:ext uri="{BB962C8B-B14F-4D97-AF65-F5344CB8AC3E}">
        <p14:creationId xmlns:p14="http://schemas.microsoft.com/office/powerpoint/2010/main" val="26688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DCB71A3-616A-7F47-976E-09FAF6FA3D2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6CE5DFF-690F-4645-B768-0AAE5CBF1CA3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7DB088F-4880-E54B-89A9-94EF2CD9F122}"/>
                </a:ext>
              </a:extLst>
            </p:cNvPr>
            <p:cNvSpPr/>
            <p:nvPr userDrawn="1"/>
          </p:nvSpPr>
          <p:spPr>
            <a:xfrm>
              <a:off x="0" y="0"/>
              <a:ext cx="6096000" cy="6858000"/>
            </a:xfrm>
            <a:prstGeom prst="rect">
              <a:avLst/>
            </a:prstGeom>
            <a:gradFill flip="none" rotWithShape="1">
              <a:gsLst>
                <a:gs pos="47000">
                  <a:srgbClr val="0F1722"/>
                </a:gs>
                <a:gs pos="0">
                  <a:schemeClr val="accent1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 rtl="0"/>
              <a:endParaRPr lang="en-GB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058B-89E0-4460-AB21-21747CB3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7513"/>
            <a:ext cx="11277600" cy="12731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1C5EB-04D6-4050-930C-5F6907528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4" y="1700213"/>
            <a:ext cx="10369551" cy="43211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Picture Placeholder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6C84A26-2C6F-4645-9D65-D808CB0624C9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rcRect t="1314" b="1314"/>
          <a:stretch>
            <a:fillRect/>
          </a:stretch>
        </p:blipFill>
        <p:spPr>
          <a:xfrm>
            <a:off x="9899489" y="6286191"/>
            <a:ext cx="1835311" cy="43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6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0" r:id="rId3"/>
    <p:sldLayoutId id="2147483689" r:id="rId4"/>
    <p:sldLayoutId id="2147483685" r:id="rId5"/>
    <p:sldLayoutId id="2147483705" r:id="rId6"/>
    <p:sldLayoutId id="2147483688" r:id="rId7"/>
    <p:sldLayoutId id="2147483686" r:id="rId8"/>
    <p:sldLayoutId id="2147483687" r:id="rId9"/>
    <p:sldLayoutId id="2147483704" r:id="rId10"/>
    <p:sldLayoutId id="2147483662" r:id="rId11"/>
    <p:sldLayoutId id="2147483651" r:id="rId12"/>
    <p:sldLayoutId id="2147483672" r:id="rId13"/>
    <p:sldLayoutId id="2147483675" r:id="rId14"/>
    <p:sldLayoutId id="2147483652" r:id="rId15"/>
    <p:sldLayoutId id="2147483677" r:id="rId16"/>
    <p:sldLayoutId id="2147483703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664" r:id="rId28"/>
    <p:sldLayoutId id="2147483680" r:id="rId29"/>
    <p:sldLayoutId id="2147483681" r:id="rId30"/>
    <p:sldLayoutId id="2147483702" r:id="rId31"/>
    <p:sldLayoutId id="2147483691" r:id="rId32"/>
    <p:sldLayoutId id="2147483706" r:id="rId33"/>
    <p:sldLayoutId id="2147483707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16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296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4929" userDrawn="1">
          <p15:clr>
            <a:srgbClr val="F26B43"/>
          </p15:clr>
        </p15:guide>
        <p15:guide id="8" pos="4384" userDrawn="1">
          <p15:clr>
            <a:srgbClr val="F26B43"/>
          </p15:clr>
        </p15:guide>
        <p15:guide id="9" pos="2751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1" pos="2207" userDrawn="1">
          <p15:clr>
            <a:srgbClr val="F26B43"/>
          </p15:clr>
        </p15:guide>
        <p15:guide id="12" pos="1663" userDrawn="1">
          <p15:clr>
            <a:srgbClr val="F26B43"/>
          </p15:clr>
        </p15:guide>
        <p15:guide id="13" pos="1118" userDrawn="1">
          <p15:clr>
            <a:srgbClr val="F26B43"/>
          </p15:clr>
        </p15:guide>
        <p15:guide id="14" pos="5473" userDrawn="1">
          <p15:clr>
            <a:srgbClr val="F26B43"/>
          </p15:clr>
        </p15:guide>
        <p15:guide id="15" pos="6017" userDrawn="1">
          <p15:clr>
            <a:srgbClr val="F26B43"/>
          </p15:clr>
        </p15:guide>
        <p15:guide id="16" pos="6562" userDrawn="1">
          <p15:clr>
            <a:srgbClr val="F26B43"/>
          </p15:clr>
        </p15:guide>
        <p15:guide id="17" pos="7106" userDrawn="1">
          <p15:clr>
            <a:srgbClr val="F26B43"/>
          </p15:clr>
        </p15:guide>
        <p15:guide id="18" orient="horz" pos="2704" userDrawn="1">
          <p15:clr>
            <a:srgbClr val="F26B43"/>
          </p15:clr>
        </p15:guide>
        <p15:guide id="19" orient="horz" pos="1071" userDrawn="1">
          <p15:clr>
            <a:srgbClr val="F26B43"/>
          </p15:clr>
        </p15:guide>
        <p15:guide id="20" orient="horz" pos="527" userDrawn="1">
          <p15:clr>
            <a:srgbClr val="F26B43"/>
          </p15:clr>
        </p15:guide>
        <p15:guide id="21" orient="horz" pos="3249" userDrawn="1">
          <p15:clr>
            <a:srgbClr val="F26B43"/>
          </p15:clr>
        </p15:guide>
        <p15:guide id="22" pos="285" userDrawn="1">
          <p15:clr>
            <a:srgbClr val="F26B43"/>
          </p15:clr>
        </p15:guide>
        <p15:guide id="23" orient="horz" pos="263" userDrawn="1">
          <p15:clr>
            <a:srgbClr val="F26B43"/>
          </p15:clr>
        </p15:guide>
        <p15:guide id="24" orient="horz" pos="4056" userDrawn="1">
          <p15:clr>
            <a:srgbClr val="F26B43"/>
          </p15:clr>
        </p15:guide>
        <p15:guide id="25" pos="73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hyperlink" Target="mailto:samuel@medigate.io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in a blue shirt&#10;&#10;Description automatically generated">
            <a:extLst>
              <a:ext uri="{FF2B5EF4-FFF2-40B4-BE49-F238E27FC236}">
                <a16:creationId xmlns:a16="http://schemas.microsoft.com/office/drawing/2014/main" id="{92D67466-18EB-DC4D-BAC3-2D4A4BFC88A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/>
        </p:blipFill>
        <p:spPr>
          <a:xfrm>
            <a:off x="1427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4B7241-C2B7-4F61-A69C-236E16A5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495" y="1700213"/>
            <a:ext cx="8407347" cy="2592387"/>
          </a:xfrm>
        </p:spPr>
        <p:txBody>
          <a:bodyPr rtlCol="0"/>
          <a:lstStyle/>
          <a:p>
            <a:r>
              <a:rPr lang="en-GB" dirty="0"/>
              <a:t>Improving </a:t>
            </a:r>
            <a:br>
              <a:rPr lang="en-GB" dirty="0"/>
            </a:br>
            <a:r>
              <a:rPr lang="en-GB" dirty="0">
                <a:solidFill>
                  <a:schemeClr val="accent2"/>
                </a:solidFill>
              </a:rPr>
              <a:t>Operational Efficiency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D3B61-D7B5-4C7A-80FB-02A3436F8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513" y="4311650"/>
            <a:ext cx="7184817" cy="515938"/>
          </a:xfrm>
        </p:spPr>
        <p:txBody>
          <a:bodyPr rtlCol="0"/>
          <a:lstStyle/>
          <a:p>
            <a:r>
              <a:rPr lang="en-GB" dirty="0"/>
              <a:t>Avoiding Common Pitfalls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D1314ED-01E5-C241-9ABB-B5166B7A57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5496" y="4841755"/>
            <a:ext cx="6034104" cy="12218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accent2"/>
                </a:solidFill>
              </a:rPr>
              <a:t>Samuel Hill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/>
              <a:t>Director – Product Marketing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hlinkClick r:id="rId4"/>
              </a:rPr>
              <a:t>samuel@medigate.io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(206) 402-2757</a:t>
            </a:r>
          </a:p>
        </p:txBody>
      </p:sp>
      <p:pic>
        <p:nvPicPr>
          <p:cNvPr id="17" name="Picture Placeholder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849A884-EA15-C74D-B4FD-D0A0151F2C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1314" b="1314"/>
          <a:stretch>
            <a:fillRect/>
          </a:stretch>
        </p:blipFill>
        <p:spPr>
          <a:xfrm>
            <a:off x="9093517" y="5744098"/>
            <a:ext cx="2308877" cy="549038"/>
          </a:xfr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4887B02-3FEC-974C-B4BA-7AC7C53AAD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517" y="4340334"/>
            <a:ext cx="1116180" cy="1116180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F514ADD2-1006-4A4E-881A-2DBDAAA8A5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7955" y="4296497"/>
            <a:ext cx="1221827" cy="1221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95C490-9B98-A743-8DA9-E71CECA84F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496" y="171727"/>
            <a:ext cx="2477159" cy="173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9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E61375-FEA1-2C49-BD5A-2D7ADDF8D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E5CBD4-D228-6F4A-A078-D16146509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7213" y="719329"/>
            <a:ext cx="6913561" cy="530206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Device Life-Cycle Challenges</a:t>
            </a:r>
          </a:p>
          <a:p>
            <a:pPr marL="457200" indent="-457200">
              <a:buAutoNum type="arabicPeriod"/>
            </a:pPr>
            <a:r>
              <a:rPr lang="en-US" dirty="0"/>
              <a:t>Reality of BioMed Today</a:t>
            </a:r>
          </a:p>
          <a:p>
            <a:pPr marL="457200" indent="-457200">
              <a:buAutoNum type="arabicPeriod"/>
            </a:pPr>
            <a:r>
              <a:rPr lang="en-US" dirty="0"/>
              <a:t>The Challenge of Change</a:t>
            </a:r>
          </a:p>
          <a:p>
            <a:pPr marL="457200" indent="-457200">
              <a:buAutoNum type="arabicPeriod"/>
            </a:pPr>
            <a:r>
              <a:rPr lang="en-US" dirty="0"/>
              <a:t>Key Strategies to Manage Change</a:t>
            </a:r>
          </a:p>
          <a:p>
            <a:pPr marL="914400" lvl="1" indent="-457200">
              <a:buAutoNum type="arabicPeriod"/>
            </a:pPr>
            <a:r>
              <a:rPr lang="en-US" dirty="0"/>
              <a:t>Understand &amp; Communicate Reality</a:t>
            </a:r>
          </a:p>
          <a:p>
            <a:pPr marL="914400" lvl="1" indent="-457200">
              <a:buAutoNum type="arabicPeriod"/>
            </a:pPr>
            <a:r>
              <a:rPr lang="en-US" dirty="0"/>
              <a:t>Define &amp; Clarify Vision</a:t>
            </a:r>
          </a:p>
          <a:p>
            <a:pPr marL="914400" lvl="1" indent="-457200">
              <a:buAutoNum type="arabicPeriod"/>
            </a:pPr>
            <a:r>
              <a:rPr lang="en-US" dirty="0"/>
              <a:t>Manage Loss, Not Change</a:t>
            </a:r>
          </a:p>
          <a:p>
            <a:pPr marL="457200" indent="-457200">
              <a:buAutoNum type="arabicPeriod"/>
            </a:pPr>
            <a:r>
              <a:rPr lang="en-US" dirty="0"/>
              <a:t>Improved Operational Efficiency</a:t>
            </a:r>
          </a:p>
          <a:p>
            <a:pPr marL="457200" indent="-457200">
              <a:buAutoNum type="arabicPeriod"/>
            </a:pPr>
            <a:r>
              <a:rPr lang="en-US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78075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9C9783BC-7E67-FA4B-AD8C-76C5164C522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/>
          <a:srcRect l="20401" r="20401"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D333425-ABD4-5A44-BD37-D3176BE5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0213"/>
            <a:ext cx="5118652" cy="4023360"/>
          </a:xfrm>
        </p:spPr>
        <p:txBody>
          <a:bodyPr anchor="t">
            <a:normAutofit/>
          </a:bodyPr>
          <a:lstStyle/>
          <a:p>
            <a:r>
              <a:rPr lang="en-US" sz="4200" dirty="0"/>
              <a:t>Healthcare is </a:t>
            </a:r>
            <a:r>
              <a:rPr lang="en-US" sz="4200" dirty="0">
                <a:solidFill>
                  <a:schemeClr val="accent2"/>
                </a:solidFill>
              </a:rPr>
              <a:t>challenged </a:t>
            </a:r>
            <a:r>
              <a:rPr lang="en-US" sz="4200" dirty="0"/>
              <a:t>by poor medical device data, and this affects </a:t>
            </a:r>
            <a:r>
              <a:rPr lang="en-US" sz="4200" dirty="0">
                <a:solidFill>
                  <a:schemeClr val="accent2"/>
                </a:solidFill>
              </a:rPr>
              <a:t>security </a:t>
            </a:r>
            <a:r>
              <a:rPr lang="en-US" sz="4200" dirty="0"/>
              <a:t>and </a:t>
            </a:r>
            <a:r>
              <a:rPr lang="en-US" sz="4200" dirty="0">
                <a:solidFill>
                  <a:schemeClr val="accent2"/>
                </a:solidFill>
              </a:rPr>
              <a:t>operations.</a:t>
            </a:r>
          </a:p>
        </p:txBody>
      </p:sp>
    </p:spTree>
    <p:extLst>
      <p:ext uri="{BB962C8B-B14F-4D97-AF65-F5344CB8AC3E}">
        <p14:creationId xmlns:p14="http://schemas.microsoft.com/office/powerpoint/2010/main" val="255639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icture containing person, sport, blue, swimming&#10;&#10;Description automatically generated">
            <a:extLst>
              <a:ext uri="{FF2B5EF4-FFF2-40B4-BE49-F238E27FC236}">
                <a16:creationId xmlns:a16="http://schemas.microsoft.com/office/drawing/2014/main" id="{9C9783BC-7E67-FA4B-AD8C-76C5164C522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2"/>
          <a:srcRect l="24803" r="24803"/>
          <a:stretch/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D333425-ABD4-5A44-BD37-D3176BE5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20089"/>
            <a:ext cx="5118652" cy="4023360"/>
          </a:xfrm>
        </p:spPr>
        <p:txBody>
          <a:bodyPr anchor="t">
            <a:normAutofit/>
          </a:bodyPr>
          <a:lstStyle/>
          <a:p>
            <a:r>
              <a:rPr lang="en-US" sz="4200" dirty="0"/>
              <a:t>Medigate built a </a:t>
            </a:r>
            <a:r>
              <a:rPr lang="en-US" sz="4200" dirty="0">
                <a:solidFill>
                  <a:schemeClr val="accent2"/>
                </a:solidFill>
              </a:rPr>
              <a:t>leading platform, </a:t>
            </a:r>
            <a:r>
              <a:rPr lang="en-US" sz="4200" dirty="0"/>
              <a:t>so healthcare</a:t>
            </a:r>
            <a:r>
              <a:rPr lang="en-US" sz="4200" dirty="0">
                <a:solidFill>
                  <a:schemeClr val="accent2"/>
                </a:solidFill>
              </a:rPr>
              <a:t> </a:t>
            </a:r>
            <a:r>
              <a:rPr lang="en-US" sz="4200" dirty="0"/>
              <a:t>can improve the effectiveness of </a:t>
            </a:r>
            <a:r>
              <a:rPr lang="en-US" sz="4200" dirty="0">
                <a:solidFill>
                  <a:schemeClr val="accent2"/>
                </a:solidFill>
              </a:rPr>
              <a:t>every device.</a:t>
            </a:r>
          </a:p>
        </p:txBody>
      </p:sp>
    </p:spTree>
    <p:extLst>
      <p:ext uri="{BB962C8B-B14F-4D97-AF65-F5344CB8AC3E}">
        <p14:creationId xmlns:p14="http://schemas.microsoft.com/office/powerpoint/2010/main" val="217103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740A-4CA5-D942-9E2C-F9348D45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Device Life-Cycle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B5A3F-39CE-0C4D-97EA-F80C0E61F9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CMMS Data is Hard to Keep Up-to-Date</a:t>
            </a:r>
          </a:p>
          <a:p>
            <a:r>
              <a:rPr lang="en-US" dirty="0"/>
              <a:t>Time Consuming Preventative Maintenance</a:t>
            </a:r>
          </a:p>
          <a:p>
            <a:r>
              <a:rPr lang="en-US" dirty="0"/>
              <a:t>Ineffective PAR-Levelling</a:t>
            </a:r>
          </a:p>
          <a:p>
            <a:r>
              <a:rPr lang="en-US" dirty="0"/>
              <a:t>Leased Device Over-Abundance</a:t>
            </a:r>
          </a:p>
          <a:p>
            <a:r>
              <a:rPr lang="en-US" dirty="0"/>
              <a:t>Lost/Missing Devices Still In Use</a:t>
            </a:r>
          </a:p>
          <a:p>
            <a:r>
              <a:rPr lang="en-US" dirty="0"/>
              <a:t>Nurses Hoarding Devices</a:t>
            </a:r>
          </a:p>
        </p:txBody>
      </p:sp>
    </p:spTree>
    <p:extLst>
      <p:ext uri="{BB962C8B-B14F-4D97-AF65-F5344CB8AC3E}">
        <p14:creationId xmlns:p14="http://schemas.microsoft.com/office/powerpoint/2010/main" val="40400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67445-C830-EC4C-AAE7-816C74BA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 of BioMed Today (on Average)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CEF716-1A18-E145-8702-A60BB036D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462857"/>
              </p:ext>
            </p:extLst>
          </p:nvPr>
        </p:nvGraphicFramePr>
        <p:xfrm>
          <a:off x="457200" y="1087122"/>
          <a:ext cx="11277599" cy="45483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336487">
                  <a:extLst>
                    <a:ext uri="{9D8B030D-6E8A-4147-A177-3AD203B41FA5}">
                      <a16:colId xmlns:a16="http://schemas.microsoft.com/office/drawing/2014/main" val="2366574223"/>
                    </a:ext>
                  </a:extLst>
                </a:gridCol>
                <a:gridCol w="1470556">
                  <a:extLst>
                    <a:ext uri="{9D8B030D-6E8A-4147-A177-3AD203B41FA5}">
                      <a16:colId xmlns:a16="http://schemas.microsoft.com/office/drawing/2014/main" val="3259575015"/>
                    </a:ext>
                  </a:extLst>
                </a:gridCol>
                <a:gridCol w="1470556">
                  <a:extLst>
                    <a:ext uri="{9D8B030D-6E8A-4147-A177-3AD203B41FA5}">
                      <a16:colId xmlns:a16="http://schemas.microsoft.com/office/drawing/2014/main" val="3227719669"/>
                    </a:ext>
                  </a:extLst>
                </a:gridCol>
              </a:tblGrid>
              <a:tr h="7319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/>
                        <a:t>1500 Bed System, Approximately 8000 Medical Devices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(minutes)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Hrs. (per year)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8854162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/>
                        <a:t>Manually add a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946530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Manually update a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357527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Manually delete a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2725621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Manually reassign a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8472396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Average time to manually find missing devices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1,300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6275367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Average time to close a preventative maintenance ticket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6721254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Average time to process a manufacturer’s recall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1017816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r>
                        <a:rPr lang="en-US" sz="2000" b="0" dirty="0"/>
                        <a:t>Average time to reconcile rental inventory, return and order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0681529"/>
                  </a:ext>
                </a:extLst>
              </a:tr>
              <a:tr h="424049">
                <a:tc gridSpan="2">
                  <a:txBody>
                    <a:bodyPr/>
                    <a:lstStyle/>
                    <a:p>
                      <a:pPr algn="r"/>
                      <a:r>
                        <a:rPr lang="en-US" sz="2000" b="1" dirty="0"/>
                        <a:t>Total Hours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1,987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1459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37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D160-7D1C-8E44-BD6C-DDFE3402C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 of Change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7DF8E-4EA3-2548-9A8E-1676A58B00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A Problem to Solve</a:t>
            </a:r>
          </a:p>
          <a:p>
            <a:pPr marL="0" indent="0">
              <a:buNone/>
            </a:pPr>
            <a:r>
              <a:rPr lang="en-US" sz="2000" b="1" dirty="0"/>
              <a:t>An Alternative Vision of the Future</a:t>
            </a:r>
          </a:p>
          <a:p>
            <a:pPr marL="0" indent="0">
              <a:buNone/>
            </a:pPr>
            <a:r>
              <a:rPr lang="en-US" sz="2000" b="1" dirty="0"/>
              <a:t>A Strategy to Embrace Risk</a:t>
            </a:r>
          </a:p>
          <a:p>
            <a:pPr marL="0" indent="0">
              <a:buNone/>
            </a:pPr>
            <a:r>
              <a:rPr lang="en-US" sz="2000" b="1" dirty="0"/>
              <a:t>A Willingness to Change</a:t>
            </a:r>
          </a:p>
        </p:txBody>
      </p:sp>
    </p:spTree>
    <p:extLst>
      <p:ext uri="{BB962C8B-B14F-4D97-AF65-F5344CB8AC3E}">
        <p14:creationId xmlns:p14="http://schemas.microsoft.com/office/powerpoint/2010/main" val="133745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996318-1CF7-1746-BAA4-864CECA5E4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Understand &amp; Communicate Reality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“Yes, leadership is about vision. But leadership is equally about creating a climate where the truth is heard, and the brutal facts confronted.”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1D160-7D1C-8E44-BD6C-DDFE3402C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Strategies to Manage Change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CE1823A-E36A-B945-9C58-BC7989965EE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1" r="21465"/>
          <a:stretch/>
        </p:blipFill>
        <p:spPr bwMode="auto">
          <a:xfrm>
            <a:off x="6883211" y="1700213"/>
            <a:ext cx="3610353" cy="40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E2A690-413A-154E-B2BB-80892B1DD01D}"/>
              </a:ext>
            </a:extLst>
          </p:cNvPr>
          <p:cNvSpPr txBox="1"/>
          <p:nvPr/>
        </p:nvSpPr>
        <p:spPr>
          <a:xfrm>
            <a:off x="911224" y="5215536"/>
            <a:ext cx="5184776" cy="4876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 b="1" dirty="0"/>
              <a:t>Jim Collins: </a:t>
            </a:r>
            <a:r>
              <a:rPr lang="en-US" sz="1200" dirty="0"/>
              <a:t>Good to Great: Why some companies make the leap… and others don’t.</a:t>
            </a:r>
          </a:p>
        </p:txBody>
      </p:sp>
    </p:spTree>
    <p:extLst>
      <p:ext uri="{BB962C8B-B14F-4D97-AF65-F5344CB8AC3E}">
        <p14:creationId xmlns:p14="http://schemas.microsoft.com/office/powerpoint/2010/main" val="1010822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C5647E-1601-BB43-90C8-1B16A2EEFE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Define &amp; Clarify Vision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“Leadership can be thought of as a capacity to define oneself to others in a way that clarifies and expands a vision of the future.”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F6284B-9D39-2044-B518-91425E4A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Strategies to Manage Change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5303B10-FE85-0F46-A721-6C7A949745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88187" y="1955800"/>
            <a:ext cx="32004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8885BF-31DD-1E48-96AD-49DB5C8B2CC8}"/>
              </a:ext>
            </a:extLst>
          </p:cNvPr>
          <p:cNvSpPr txBox="1"/>
          <p:nvPr/>
        </p:nvSpPr>
        <p:spPr>
          <a:xfrm>
            <a:off x="911224" y="5215536"/>
            <a:ext cx="5184776" cy="4876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 b="1" dirty="0"/>
              <a:t>Ed Friedman: </a:t>
            </a:r>
            <a:r>
              <a:rPr lang="en-US" sz="1200" dirty="0"/>
              <a:t>A Failure of Nerve: Leadership in the age of the quick fix</a:t>
            </a:r>
          </a:p>
        </p:txBody>
      </p:sp>
    </p:spTree>
    <p:extLst>
      <p:ext uri="{BB962C8B-B14F-4D97-AF65-F5344CB8AC3E}">
        <p14:creationId xmlns:p14="http://schemas.microsoft.com/office/powerpoint/2010/main" val="370242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859431-6960-F843-8EFB-CF62E59200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Manage Loss, not Change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“What people resist is not change per se, but loss.”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071083-F783-BB4A-B668-BE89C415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Strategies to Manage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60EC2-4BEF-1B4F-AA7C-BB7D3BE308F2}"/>
              </a:ext>
            </a:extLst>
          </p:cNvPr>
          <p:cNvSpPr txBox="1"/>
          <p:nvPr/>
        </p:nvSpPr>
        <p:spPr>
          <a:xfrm>
            <a:off x="911224" y="5215536"/>
            <a:ext cx="5184776" cy="4876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sz="1200" b="1" dirty="0"/>
              <a:t>Ronald Heifetz: </a:t>
            </a:r>
            <a:r>
              <a:rPr lang="en-US" sz="1200" dirty="0"/>
              <a:t>The Practice of Adaptive Leadership: Tools and Tactics for Changing Your Organization and the World</a:t>
            </a:r>
          </a:p>
        </p:txBody>
      </p:sp>
      <p:pic>
        <p:nvPicPr>
          <p:cNvPr id="5" name="Picture 2" descr="Ron Heifetz | Cambridge Leadership Associates">
            <a:extLst>
              <a:ext uri="{FF2B5EF4-FFF2-40B4-BE49-F238E27FC236}">
                <a16:creationId xmlns:a16="http://schemas.microsoft.com/office/drawing/2014/main" id="{B33A99AF-117D-E447-8442-90B27EADFB8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917" y="1700213"/>
            <a:ext cx="3202940" cy="400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15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B487A-0FBE-834B-A2A2-F222FF8B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Operational Efficiency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981925-1546-4D4B-A0ED-C9D501827903}"/>
              </a:ext>
            </a:extLst>
          </p:cNvPr>
          <p:cNvSpPr txBox="1"/>
          <p:nvPr/>
        </p:nvSpPr>
        <p:spPr>
          <a:xfrm>
            <a:off x="1365503" y="5050586"/>
            <a:ext cx="9899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Opened additional hours for PET and saved $3M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6383084-FDDC-9B47-A9ED-F691432EF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8428" y="1307763"/>
            <a:ext cx="765847" cy="765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56D74-D1C1-CE4A-80D7-DFE24F08DC1B}"/>
              </a:ext>
            </a:extLst>
          </p:cNvPr>
          <p:cNvSpPr txBox="1"/>
          <p:nvPr/>
        </p:nvSpPr>
        <p:spPr>
          <a:xfrm>
            <a:off x="1365503" y="1506020"/>
            <a:ext cx="1024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Saved $2M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through better C-Arm utilization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397182-70E2-534D-BC75-90B2CE4B4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428" y="2193904"/>
            <a:ext cx="765847" cy="7658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AECFE4-9BCC-4C47-BE2F-1B8DD0EA382F}"/>
              </a:ext>
            </a:extLst>
          </p:cNvPr>
          <p:cNvSpPr txBox="1"/>
          <p:nvPr/>
        </p:nvSpPr>
        <p:spPr>
          <a:xfrm>
            <a:off x="1365504" y="2400576"/>
            <a:ext cx="1036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iscovered thousands of devices that had not connected to the network in over 6 months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DC480FA-EE18-D04C-BDE1-DC8BB69BD4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8428" y="3080046"/>
            <a:ext cx="765847" cy="7658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D31F1B-5972-274C-995F-5334DC6D33AA}"/>
              </a:ext>
            </a:extLst>
          </p:cNvPr>
          <p:cNvSpPr txBox="1"/>
          <p:nvPr/>
        </p:nvSpPr>
        <p:spPr>
          <a:xfrm>
            <a:off x="1365504" y="3238817"/>
            <a:ext cx="1036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Reduced 500 hours spent locating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devices to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F3E3050-E10D-914F-B7E7-A2374076A1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8428" y="3966188"/>
            <a:ext cx="765847" cy="7658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581755-7DF7-4146-94F8-E6B7D5B76BC3}"/>
              </a:ext>
            </a:extLst>
          </p:cNvPr>
          <p:cNvSpPr txBox="1"/>
          <p:nvPr/>
        </p:nvSpPr>
        <p:spPr>
          <a:xfrm>
            <a:off x="1365503" y="4164445"/>
            <a:ext cx="1036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Saved $700k on new device purchases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7C6855F-03A2-F14D-BA63-88CE399120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8428" y="4852329"/>
            <a:ext cx="765847" cy="76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6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74DEEEA-F3AB-6E4D-945B-AA0C9C612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496" y="2997200"/>
            <a:ext cx="5184774" cy="863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1BB0392-AD5B-5745-BD75-E30329DC07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14" b="1314"/>
          <a:stretch>
            <a:fillRect/>
          </a:stretch>
        </p:blipFill>
        <p:spPr>
          <a:xfrm>
            <a:off x="9093517" y="5744098"/>
            <a:ext cx="2308877" cy="549038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F120823-B85C-4945-B8A8-6AECC3E0B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517" y="4340334"/>
            <a:ext cx="1116180" cy="111618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1940F04-4E30-5842-8ABB-2B6C6A7FE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7955" y="4296497"/>
            <a:ext cx="1221827" cy="12218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21540-1366-C74D-8DFC-92953E0C1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496" y="171727"/>
            <a:ext cx="2477159" cy="173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edigate Brand Colours v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D4189"/>
      </a:accent1>
      <a:accent2>
        <a:srgbClr val="FF7F32"/>
      </a:accent2>
      <a:accent3>
        <a:srgbClr val="0097A9"/>
      </a:accent3>
      <a:accent4>
        <a:srgbClr val="307FE2"/>
      </a:accent4>
      <a:accent5>
        <a:srgbClr val="646464"/>
      </a:accent5>
      <a:accent6>
        <a:srgbClr val="B6B8B9"/>
      </a:accent6>
      <a:hlink>
        <a:srgbClr val="307FE2"/>
      </a:hlink>
      <a:folHlink>
        <a:srgbClr val="0097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gradFill>
            <a:gsLst>
              <a:gs pos="0">
                <a:schemeClr val="tx1"/>
              </a:gs>
              <a:gs pos="74000">
                <a:schemeClr val="accent4"/>
              </a:gs>
              <a:gs pos="100000">
                <a:schemeClr val="bg1"/>
              </a:gs>
            </a:gsLst>
            <a:lin ang="0" scaled="0"/>
          </a:gradFill>
          <a:headEnd type="none"/>
          <a:tail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edigate-by-Claroty-Presentation-Template (1)" id="{CDE690B2-ABB9-F444-97CC-74C0D1388797}" vid="{D3672178-ED9D-FC4E-82D3-8E4A9AD51F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9E2540729DA745AF96767BB635F044" ma:contentTypeVersion="" ma:contentTypeDescription="Create a new document." ma:contentTypeScope="" ma:versionID="f5964f9383b0ed88a56d5823fee2a52e">
  <xsd:schema xmlns:xsd="http://www.w3.org/2001/XMLSchema" xmlns:xs="http://www.w3.org/2001/XMLSchema" xmlns:p="http://schemas.microsoft.com/office/2006/metadata/properties" xmlns:ns2="12e5f8c0-cee7-4117-a260-6fb1ed4d85b9" xmlns:ns3="8361ee0d-faa7-4379-acae-07e26a9d38b5" targetNamespace="http://schemas.microsoft.com/office/2006/metadata/properties" ma:root="true" ma:fieldsID="2e877590808601b0aad458d19c4486b7" ns2:_="" ns3:_="">
    <xsd:import namespace="12e5f8c0-cee7-4117-a260-6fb1ed4d85b9"/>
    <xsd:import namespace="8361ee0d-faa7-4379-acae-07e26a9d38b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5f8c0-cee7-4117-a260-6fb1ed4d85b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61ee0d-faa7-4379-acae-07e26a9d38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A4226A-B7BB-4885-B3AA-A7E3402DD6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e5f8c0-cee7-4117-a260-6fb1ed4d85b9"/>
    <ds:schemaRef ds:uri="8361ee0d-faa7-4379-acae-07e26a9d38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27E472-866A-42A0-B080-7B48DF7856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ED5563-BDA0-4697-BE4D-867A95887644}">
  <ds:schemaRefs>
    <ds:schemaRef ds:uri="12e5f8c0-cee7-4117-a260-6fb1ed4d85b9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361ee0d-faa7-4379-acae-07e26a9d38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1371</TotalTime>
  <Words>438</Words>
  <Application>Microsoft Macintosh PowerPoint</Application>
  <PresentationFormat>Widescreen</PresentationFormat>
  <Paragraphs>81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Arial</vt:lpstr>
      <vt:lpstr>Courier New</vt:lpstr>
      <vt:lpstr>Office Theme</vt:lpstr>
      <vt:lpstr>Improving  Operational Efficiency</vt:lpstr>
      <vt:lpstr>Agenda</vt:lpstr>
      <vt:lpstr>Healthcare is challenged by poor medical device data, and this affects security and operations.</vt:lpstr>
      <vt:lpstr>Medigate built a leading platform, so healthcare can improve the effectiveness of every device.</vt:lpstr>
      <vt:lpstr>Device Life-Cycle Challenges</vt:lpstr>
      <vt:lpstr>Reality of BioMed Today (on Average)</vt:lpstr>
      <vt:lpstr>The Challenge of Change</vt:lpstr>
      <vt:lpstr>Key Strategies to Manage Change</vt:lpstr>
      <vt:lpstr>Key Strategies to Manage Change</vt:lpstr>
      <vt:lpstr>Key Strategies to Manage Change</vt:lpstr>
      <vt:lpstr>Improved Operational Efficiency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Operational Efficiency</dc:title>
  <dc:subject/>
  <dc:creator>Samuel Hill</dc:creator>
  <cp:keywords/>
  <dc:description/>
  <cp:lastModifiedBy>Samuel Hill</cp:lastModifiedBy>
  <cp:revision>2</cp:revision>
  <dcterms:created xsi:type="dcterms:W3CDTF">2022-03-28T22:23:28Z</dcterms:created>
  <dcterms:modified xsi:type="dcterms:W3CDTF">2022-04-08T07:03:05Z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0x0101000E9E2540729DA745AF96767BB635F044</vt:lpwstr>
  </property>
</Properties>
</file>