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4259" r:id="rId4"/>
  </p:sldMasterIdLst>
  <p:notesMasterIdLst>
    <p:notesMasterId r:id="rId55"/>
  </p:notesMasterIdLst>
  <p:handoutMasterIdLst>
    <p:handoutMasterId r:id="rId56"/>
  </p:handoutMasterIdLst>
  <p:sldIdLst>
    <p:sldId id="2648" r:id="rId5"/>
    <p:sldId id="285" r:id="rId6"/>
    <p:sldId id="3471" r:id="rId7"/>
    <p:sldId id="3472" r:id="rId8"/>
    <p:sldId id="2824" r:id="rId9"/>
    <p:sldId id="3480" r:id="rId10"/>
    <p:sldId id="3486" r:id="rId11"/>
    <p:sldId id="3490" r:id="rId12"/>
    <p:sldId id="3498" r:id="rId13"/>
    <p:sldId id="3499" r:id="rId14"/>
    <p:sldId id="3501" r:id="rId15"/>
    <p:sldId id="3500" r:id="rId16"/>
    <p:sldId id="3504" r:id="rId17"/>
    <p:sldId id="3468" r:id="rId18"/>
    <p:sldId id="3479" r:id="rId19"/>
    <p:sldId id="3458" r:id="rId20"/>
    <p:sldId id="3459" r:id="rId21"/>
    <p:sldId id="3512" r:id="rId22"/>
    <p:sldId id="3511" r:id="rId23"/>
    <p:sldId id="3513" r:id="rId24"/>
    <p:sldId id="3514" r:id="rId25"/>
    <p:sldId id="3515" r:id="rId26"/>
    <p:sldId id="3516" r:id="rId27"/>
    <p:sldId id="3517" r:id="rId28"/>
    <p:sldId id="3470" r:id="rId29"/>
    <p:sldId id="3461" r:id="rId30"/>
    <p:sldId id="3473" r:id="rId31"/>
    <p:sldId id="3476" r:id="rId32"/>
    <p:sldId id="3474" r:id="rId33"/>
    <p:sldId id="3475" r:id="rId34"/>
    <p:sldId id="3465" r:id="rId35"/>
    <p:sldId id="3466" r:id="rId36"/>
    <p:sldId id="3467" r:id="rId37"/>
    <p:sldId id="3478" r:id="rId38"/>
    <p:sldId id="3449" r:id="rId39"/>
    <p:sldId id="3450" r:id="rId40"/>
    <p:sldId id="3451" r:id="rId41"/>
    <p:sldId id="3452" r:id="rId42"/>
    <p:sldId id="3469" r:id="rId43"/>
    <p:sldId id="296" r:id="rId44"/>
    <p:sldId id="2654" r:id="rId45"/>
    <p:sldId id="3455" r:id="rId46"/>
    <p:sldId id="3453" r:id="rId47"/>
    <p:sldId id="3454" r:id="rId48"/>
    <p:sldId id="3506" r:id="rId49"/>
    <p:sldId id="3508" r:id="rId50"/>
    <p:sldId id="3509" r:id="rId51"/>
    <p:sldId id="2651" r:id="rId52"/>
    <p:sldId id="2652" r:id="rId53"/>
    <p:sldId id="2653" r:id="rId54"/>
  </p:sldIdLst>
  <p:sldSz cx="12188825" cy="6858000"/>
  <p:notesSz cx="6858000" cy="9144000"/>
  <p:embeddedFontLst>
    <p:embeddedFont>
      <p:font typeface="Calibri" panose="020F0502020204030204" pitchFamily="34" charset="0"/>
      <p:regular r:id="rId57"/>
      <p:bold r:id="rId58"/>
      <p:italic r:id="rId59"/>
      <p:boldItalic r:id="rId60"/>
    </p:embeddedFont>
    <p:embeddedFont>
      <p:font typeface="Poppins" panose="00000500000000000000" pitchFamily="2" charset="0"/>
      <p:regular r:id="rId61"/>
      <p:bold r:id="rId62"/>
      <p:italic r:id="rId63"/>
      <p:boldItalic r:id="rId64"/>
    </p:embeddedFont>
    <p:embeddedFont>
      <p:font typeface="Poppins ExtraBold" panose="00000900000000000000" pitchFamily="2" charset="0"/>
      <p:bold r:id="rId65"/>
      <p:italic r:id="rId66"/>
      <p:boldItalic r:id="rId67"/>
    </p:embeddedFont>
    <p:embeddedFont>
      <p:font typeface="Poppins SemiBold" panose="00000700000000000000" pitchFamily="2" charset="0"/>
      <p:bold r:id="rId68"/>
      <p:boldItalic r:id="rId69"/>
    </p:embeddedFont>
    <p:embeddedFont>
      <p:font typeface="Roboto" panose="02000000000000000000" pitchFamily="2" charset="0"/>
      <p:regular r:id="rId70"/>
      <p:bold r:id="rId71"/>
      <p:italic r:id="rId72"/>
      <p:boldItalic r:id="rId73"/>
    </p:embeddedFont>
    <p:embeddedFont>
      <p:font typeface="Roboto Light" panose="02000000000000000000" pitchFamily="2" charset="0"/>
      <p:regular r:id="rId74"/>
      <p:italic r:id="rId75"/>
    </p:embeddedFont>
    <p:embeddedFont>
      <p:font typeface="Roboto Medium" panose="02000000000000000000" pitchFamily="2" charset="0"/>
      <p:regular r:id="rId76"/>
      <p:italic r:id="rId77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Roboto Light" panose="02000000000000000000" pitchFamily="2" charset="0"/>
        <a:ea typeface="+mn-ea"/>
        <a:cs typeface="+mn-cs"/>
      </a:defRPr>
    </a:lvl1pPr>
    <a:lvl2pPr marL="228554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Roboto Light" panose="02000000000000000000" pitchFamily="2" charset="0"/>
        <a:ea typeface="+mn-ea"/>
        <a:cs typeface="+mn-cs"/>
      </a:defRPr>
    </a:lvl2pPr>
    <a:lvl3pPr marL="457109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Roboto Light" panose="02000000000000000000" pitchFamily="2" charset="0"/>
        <a:ea typeface="+mn-ea"/>
        <a:cs typeface="+mn-cs"/>
      </a:defRPr>
    </a:lvl3pPr>
    <a:lvl4pPr marL="6856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Roboto Light" panose="02000000000000000000" pitchFamily="2" charset="0"/>
        <a:ea typeface="+mn-ea"/>
        <a:cs typeface="+mn-cs"/>
      </a:defRPr>
    </a:lvl4pPr>
    <a:lvl5pPr marL="914217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Roboto Light" panose="02000000000000000000" pitchFamily="2" charset="0"/>
        <a:ea typeface="+mn-ea"/>
        <a:cs typeface="+mn-cs"/>
      </a:defRPr>
    </a:lvl5pPr>
    <a:lvl6pPr marL="1142771" algn="l" defTabSz="457109" rtl="0" eaLnBrk="1" latinLnBrk="0" hangingPunct="1">
      <a:defRPr kern="1200">
        <a:solidFill>
          <a:schemeClr val="tx1"/>
        </a:solidFill>
        <a:latin typeface="Roboto Light" panose="02000000000000000000" pitchFamily="2" charset="0"/>
        <a:ea typeface="+mn-ea"/>
        <a:cs typeface="+mn-cs"/>
      </a:defRPr>
    </a:lvl6pPr>
    <a:lvl7pPr marL="1371326" algn="l" defTabSz="457109" rtl="0" eaLnBrk="1" latinLnBrk="0" hangingPunct="1">
      <a:defRPr kern="1200">
        <a:solidFill>
          <a:schemeClr val="tx1"/>
        </a:solidFill>
        <a:latin typeface="Roboto Light" panose="02000000000000000000" pitchFamily="2" charset="0"/>
        <a:ea typeface="+mn-ea"/>
        <a:cs typeface="+mn-cs"/>
      </a:defRPr>
    </a:lvl7pPr>
    <a:lvl8pPr marL="1599880" algn="l" defTabSz="457109" rtl="0" eaLnBrk="1" latinLnBrk="0" hangingPunct="1">
      <a:defRPr kern="1200">
        <a:solidFill>
          <a:schemeClr val="tx1"/>
        </a:solidFill>
        <a:latin typeface="Roboto Light" panose="02000000000000000000" pitchFamily="2" charset="0"/>
        <a:ea typeface="+mn-ea"/>
        <a:cs typeface="+mn-cs"/>
      </a:defRPr>
    </a:lvl8pPr>
    <a:lvl9pPr marL="1828434" algn="l" defTabSz="457109" rtl="0" eaLnBrk="1" latinLnBrk="0" hangingPunct="1">
      <a:defRPr kern="1200">
        <a:solidFill>
          <a:schemeClr val="tx1"/>
        </a:solidFill>
        <a:latin typeface="Roboto Light" panose="02000000000000000000" pitchFamily="2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 Slides" id="{B44E0BBC-883E-4763-AD88-6EC4DC9E182B}">
          <p14:sldIdLst>
            <p14:sldId id="2648"/>
            <p14:sldId id="285"/>
            <p14:sldId id="3471"/>
            <p14:sldId id="3472"/>
            <p14:sldId id="2824"/>
            <p14:sldId id="3480"/>
            <p14:sldId id="3486"/>
            <p14:sldId id="3490"/>
            <p14:sldId id="3498"/>
            <p14:sldId id="3499"/>
            <p14:sldId id="3501"/>
            <p14:sldId id="3500"/>
            <p14:sldId id="3504"/>
            <p14:sldId id="3468"/>
            <p14:sldId id="3479"/>
            <p14:sldId id="3458"/>
            <p14:sldId id="3459"/>
            <p14:sldId id="3512"/>
            <p14:sldId id="3511"/>
            <p14:sldId id="3513"/>
            <p14:sldId id="3514"/>
            <p14:sldId id="3515"/>
            <p14:sldId id="3516"/>
            <p14:sldId id="3517"/>
            <p14:sldId id="3470"/>
            <p14:sldId id="3461"/>
            <p14:sldId id="3473"/>
            <p14:sldId id="3476"/>
            <p14:sldId id="3474"/>
            <p14:sldId id="3475"/>
            <p14:sldId id="3465"/>
            <p14:sldId id="3466"/>
            <p14:sldId id="3467"/>
            <p14:sldId id="3478"/>
            <p14:sldId id="3449"/>
            <p14:sldId id="3450"/>
            <p14:sldId id="3451"/>
            <p14:sldId id="3452"/>
            <p14:sldId id="3469"/>
            <p14:sldId id="296"/>
            <p14:sldId id="2654"/>
            <p14:sldId id="3455"/>
            <p14:sldId id="3453"/>
            <p14:sldId id="3454"/>
            <p14:sldId id="3506"/>
            <p14:sldId id="3508"/>
            <p14:sldId id="3509"/>
          </p14:sldIdLst>
        </p14:section>
        <p14:section name="Closing Slides" id="{352E3962-B6A4-4BB6-9539-08C9EF0CB36B}">
          <p14:sldIdLst>
            <p14:sldId id="2651"/>
            <p14:sldId id="2652"/>
            <p14:sldId id="265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4068" userDrawn="1">
          <p15:clr>
            <a:srgbClr val="A4A3A4"/>
          </p15:clr>
        </p15:guide>
        <p15:guide id="2" pos="7127" userDrawn="1">
          <p15:clr>
            <a:srgbClr val="A4A3A4"/>
          </p15:clr>
        </p15:guide>
        <p15:guide id="3" pos="551" userDrawn="1">
          <p15:clr>
            <a:srgbClr val="A4A3A4"/>
          </p15:clr>
        </p15:guide>
        <p15:guide id="4" orient="horz" pos="252" userDrawn="1">
          <p15:clr>
            <a:srgbClr val="A4A3A4"/>
          </p15:clr>
        </p15:guide>
        <p15:guide id="5" pos="383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B600"/>
    <a:srgbClr val="00C5CF"/>
    <a:srgbClr val="71DEB0"/>
    <a:srgbClr val="35D6AA"/>
    <a:srgbClr val="03CFD9"/>
    <a:srgbClr val="00DDE8"/>
    <a:srgbClr val="9C4392"/>
    <a:srgbClr val="009C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20" autoAdjust="0"/>
    <p:restoredTop sz="93741" autoAdjust="0"/>
  </p:normalViewPr>
  <p:slideViewPr>
    <p:cSldViewPr snapToGrid="0" snapToObjects="1">
      <p:cViewPr varScale="1">
        <p:scale>
          <a:sx n="77" d="100"/>
          <a:sy n="77" d="100"/>
        </p:scale>
        <p:origin x="941" y="43"/>
      </p:cViewPr>
      <p:guideLst>
        <p:guide orient="horz" pos="4068"/>
        <p:guide pos="7127"/>
        <p:guide pos="551"/>
        <p:guide orient="horz" pos="252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5" d="100"/>
        <a:sy n="55" d="100"/>
      </p:scale>
      <p:origin x="0" y="0"/>
    </p:cViewPr>
  </p:sorterViewPr>
  <p:notesViewPr>
    <p:cSldViewPr snapToGrid="0" snapToObjects="1">
      <p:cViewPr varScale="1">
        <p:scale>
          <a:sx n="87" d="100"/>
          <a:sy n="87" d="100"/>
        </p:scale>
        <p:origin x="3840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notesMaster" Target="notesMasters/notesMaster1.xml"/><Relationship Id="rId63" Type="http://schemas.openxmlformats.org/officeDocument/2006/relationships/font" Target="fonts/font7.fntdata"/><Relationship Id="rId68" Type="http://schemas.openxmlformats.org/officeDocument/2006/relationships/font" Target="fonts/font12.fntdata"/><Relationship Id="rId76" Type="http://schemas.openxmlformats.org/officeDocument/2006/relationships/font" Target="fonts/font20.fntdata"/><Relationship Id="rId7" Type="http://schemas.openxmlformats.org/officeDocument/2006/relationships/slide" Target="slides/slide3.xml"/><Relationship Id="rId71" Type="http://schemas.openxmlformats.org/officeDocument/2006/relationships/font" Target="fonts/font15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font" Target="fonts/font2.fntdata"/><Relationship Id="rId66" Type="http://schemas.openxmlformats.org/officeDocument/2006/relationships/font" Target="fonts/font10.fntdata"/><Relationship Id="rId74" Type="http://schemas.openxmlformats.org/officeDocument/2006/relationships/font" Target="fonts/font18.fntdata"/><Relationship Id="rId79" Type="http://schemas.openxmlformats.org/officeDocument/2006/relationships/viewProps" Target="viewProps.xml"/><Relationship Id="rId5" Type="http://schemas.openxmlformats.org/officeDocument/2006/relationships/slide" Target="slides/slide1.xml"/><Relationship Id="rId61" Type="http://schemas.openxmlformats.org/officeDocument/2006/relationships/font" Target="fonts/font5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font" Target="fonts/font4.fntdata"/><Relationship Id="rId65" Type="http://schemas.openxmlformats.org/officeDocument/2006/relationships/font" Target="fonts/font9.fntdata"/><Relationship Id="rId73" Type="http://schemas.openxmlformats.org/officeDocument/2006/relationships/font" Target="fonts/font17.fntdata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handoutMaster" Target="handoutMasters/handoutMaster1.xml"/><Relationship Id="rId64" Type="http://schemas.openxmlformats.org/officeDocument/2006/relationships/font" Target="fonts/font8.fntdata"/><Relationship Id="rId69" Type="http://schemas.openxmlformats.org/officeDocument/2006/relationships/font" Target="fonts/font13.fntdata"/><Relationship Id="rId77" Type="http://schemas.openxmlformats.org/officeDocument/2006/relationships/font" Target="fonts/font21.fntdata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font" Target="fonts/font16.fntdata"/><Relationship Id="rId80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font" Target="fonts/font3.fntdata"/><Relationship Id="rId67" Type="http://schemas.openxmlformats.org/officeDocument/2006/relationships/font" Target="fonts/font11.fnt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font" Target="fonts/font6.fntdata"/><Relationship Id="rId70" Type="http://schemas.openxmlformats.org/officeDocument/2006/relationships/font" Target="fonts/font14.fntdata"/><Relationship Id="rId75" Type="http://schemas.openxmlformats.org/officeDocument/2006/relationships/font" Target="fonts/font19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font" Target="fonts/font1.fntdata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80.emf"/><Relationship Id="rId1" Type="http://schemas.openxmlformats.org/officeDocument/2006/relationships/image" Target="../media/image7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954E084-5915-4046-9B15-70420771FB7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ADD1DD-EEF3-486F-96B6-9812F04D5E7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1A1CEB4-1AEC-4DAB-B862-8B29CAC7886A}" type="datetimeFigureOut">
              <a:rPr lang="en-US"/>
              <a:pPr>
                <a:defRPr/>
              </a:pPr>
              <a:t>4/6/2022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E641AD-984F-4591-A47F-C7649C611EC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556B0C-0030-4227-A385-837002549E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97B782D3-16DC-4466-A8BC-A08C574FA6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C81CCDC-0EAE-4E7A-B3D1-F58B10215C4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1828434" eaLnBrk="1" fontAlgn="auto" hangingPunct="1">
              <a:spcBef>
                <a:spcPts val="0"/>
              </a:spcBef>
              <a:spcAft>
                <a:spcPts val="0"/>
              </a:spcAft>
              <a:defRPr sz="1200" b="0" i="0">
                <a:latin typeface="Roboto Medium" panose="02000000000000000000" pitchFamily="2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1BDCC6-70A5-4B7D-BF31-C8AA13E189C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1828434" eaLnBrk="1" fontAlgn="auto" hangingPunct="1">
              <a:spcBef>
                <a:spcPts val="0"/>
              </a:spcBef>
              <a:spcAft>
                <a:spcPts val="0"/>
              </a:spcAft>
              <a:defRPr sz="1200" b="0" i="0">
                <a:latin typeface="Roboto Medium" panose="02000000000000000000" pitchFamily="2" charset="0"/>
              </a:defRPr>
            </a:lvl1pPr>
          </a:lstStyle>
          <a:p>
            <a:pPr>
              <a:defRPr/>
            </a:pPr>
            <a:fld id="{0470D792-387E-45C8-9964-EA6817A0BFF6}" type="datetimeFigureOut">
              <a:rPr lang="en-US" smtClean="0"/>
              <a:pPr>
                <a:defRPr/>
              </a:pPr>
              <a:t>4/6/2022</a:t>
            </a:fld>
            <a:endParaRPr lang="en-US" dirty="0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2B044041-0137-46B2-AA70-5AE9399268D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C2F14867-8F7E-4932-9831-116C60DB55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0DD524-43D5-4CF3-BEEA-F16BA6E903B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1828434" eaLnBrk="1" fontAlgn="auto" hangingPunct="1">
              <a:spcBef>
                <a:spcPts val="0"/>
              </a:spcBef>
              <a:spcAft>
                <a:spcPts val="0"/>
              </a:spcAft>
              <a:defRPr sz="1200" b="0" i="0">
                <a:latin typeface="Roboto Medium" panose="02000000000000000000" pitchFamily="2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1CD4D3-BD44-40BD-A466-C03286DA14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1828434" eaLnBrk="1" fontAlgn="auto" hangingPunct="1">
              <a:spcBef>
                <a:spcPts val="0"/>
              </a:spcBef>
              <a:spcAft>
                <a:spcPts val="0"/>
              </a:spcAft>
              <a:defRPr sz="1200" b="0" i="0">
                <a:latin typeface="Roboto Medium" panose="02000000000000000000" pitchFamily="2" charset="0"/>
              </a:defRPr>
            </a:lvl1pPr>
          </a:lstStyle>
          <a:p>
            <a:pPr>
              <a:defRPr/>
            </a:pPr>
            <a:fld id="{E0346476-8338-4C86-B0DF-BC767ADDBF3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631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Roboto Medium" panose="02000000000000000000" pitchFamily="2" charset="0"/>
        <a:ea typeface="+mn-ea"/>
        <a:cs typeface="+mn-cs"/>
      </a:defRPr>
    </a:lvl1pPr>
    <a:lvl2pPr marL="456315" algn="l" defTabSz="45631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Roboto Medium" panose="02000000000000000000" pitchFamily="2" charset="0"/>
        <a:ea typeface="+mn-ea"/>
        <a:cs typeface="+mn-cs"/>
      </a:defRPr>
    </a:lvl2pPr>
    <a:lvl3pPr marL="913424" algn="l" defTabSz="45631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Roboto Medium" panose="02000000000000000000" pitchFamily="2" charset="0"/>
        <a:ea typeface="+mn-ea"/>
        <a:cs typeface="+mn-cs"/>
      </a:defRPr>
    </a:lvl3pPr>
    <a:lvl4pPr marL="1370532" algn="l" defTabSz="45631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Roboto Medium" panose="02000000000000000000" pitchFamily="2" charset="0"/>
        <a:ea typeface="+mn-ea"/>
        <a:cs typeface="+mn-cs"/>
      </a:defRPr>
    </a:lvl4pPr>
    <a:lvl5pPr marL="1827641" algn="l" defTabSz="45631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Roboto Medium" panose="02000000000000000000" pitchFamily="2" charset="0"/>
        <a:ea typeface="+mn-ea"/>
        <a:cs typeface="+mn-cs"/>
      </a:defRPr>
    </a:lvl5pPr>
    <a:lvl6pPr marL="2285086" algn="l" defTabSz="45701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103" algn="l" defTabSz="45701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120" algn="l" defTabSz="45701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137" algn="l" defTabSz="45701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Today’s webinar really is the culmination of all of these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8E8FED-7CAB-4AF3-9528-388B92B4B20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6513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Yr. 4 = 1399/1844 X 100 % = 75.87% = The new 100% Productivity</a:t>
            </a:r>
          </a:p>
          <a:p>
            <a:endParaRPr lang="en-US" dirty="0"/>
          </a:p>
          <a:p>
            <a:r>
              <a:rPr lang="en-US" dirty="0"/>
              <a:t>Sends the message, </a:t>
            </a:r>
            <a:r>
              <a:rPr lang="en-US" b="1" dirty="0"/>
              <a:t>“We have the same goals you do, Mr. or Mrs. Finance person!”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0346476-8338-4C86-B0DF-BC767ADDBF33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1657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1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- 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FDCDD18-DDF5-409C-871B-C987CE69C32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67752" y="704583"/>
            <a:ext cx="8798294" cy="5868591"/>
          </a:xfrm>
          <a:prstGeom prst="rect">
            <a:avLst/>
          </a:prstGeom>
        </p:spPr>
      </p:pic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31581270-76E7-4758-BB13-C2051C7B9E8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" y="0"/>
            <a:ext cx="12188952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37601" y="2164795"/>
            <a:ext cx="5456371" cy="2528411"/>
          </a:xfrm>
          <a:prstGeom prst="rect">
            <a:avLst/>
          </a:prstGeom>
        </p:spPr>
        <p:txBody>
          <a:bodyPr/>
          <a:lstStyle>
            <a:lvl1pPr>
              <a:defRPr sz="575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6839" y="4813070"/>
            <a:ext cx="5457133" cy="1585587"/>
          </a:xfrm>
          <a:prstGeom prst="rect">
            <a:avLst/>
          </a:prstGeom>
        </p:spPr>
        <p:txBody>
          <a:bodyPr/>
          <a:lstStyle>
            <a:lvl1pPr>
              <a:defRPr sz="2200" b="0" i="0">
                <a:solidFill>
                  <a:schemeClr val="accent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 sz="1800" b="0" i="0">
                <a:solidFill>
                  <a:schemeClr val="accent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>
              <a:defRPr sz="1400" b="0" i="0">
                <a:solidFill>
                  <a:schemeClr val="accent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3pPr>
            <a:lvl4pPr>
              <a:defRPr sz="1200" b="0" i="0">
                <a:solidFill>
                  <a:schemeClr val="accent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4pPr>
            <a:lvl5pPr>
              <a:defRPr sz="1200" b="0" i="0">
                <a:solidFill>
                  <a:schemeClr val="accent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E78B391-2BDB-43E7-882D-C3BF00D3D97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6839" y="968293"/>
            <a:ext cx="2887737" cy="723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125298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- Red/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E71C5F1-806E-4E1A-9CBF-1F08D5EADA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58083" y="49046"/>
            <a:ext cx="5457133" cy="6404475"/>
          </a:xfrm>
          <a:prstGeom prst="rect">
            <a:avLst/>
          </a:prstGeom>
        </p:spPr>
      </p:pic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8CB7CFAC-6B80-4362-A1D1-5D4393001CD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37601" y="2164795"/>
            <a:ext cx="5456371" cy="2528411"/>
          </a:xfrm>
          <a:prstGeom prst="rect">
            <a:avLst/>
          </a:prstGeom>
        </p:spPr>
        <p:txBody>
          <a:bodyPr/>
          <a:lstStyle>
            <a:lvl1pPr>
              <a:defRPr sz="575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6839" y="4813070"/>
            <a:ext cx="5457133" cy="1585587"/>
          </a:xfrm>
          <a:prstGeom prst="rect">
            <a:avLst/>
          </a:prstGeom>
        </p:spPr>
        <p:txBody>
          <a:bodyPr/>
          <a:lstStyle>
            <a:lvl1pPr>
              <a:defRPr sz="2200" b="0" i="0">
                <a:solidFill>
                  <a:schemeClr val="accent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 sz="1800" b="0" i="0">
                <a:solidFill>
                  <a:schemeClr val="accent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>
              <a:defRPr sz="1400" b="0" i="0">
                <a:solidFill>
                  <a:schemeClr val="accent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3pPr>
            <a:lvl4pPr>
              <a:defRPr sz="1200" b="0" i="0">
                <a:solidFill>
                  <a:schemeClr val="accent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4pPr>
            <a:lvl5pPr>
              <a:defRPr sz="1200" b="0" i="0">
                <a:solidFill>
                  <a:schemeClr val="accent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4ED51D-D064-467C-8CFF-594FD96EA2F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6839" y="968293"/>
            <a:ext cx="2887737" cy="723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859060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576342F-368C-418E-8316-A5FB4D38C46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5996658" y="1681242"/>
            <a:ext cx="5862933" cy="3908621"/>
          </a:xfrm>
          <a:prstGeom prst="rect">
            <a:avLst/>
          </a:prstGeom>
        </p:spPr>
      </p:pic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22546F64-B4C1-44E2-B5C0-43D6D72BB9C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" y="0"/>
            <a:ext cx="12188952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37601" y="2164795"/>
            <a:ext cx="5456371" cy="2528411"/>
          </a:xfrm>
          <a:prstGeom prst="rect">
            <a:avLst/>
          </a:prstGeom>
        </p:spPr>
        <p:txBody>
          <a:bodyPr/>
          <a:lstStyle>
            <a:lvl1pPr>
              <a:defRPr sz="575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6839" y="4813070"/>
            <a:ext cx="5457133" cy="1585587"/>
          </a:xfrm>
          <a:prstGeom prst="rect">
            <a:avLst/>
          </a:prstGeom>
        </p:spPr>
        <p:txBody>
          <a:bodyPr/>
          <a:lstStyle>
            <a:lvl1pPr>
              <a:defRPr sz="2200" b="0" i="0">
                <a:solidFill>
                  <a:schemeClr val="accent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 sz="1800" b="0" i="0">
                <a:solidFill>
                  <a:schemeClr val="accent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>
              <a:defRPr sz="1400" b="0" i="0">
                <a:solidFill>
                  <a:schemeClr val="accent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3pPr>
            <a:lvl4pPr>
              <a:defRPr sz="1200" b="0" i="0">
                <a:solidFill>
                  <a:schemeClr val="accent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4pPr>
            <a:lvl5pPr>
              <a:defRPr sz="1200" b="0" i="0">
                <a:solidFill>
                  <a:schemeClr val="accent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4ED51D-D064-467C-8CFF-594FD96EA2F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6839" y="968293"/>
            <a:ext cx="2887737" cy="723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141699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>
            <a:extLst>
              <a:ext uri="{FF2B5EF4-FFF2-40B4-BE49-F238E27FC236}">
                <a16:creationId xmlns:a16="http://schemas.microsoft.com/office/drawing/2014/main" id="{0677F823-EB17-46A5-B9DB-96005853E425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794"/>
            <a:ext cx="8520884" cy="6857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DA823F91-29B8-45B1-B0AA-EE0E2DC8AAD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97"/>
            <a:ext cx="12189352" cy="6857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71A7C8D-49D8-4B7A-BC5A-A306CBC56EC1}"/>
              </a:ext>
            </a:extLst>
          </p:cNvPr>
          <p:cNvSpPr txBox="1"/>
          <p:nvPr userDrawn="1"/>
        </p:nvSpPr>
        <p:spPr>
          <a:xfrm>
            <a:off x="2350008" y="2963488"/>
            <a:ext cx="3319272" cy="9771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575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AGENDA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9246BD5-2649-4EF6-B5A6-82623927B31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077456" y="676656"/>
            <a:ext cx="4791456" cy="5806440"/>
          </a:xfrm>
          <a:prstGeom prst="rect">
            <a:avLst/>
          </a:prstGeom>
        </p:spPr>
        <p:txBody>
          <a:bodyPr anchor="ctr"/>
          <a:lstStyle>
            <a:lvl1pPr marL="0" indent="0">
              <a:buFont typeface="Arial" panose="020B0604020202020204" pitchFamily="34" charset="0"/>
              <a:buNone/>
              <a:defRPr sz="2700" b="0" i="0">
                <a:solidFill>
                  <a:schemeClr val="accent6"/>
                </a:solidFill>
                <a:latin typeface="+mj-lt"/>
              </a:defRPr>
            </a:lvl1pPr>
            <a:lvl2pPr marL="457246" indent="0">
              <a:buFont typeface="Arial" panose="020B0604020202020204" pitchFamily="34" charset="0"/>
              <a:buNone/>
              <a:defRPr sz="2200" b="0" i="0">
                <a:solidFill>
                  <a:schemeClr val="accent2"/>
                </a:solidFill>
                <a:latin typeface="+mn-lt"/>
              </a:defRPr>
            </a:lvl2pPr>
            <a:lvl3pPr marL="914492" indent="0">
              <a:buFont typeface="Arial" panose="020B0604020202020204" pitchFamily="34" charset="0"/>
              <a:buNone/>
              <a:defRPr sz="1800" b="0" i="0">
                <a:solidFill>
                  <a:schemeClr val="accent2"/>
                </a:solidFill>
                <a:latin typeface="+mn-lt"/>
              </a:defRPr>
            </a:lvl3pPr>
            <a:lvl4pPr marL="1371737" indent="0">
              <a:buFont typeface="Arial" panose="020B0604020202020204" pitchFamily="34" charset="0"/>
              <a:buNone/>
              <a:defRPr sz="1600" b="0" i="0">
                <a:solidFill>
                  <a:schemeClr val="accent2"/>
                </a:solidFill>
                <a:latin typeface="+mn-lt"/>
              </a:defRPr>
            </a:lvl4pPr>
            <a:lvl5pPr marL="1828983" indent="0">
              <a:buFont typeface="Arial" panose="020B0604020202020204" pitchFamily="34" charset="0"/>
              <a:buNone/>
              <a:defRPr sz="1600" b="0" i="0"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539004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>
            <a:extLst>
              <a:ext uri="{FF2B5EF4-FFF2-40B4-BE49-F238E27FC236}">
                <a16:creationId xmlns:a16="http://schemas.microsoft.com/office/drawing/2014/main" id="{0677F823-EB17-46A5-B9DB-96005853E425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794"/>
            <a:ext cx="8520884" cy="6857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03B9C291-8EFC-47D1-B3D9-248C113935D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7" y="397"/>
            <a:ext cx="12187237" cy="6857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71A7C8D-49D8-4B7A-BC5A-A306CBC56EC1}"/>
              </a:ext>
            </a:extLst>
          </p:cNvPr>
          <p:cNvSpPr txBox="1"/>
          <p:nvPr userDrawn="1"/>
        </p:nvSpPr>
        <p:spPr>
          <a:xfrm>
            <a:off x="2350008" y="2963488"/>
            <a:ext cx="3319272" cy="9771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575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AGENDA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CA55657-9818-46E4-ABD5-021162B4319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077456" y="676656"/>
            <a:ext cx="4791456" cy="5806440"/>
          </a:xfrm>
          <a:prstGeom prst="rect">
            <a:avLst/>
          </a:prstGeom>
        </p:spPr>
        <p:txBody>
          <a:bodyPr anchor="ctr"/>
          <a:lstStyle>
            <a:lvl1pPr marL="0" indent="0">
              <a:buFont typeface="Arial" panose="020B0604020202020204" pitchFamily="34" charset="0"/>
              <a:buNone/>
              <a:defRPr sz="2700" b="0" i="0">
                <a:solidFill>
                  <a:schemeClr val="accent5"/>
                </a:solidFill>
                <a:latin typeface="+mj-lt"/>
              </a:defRPr>
            </a:lvl1pPr>
            <a:lvl2pPr marL="457246" indent="0">
              <a:buFont typeface="Arial" panose="020B0604020202020204" pitchFamily="34" charset="0"/>
              <a:buNone/>
              <a:defRPr sz="2200" b="0" i="0">
                <a:solidFill>
                  <a:schemeClr val="accent2"/>
                </a:solidFill>
                <a:latin typeface="+mn-lt"/>
              </a:defRPr>
            </a:lvl2pPr>
            <a:lvl3pPr marL="914492" indent="0">
              <a:buFont typeface="Arial" panose="020B0604020202020204" pitchFamily="34" charset="0"/>
              <a:buNone/>
              <a:defRPr sz="1800" b="0" i="0">
                <a:solidFill>
                  <a:schemeClr val="accent2"/>
                </a:solidFill>
                <a:latin typeface="+mn-lt"/>
              </a:defRPr>
            </a:lvl3pPr>
            <a:lvl4pPr marL="1371737" indent="0">
              <a:buFont typeface="Arial" panose="020B0604020202020204" pitchFamily="34" charset="0"/>
              <a:buNone/>
              <a:defRPr sz="1600" b="0" i="0">
                <a:solidFill>
                  <a:schemeClr val="accent2"/>
                </a:solidFill>
                <a:latin typeface="+mn-lt"/>
              </a:defRPr>
            </a:lvl4pPr>
            <a:lvl5pPr marL="1828983" indent="0">
              <a:buFont typeface="Arial" panose="020B0604020202020204" pitchFamily="34" charset="0"/>
              <a:buNone/>
              <a:defRPr sz="1600" b="0" i="0"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93173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A picture containing building, object, engine, photo&#10;&#10;Description automatically generated">
            <a:extLst>
              <a:ext uri="{FF2B5EF4-FFF2-40B4-BE49-F238E27FC236}">
                <a16:creationId xmlns:a16="http://schemas.microsoft.com/office/drawing/2014/main" id="{D017DB5E-61D6-4B29-8EE2-A6AD20F6064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4" y="397"/>
            <a:ext cx="12187765" cy="6857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FC5239FD-9BB4-46B8-B471-09FFB39BB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8" y="397"/>
            <a:ext cx="12187765" cy="6857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C43F5DE-F3B4-4C47-902F-745B7C38EBD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447926" y="2495550"/>
            <a:ext cx="7910470" cy="2085975"/>
          </a:xfrm>
          <a:prstGeom prst="rect">
            <a:avLst/>
          </a:prstGeom>
        </p:spPr>
        <p:txBody>
          <a:bodyPr anchor="ctr"/>
          <a:lstStyle>
            <a:lvl1pPr marL="0" indent="0">
              <a:buFont typeface="Arial" panose="020B0604020202020204" pitchFamily="34" charset="0"/>
              <a:buNone/>
              <a:defRPr sz="6001" b="0" i="0">
                <a:solidFill>
                  <a:schemeClr val="bg1"/>
                </a:solidFill>
                <a:latin typeface="+mj-lt"/>
              </a:defRPr>
            </a:lvl1pPr>
            <a:lvl2pPr marL="457246" indent="0">
              <a:buFont typeface="Arial" panose="020B0604020202020204" pitchFamily="34" charset="0"/>
              <a:buNone/>
              <a:defRPr sz="4000" b="0" i="0">
                <a:solidFill>
                  <a:schemeClr val="bg1"/>
                </a:solidFill>
                <a:latin typeface="+mn-lt"/>
              </a:defRPr>
            </a:lvl2pPr>
            <a:lvl3pPr marL="914492" indent="0">
              <a:buFont typeface="Arial" panose="020B0604020202020204" pitchFamily="34" charset="0"/>
              <a:buNone/>
              <a:defRPr sz="3300" b="0" i="0">
                <a:solidFill>
                  <a:schemeClr val="bg1"/>
                </a:solidFill>
                <a:latin typeface="+mn-lt"/>
              </a:defRPr>
            </a:lvl3pPr>
            <a:lvl4pPr marL="1371737" indent="0">
              <a:buFont typeface="Arial" panose="020B0604020202020204" pitchFamily="34" charset="0"/>
              <a:buNone/>
              <a:defRPr sz="3000" b="0" i="0">
                <a:solidFill>
                  <a:schemeClr val="bg1"/>
                </a:solidFill>
                <a:latin typeface="+mn-lt"/>
              </a:defRPr>
            </a:lvl4pPr>
            <a:lvl5pPr marL="1828983" indent="0">
              <a:buFont typeface="Arial" panose="020B0604020202020204" pitchFamily="34" charset="0"/>
              <a:buNone/>
              <a:defRPr sz="3000" b="0" i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SECTION TITLE HERE</a:t>
            </a:r>
          </a:p>
          <a:p>
            <a:pPr lvl="1"/>
            <a:r>
              <a:rPr lang="en-US" dirty="0"/>
              <a:t>Section description here</a:t>
            </a:r>
          </a:p>
        </p:txBody>
      </p:sp>
    </p:spTree>
    <p:extLst>
      <p:ext uri="{BB962C8B-B14F-4D97-AF65-F5344CB8AC3E}">
        <p14:creationId xmlns:p14="http://schemas.microsoft.com/office/powerpoint/2010/main" val="493753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af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24">
            <a:extLst>
              <a:ext uri="{FF2B5EF4-FFF2-40B4-BE49-F238E27FC236}">
                <a16:creationId xmlns:a16="http://schemas.microsoft.com/office/drawing/2014/main" id="{4C83E7F6-37A6-4AF9-ABDF-92FF37D4082D}"/>
              </a:ext>
            </a:extLst>
          </p:cNvPr>
          <p:cNvSpPr/>
          <p:nvPr userDrawn="1"/>
        </p:nvSpPr>
        <p:spPr>
          <a:xfrm rot="10800000">
            <a:off x="4067173" y="0"/>
            <a:ext cx="8121649" cy="6896100"/>
          </a:xfrm>
          <a:custGeom>
            <a:avLst/>
            <a:gdLst>
              <a:gd name="connsiteX0" fmla="*/ 0 w 6634264"/>
              <a:gd name="connsiteY0" fmla="*/ 0 h 6887183"/>
              <a:gd name="connsiteX1" fmla="*/ 0 w 6634264"/>
              <a:gd name="connsiteY1" fmla="*/ 6887183 h 6887183"/>
              <a:gd name="connsiteX2" fmla="*/ 5554494 w 6634264"/>
              <a:gd name="connsiteY2" fmla="*/ 6887183 h 6887183"/>
              <a:gd name="connsiteX3" fmla="*/ 6634264 w 6634264"/>
              <a:gd name="connsiteY3" fmla="*/ 38911 h 6887183"/>
              <a:gd name="connsiteX4" fmla="*/ 0 w 6634264"/>
              <a:gd name="connsiteY4" fmla="*/ 0 h 6887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34264" h="6887183">
                <a:moveTo>
                  <a:pt x="0" y="0"/>
                </a:moveTo>
                <a:lnTo>
                  <a:pt x="0" y="6887183"/>
                </a:lnTo>
                <a:lnTo>
                  <a:pt x="5554494" y="6887183"/>
                </a:lnTo>
                <a:lnTo>
                  <a:pt x="6634264" y="3891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8" name="TextBox 35">
            <a:extLst>
              <a:ext uri="{FF2B5EF4-FFF2-40B4-BE49-F238E27FC236}">
                <a16:creationId xmlns:a16="http://schemas.microsoft.com/office/drawing/2014/main" id="{4D4D9F2C-0354-41E4-9CEA-193463EA6AE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tx1"/>
                </a:solidFill>
                <a:cs typeface="Arial" panose="020B0604020202020204" pitchFamily="34" charset="0"/>
              </a:rPr>
              <a:t>Accruent Confidential and Proprietary ©2020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982" y="1825626"/>
            <a:ext cx="10512862" cy="3720306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b="0" i="0">
                <a:latin typeface="+mn-lt"/>
              </a:defRPr>
            </a:lvl1pPr>
            <a:lvl2pPr>
              <a:buClr>
                <a:schemeClr val="accent3"/>
              </a:buClr>
              <a:defRPr b="0" i="0">
                <a:latin typeface="+mn-lt"/>
              </a:defRPr>
            </a:lvl2pPr>
            <a:lvl3pPr>
              <a:buClr>
                <a:schemeClr val="accent3"/>
              </a:buClr>
              <a:defRPr b="0" i="0">
                <a:latin typeface="+mn-lt"/>
              </a:defRPr>
            </a:lvl3pPr>
            <a:lvl4pPr>
              <a:buClr>
                <a:schemeClr val="accent3"/>
              </a:buClr>
              <a:defRPr b="0" i="0">
                <a:latin typeface="+mn-lt"/>
              </a:defRPr>
            </a:lvl4pPr>
            <a:lvl5pPr>
              <a:buClr>
                <a:schemeClr val="accent3"/>
              </a:buClr>
              <a:defRPr b="0" i="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287773-6EF1-4444-9635-E4B784A95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8219" y="6547542"/>
            <a:ext cx="2742406" cy="194079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accent2"/>
                </a:solidFill>
                <a:latin typeface="+mj-lt"/>
              </a:defRPr>
            </a:lvl1pPr>
          </a:lstStyle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3AB1E969-2C08-4DF8-8A8D-28CFE24A2D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7982" y="892968"/>
            <a:ext cx="10512862" cy="797721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18348010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 descr="A picture containing monitor&#10;&#10;Description automatically generated">
            <a:extLst>
              <a:ext uri="{FF2B5EF4-FFF2-40B4-BE49-F238E27FC236}">
                <a16:creationId xmlns:a16="http://schemas.microsoft.com/office/drawing/2014/main" id="{6565E414-F1B4-4DB5-85D9-4814B78F4E9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8" y="892968"/>
            <a:ext cx="12185650" cy="5964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35">
            <a:extLst>
              <a:ext uri="{FF2B5EF4-FFF2-40B4-BE49-F238E27FC236}">
                <a16:creationId xmlns:a16="http://schemas.microsoft.com/office/drawing/2014/main" id="{4D4D9F2C-0354-41E4-9CEA-193463EA6AE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bg1"/>
                </a:solidFill>
                <a:cs typeface="Arial" panose="020B0604020202020204" pitchFamily="34" charset="0"/>
              </a:rPr>
              <a:t>Accruent Confidential and Proprietary ©2021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982" y="1825626"/>
            <a:ext cx="10512862" cy="3720306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b="0" i="0">
                <a:latin typeface="+mn-lt"/>
              </a:defRPr>
            </a:lvl1pPr>
            <a:lvl2pPr>
              <a:buClr>
                <a:schemeClr val="accent3"/>
              </a:buClr>
              <a:defRPr b="0" i="0">
                <a:latin typeface="+mn-lt"/>
              </a:defRPr>
            </a:lvl2pPr>
            <a:lvl3pPr>
              <a:buClr>
                <a:schemeClr val="accent3"/>
              </a:buClr>
              <a:defRPr b="0" i="0">
                <a:latin typeface="+mn-lt"/>
              </a:defRPr>
            </a:lvl3pPr>
            <a:lvl4pPr>
              <a:buClr>
                <a:schemeClr val="accent3"/>
              </a:buClr>
              <a:defRPr b="0" i="0">
                <a:latin typeface="+mn-lt"/>
              </a:defRPr>
            </a:lvl4pPr>
            <a:lvl5pPr>
              <a:buClr>
                <a:schemeClr val="accent3"/>
              </a:buClr>
              <a:defRPr b="0" i="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287773-6EF1-4444-9635-E4B784A95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8219" y="6547542"/>
            <a:ext cx="2742406" cy="194079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3AB1E969-2C08-4DF8-8A8D-28CFE24A2D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7982" y="892968"/>
            <a:ext cx="10512862" cy="797721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65466820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2FF381F0-6AF1-44DC-9300-76C268550C9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" y="0"/>
            <a:ext cx="12188952" cy="6858000"/>
          </a:xfrm>
          <a:prstGeom prst="rect">
            <a:avLst/>
          </a:prstGeom>
        </p:spPr>
      </p:pic>
      <p:sp>
        <p:nvSpPr>
          <p:cNvPr id="8" name="TextBox 35">
            <a:extLst>
              <a:ext uri="{FF2B5EF4-FFF2-40B4-BE49-F238E27FC236}">
                <a16:creationId xmlns:a16="http://schemas.microsoft.com/office/drawing/2014/main" id="{4D4D9F2C-0354-41E4-9CEA-193463EA6AE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bg1"/>
                </a:solidFill>
                <a:cs typeface="Arial" panose="020B0604020202020204" pitchFamily="34" charset="0"/>
              </a:rPr>
              <a:t>Accruent Confidential and Proprietary ©2021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7982" y="892968"/>
            <a:ext cx="10512862" cy="797721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982" y="1825626"/>
            <a:ext cx="10512862" cy="3720306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b="0" i="0">
                <a:latin typeface="+mn-lt"/>
              </a:defRPr>
            </a:lvl1pPr>
            <a:lvl2pPr>
              <a:buClr>
                <a:schemeClr val="accent3"/>
              </a:buClr>
              <a:defRPr b="0" i="0">
                <a:latin typeface="+mn-lt"/>
              </a:defRPr>
            </a:lvl2pPr>
            <a:lvl3pPr>
              <a:buClr>
                <a:schemeClr val="accent3"/>
              </a:buClr>
              <a:defRPr b="0" i="0">
                <a:latin typeface="+mn-lt"/>
              </a:defRPr>
            </a:lvl3pPr>
            <a:lvl4pPr>
              <a:buClr>
                <a:schemeClr val="accent3"/>
              </a:buClr>
              <a:defRPr b="0" i="0">
                <a:latin typeface="+mn-lt"/>
              </a:defRPr>
            </a:lvl4pPr>
            <a:lvl5pPr>
              <a:buClr>
                <a:schemeClr val="accent3"/>
              </a:buClr>
              <a:defRPr b="0" i="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287773-6EF1-4444-9635-E4B784A95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8219" y="6547542"/>
            <a:ext cx="2742406" cy="194079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158472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creen shot of a computer&#10;&#10;Description automatically generated">
            <a:extLst>
              <a:ext uri="{FF2B5EF4-FFF2-40B4-BE49-F238E27FC236}">
                <a16:creationId xmlns:a16="http://schemas.microsoft.com/office/drawing/2014/main" id="{BEC8EDF3-658D-4DE6-AEA1-00F1169186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" y="0"/>
            <a:ext cx="12188952" cy="6858000"/>
          </a:xfrm>
          <a:prstGeom prst="rect">
            <a:avLst/>
          </a:prstGeom>
        </p:spPr>
      </p:pic>
      <p:sp>
        <p:nvSpPr>
          <p:cNvPr id="8" name="TextBox 35">
            <a:extLst>
              <a:ext uri="{FF2B5EF4-FFF2-40B4-BE49-F238E27FC236}">
                <a16:creationId xmlns:a16="http://schemas.microsoft.com/office/drawing/2014/main" id="{4D4D9F2C-0354-41E4-9CEA-193463EA6AE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bg1"/>
                </a:solidFill>
                <a:cs typeface="Arial" panose="020B0604020202020204" pitchFamily="34" charset="0"/>
              </a:rPr>
              <a:t>Accruent Confidential and Proprietary ©2021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7982" y="892968"/>
            <a:ext cx="10512862" cy="797721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982" y="1825626"/>
            <a:ext cx="10512862" cy="3720306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b="0" i="0">
                <a:latin typeface="+mn-lt"/>
              </a:defRPr>
            </a:lvl1pPr>
            <a:lvl2pPr>
              <a:buClr>
                <a:schemeClr val="accent3"/>
              </a:buClr>
              <a:defRPr b="0" i="0">
                <a:latin typeface="+mn-lt"/>
              </a:defRPr>
            </a:lvl2pPr>
            <a:lvl3pPr>
              <a:buClr>
                <a:schemeClr val="accent3"/>
              </a:buClr>
              <a:defRPr b="0" i="0">
                <a:latin typeface="+mn-lt"/>
              </a:defRPr>
            </a:lvl3pPr>
            <a:lvl4pPr>
              <a:buClr>
                <a:schemeClr val="accent3"/>
              </a:buClr>
              <a:defRPr b="0" i="0">
                <a:latin typeface="+mn-lt"/>
              </a:defRPr>
            </a:lvl4pPr>
            <a:lvl5pPr>
              <a:buClr>
                <a:schemeClr val="accent3"/>
              </a:buClr>
              <a:defRPr b="0" i="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287773-6EF1-4444-9635-E4B784A95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8219" y="6547542"/>
            <a:ext cx="2742406" cy="194079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6452958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" descr="A picture containing monitor&#10;&#10;Description automatically generated">
            <a:extLst>
              <a:ext uri="{FF2B5EF4-FFF2-40B4-BE49-F238E27FC236}">
                <a16:creationId xmlns:a16="http://schemas.microsoft.com/office/drawing/2014/main" id="{1E402D58-B5D6-4447-A027-A5F6E999F06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8" y="892968"/>
            <a:ext cx="12185650" cy="5964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5">
            <a:extLst>
              <a:ext uri="{FF2B5EF4-FFF2-40B4-BE49-F238E27FC236}">
                <a16:creationId xmlns:a16="http://schemas.microsoft.com/office/drawing/2014/main" id="{E78BE3C8-4DA9-4EA9-AD4B-CB03D425ABF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bg1"/>
                </a:solidFill>
                <a:cs typeface="Arial" panose="020B0604020202020204" pitchFamily="34" charset="0"/>
              </a:rPr>
              <a:t>Accruent Confidential and Proprietary ©2021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0592E3E-F17E-41DE-93B1-02128DB924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7982" y="892968"/>
            <a:ext cx="10512862" cy="797721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3033417-E781-4467-AEED-6121BB0176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982" y="1825626"/>
            <a:ext cx="5029200" cy="3720306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b="0" i="0">
                <a:latin typeface="+mn-lt"/>
              </a:defRPr>
            </a:lvl1pPr>
            <a:lvl2pPr>
              <a:buClr>
                <a:schemeClr val="accent3"/>
              </a:buClr>
              <a:defRPr b="0" i="0">
                <a:latin typeface="+mn-lt"/>
              </a:defRPr>
            </a:lvl2pPr>
            <a:lvl3pPr>
              <a:buClr>
                <a:schemeClr val="accent3"/>
              </a:buClr>
              <a:defRPr b="0" i="0">
                <a:latin typeface="+mn-lt"/>
              </a:defRPr>
            </a:lvl3pPr>
            <a:lvl4pPr>
              <a:buClr>
                <a:schemeClr val="accent3"/>
              </a:buClr>
              <a:defRPr b="0" i="0">
                <a:latin typeface="+mn-lt"/>
              </a:defRPr>
            </a:lvl4pPr>
            <a:lvl5pPr>
              <a:buClr>
                <a:schemeClr val="accent3"/>
              </a:buClr>
              <a:defRPr b="0" i="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725648A-D993-4A92-AFE8-D8A683530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8219" y="6547542"/>
            <a:ext cx="2742406" cy="194079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BEEAEF9-B3E3-43B4-AD9F-6DFE508C20F6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094413" y="1825626"/>
            <a:ext cx="5029200" cy="3720306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b="0" i="0">
                <a:latin typeface="+mn-lt"/>
              </a:defRPr>
            </a:lvl1pPr>
            <a:lvl2pPr>
              <a:buClr>
                <a:schemeClr val="accent3"/>
              </a:buClr>
              <a:defRPr b="0" i="0">
                <a:latin typeface="+mn-lt"/>
              </a:defRPr>
            </a:lvl2pPr>
            <a:lvl3pPr>
              <a:buClr>
                <a:schemeClr val="accent3"/>
              </a:buClr>
              <a:defRPr b="0" i="0">
                <a:latin typeface="+mn-lt"/>
              </a:defRPr>
            </a:lvl3pPr>
            <a:lvl4pPr>
              <a:buClr>
                <a:schemeClr val="accent3"/>
              </a:buClr>
              <a:defRPr b="0" i="0">
                <a:latin typeface="+mn-lt"/>
              </a:defRPr>
            </a:lvl4pPr>
            <a:lvl5pPr>
              <a:buClr>
                <a:schemeClr val="accent3"/>
              </a:buClr>
              <a:defRPr b="0" i="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900250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0DA5B07D-E6F7-4CC5-AA40-060F03AF83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" y="0"/>
            <a:ext cx="12188952" cy="6858000"/>
          </a:xfrm>
          <a:prstGeom prst="rect">
            <a:avLst/>
          </a:prstGeom>
        </p:spPr>
      </p:pic>
      <p:sp>
        <p:nvSpPr>
          <p:cNvPr id="4" name="TextBox 35">
            <a:extLst>
              <a:ext uri="{FF2B5EF4-FFF2-40B4-BE49-F238E27FC236}">
                <a16:creationId xmlns:a16="http://schemas.microsoft.com/office/drawing/2014/main" id="{E78BE3C8-4DA9-4EA9-AD4B-CB03D425ABF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bg1"/>
                </a:solidFill>
                <a:cs typeface="Arial" panose="020B0604020202020204" pitchFamily="34" charset="0"/>
              </a:rPr>
              <a:t>Accruent Confidential and Proprietary ©2021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0592E3E-F17E-41DE-93B1-02128DB924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7982" y="892968"/>
            <a:ext cx="10512862" cy="797721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3033417-E781-4467-AEED-6121BB0176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982" y="1825626"/>
            <a:ext cx="5029200" cy="3720306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b="0" i="0">
                <a:latin typeface="+mn-lt"/>
              </a:defRPr>
            </a:lvl1pPr>
            <a:lvl2pPr>
              <a:buClr>
                <a:schemeClr val="accent3"/>
              </a:buClr>
              <a:defRPr b="0" i="0">
                <a:latin typeface="+mn-lt"/>
              </a:defRPr>
            </a:lvl2pPr>
            <a:lvl3pPr>
              <a:buClr>
                <a:schemeClr val="accent3"/>
              </a:buClr>
              <a:defRPr b="0" i="0">
                <a:latin typeface="+mn-lt"/>
              </a:defRPr>
            </a:lvl3pPr>
            <a:lvl4pPr>
              <a:buClr>
                <a:schemeClr val="accent3"/>
              </a:buClr>
              <a:defRPr b="0" i="0">
                <a:latin typeface="+mn-lt"/>
              </a:defRPr>
            </a:lvl4pPr>
            <a:lvl5pPr>
              <a:buClr>
                <a:schemeClr val="accent3"/>
              </a:buClr>
              <a:defRPr b="0" i="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725648A-D993-4A92-AFE8-D8A683530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8219" y="6547542"/>
            <a:ext cx="2742406" cy="194079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BEEAEF9-B3E3-43B4-AD9F-6DFE508C20F6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094413" y="1825626"/>
            <a:ext cx="5029200" cy="3720306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b="0" i="0">
                <a:latin typeface="+mn-lt"/>
              </a:defRPr>
            </a:lvl1pPr>
            <a:lvl2pPr>
              <a:buClr>
                <a:schemeClr val="accent3"/>
              </a:buClr>
              <a:defRPr b="0" i="0">
                <a:latin typeface="+mn-lt"/>
              </a:defRPr>
            </a:lvl2pPr>
            <a:lvl3pPr>
              <a:buClr>
                <a:schemeClr val="accent3"/>
              </a:buClr>
              <a:defRPr b="0" i="0">
                <a:latin typeface="+mn-lt"/>
              </a:defRPr>
            </a:lvl3pPr>
            <a:lvl4pPr>
              <a:buClr>
                <a:schemeClr val="accent3"/>
              </a:buClr>
              <a:defRPr b="0" i="0">
                <a:latin typeface="+mn-lt"/>
              </a:defRPr>
            </a:lvl4pPr>
            <a:lvl5pPr>
              <a:buClr>
                <a:schemeClr val="accent3"/>
              </a:buClr>
              <a:defRPr b="0" i="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006251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 shot of a computer&#10;&#10;Description automatically generated">
            <a:extLst>
              <a:ext uri="{FF2B5EF4-FFF2-40B4-BE49-F238E27FC236}">
                <a16:creationId xmlns:a16="http://schemas.microsoft.com/office/drawing/2014/main" id="{89E60A6B-27B1-4722-BD35-D84646C9F0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" y="0"/>
            <a:ext cx="12188952" cy="6858000"/>
          </a:xfrm>
          <a:prstGeom prst="rect">
            <a:avLst/>
          </a:prstGeom>
        </p:spPr>
      </p:pic>
      <p:sp>
        <p:nvSpPr>
          <p:cNvPr id="4" name="TextBox 35">
            <a:extLst>
              <a:ext uri="{FF2B5EF4-FFF2-40B4-BE49-F238E27FC236}">
                <a16:creationId xmlns:a16="http://schemas.microsoft.com/office/drawing/2014/main" id="{E78BE3C8-4DA9-4EA9-AD4B-CB03D425ABF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bg1"/>
                </a:solidFill>
                <a:cs typeface="Arial" panose="020B0604020202020204" pitchFamily="34" charset="0"/>
              </a:rPr>
              <a:t>Accruent Confidential and Proprietary ©2021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0592E3E-F17E-41DE-93B1-02128DB924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7982" y="892968"/>
            <a:ext cx="10512862" cy="797721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3033417-E781-4467-AEED-6121BB0176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982" y="1825626"/>
            <a:ext cx="5029200" cy="3720306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b="0" i="0">
                <a:latin typeface="+mn-lt"/>
              </a:defRPr>
            </a:lvl1pPr>
            <a:lvl2pPr>
              <a:buClr>
                <a:schemeClr val="accent3"/>
              </a:buClr>
              <a:defRPr b="0" i="0">
                <a:latin typeface="+mn-lt"/>
              </a:defRPr>
            </a:lvl2pPr>
            <a:lvl3pPr>
              <a:buClr>
                <a:schemeClr val="accent3"/>
              </a:buClr>
              <a:defRPr b="0" i="0">
                <a:latin typeface="+mn-lt"/>
              </a:defRPr>
            </a:lvl3pPr>
            <a:lvl4pPr>
              <a:buClr>
                <a:schemeClr val="accent3"/>
              </a:buClr>
              <a:defRPr b="0" i="0">
                <a:latin typeface="+mn-lt"/>
              </a:defRPr>
            </a:lvl4pPr>
            <a:lvl5pPr>
              <a:buClr>
                <a:schemeClr val="accent3"/>
              </a:buClr>
              <a:defRPr b="0" i="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725648A-D993-4A92-AFE8-D8A683530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8219" y="6547542"/>
            <a:ext cx="2742406" cy="194079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BEEAEF9-B3E3-43B4-AD9F-6DFE508C20F6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094413" y="1825626"/>
            <a:ext cx="5029200" cy="3720306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b="0" i="0">
                <a:latin typeface="+mn-lt"/>
              </a:defRPr>
            </a:lvl1pPr>
            <a:lvl2pPr>
              <a:buClr>
                <a:schemeClr val="accent3"/>
              </a:buClr>
              <a:defRPr b="0" i="0">
                <a:latin typeface="+mn-lt"/>
              </a:defRPr>
            </a:lvl2pPr>
            <a:lvl3pPr>
              <a:buClr>
                <a:schemeClr val="accent3"/>
              </a:buClr>
              <a:defRPr b="0" i="0">
                <a:latin typeface="+mn-lt"/>
              </a:defRPr>
            </a:lvl3pPr>
            <a:lvl4pPr>
              <a:buClr>
                <a:schemeClr val="accent3"/>
              </a:buClr>
              <a:defRPr b="0" i="0">
                <a:latin typeface="+mn-lt"/>
              </a:defRPr>
            </a:lvl4pPr>
            <a:lvl5pPr>
              <a:buClr>
                <a:schemeClr val="accent3"/>
              </a:buClr>
              <a:defRPr b="0" i="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684038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- Purple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D5675635-8C4D-4D0B-AE14-C8AD5170BD0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" y="0"/>
            <a:ext cx="12188952" cy="6858000"/>
          </a:xfrm>
          <a:prstGeom prst="rect">
            <a:avLst/>
          </a:prstGeom>
        </p:spPr>
      </p:pic>
      <p:sp>
        <p:nvSpPr>
          <p:cNvPr id="4" name="TextBox 35">
            <a:extLst>
              <a:ext uri="{FF2B5EF4-FFF2-40B4-BE49-F238E27FC236}">
                <a16:creationId xmlns:a16="http://schemas.microsoft.com/office/drawing/2014/main" id="{E78BE3C8-4DA9-4EA9-AD4B-CB03D425ABF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bg1"/>
                </a:solidFill>
                <a:cs typeface="Arial" panose="020B0604020202020204" pitchFamily="34" charset="0"/>
              </a:rPr>
              <a:t>Accruent Confidential and Proprietary ©2021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0592E3E-F17E-41DE-93B1-02128DB924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7982" y="892968"/>
            <a:ext cx="10512862" cy="797721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3033417-E781-4467-AEED-6121BB0176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982" y="1825626"/>
            <a:ext cx="5029200" cy="3720306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bg1">
                  <a:lumMod val="95000"/>
                </a:schemeClr>
              </a:buClr>
              <a:buNone/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46" indent="0">
              <a:buClr>
                <a:schemeClr val="bg1">
                  <a:lumMod val="95000"/>
                </a:schemeClr>
              </a:buClr>
              <a:buNone/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92" indent="0">
              <a:buClr>
                <a:schemeClr val="bg1">
                  <a:lumMod val="95000"/>
                </a:schemeClr>
              </a:buClr>
              <a:buNone/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737" indent="0">
              <a:buClr>
                <a:schemeClr val="bg1">
                  <a:lumMod val="95000"/>
                </a:schemeClr>
              </a:buClr>
              <a:buNone/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983" indent="0">
              <a:buClr>
                <a:schemeClr val="bg1">
                  <a:lumMod val="95000"/>
                </a:schemeClr>
              </a:buClr>
              <a:buNone/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725648A-D993-4A92-AFE8-D8A683530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8219" y="6547542"/>
            <a:ext cx="2742406" cy="194079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BEEAEF9-B3E3-43B4-AD9F-6DFE508C20F6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094413" y="1825626"/>
            <a:ext cx="5029200" cy="3720306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bg1">
                  <a:lumMod val="95000"/>
                </a:schemeClr>
              </a:buClr>
              <a:buNone/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46" indent="0">
              <a:buClr>
                <a:schemeClr val="bg1">
                  <a:lumMod val="95000"/>
                </a:schemeClr>
              </a:buClr>
              <a:buNone/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92" indent="0">
              <a:buClr>
                <a:schemeClr val="bg1">
                  <a:lumMod val="95000"/>
                </a:schemeClr>
              </a:buClr>
              <a:buNone/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737" indent="0">
              <a:buClr>
                <a:schemeClr val="bg1">
                  <a:lumMod val="95000"/>
                </a:schemeClr>
              </a:buClr>
              <a:buNone/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983" indent="0">
              <a:buClr>
                <a:schemeClr val="bg1">
                  <a:lumMod val="95000"/>
                </a:schemeClr>
              </a:buClr>
              <a:buNone/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375792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- Red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32DCA2E-E27B-428B-9AF1-046E6D2E90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" y="0"/>
            <a:ext cx="12188952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60592E3E-F17E-41DE-93B1-02128DB924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7982" y="892968"/>
            <a:ext cx="10512862" cy="797721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3033417-E781-4467-AEED-6121BB0176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982" y="1825626"/>
            <a:ext cx="5029200" cy="3720306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bg1">
                  <a:lumMod val="95000"/>
                </a:schemeClr>
              </a:buClr>
              <a:buNone/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46" indent="0">
              <a:buClr>
                <a:schemeClr val="bg1">
                  <a:lumMod val="95000"/>
                </a:schemeClr>
              </a:buClr>
              <a:buNone/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92" indent="0">
              <a:buClr>
                <a:schemeClr val="bg1">
                  <a:lumMod val="95000"/>
                </a:schemeClr>
              </a:buClr>
              <a:buNone/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737" indent="0">
              <a:buClr>
                <a:schemeClr val="bg1">
                  <a:lumMod val="95000"/>
                </a:schemeClr>
              </a:buClr>
              <a:buNone/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983" indent="0">
              <a:buClr>
                <a:schemeClr val="bg1">
                  <a:lumMod val="95000"/>
                </a:schemeClr>
              </a:buClr>
              <a:buNone/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725648A-D993-4A92-AFE8-D8A683530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8219" y="6547542"/>
            <a:ext cx="2742406" cy="194079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BEEAEF9-B3E3-43B4-AD9F-6DFE508C20F6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094413" y="1825626"/>
            <a:ext cx="5029200" cy="3720306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bg1">
                  <a:lumMod val="95000"/>
                </a:schemeClr>
              </a:buClr>
              <a:buNone/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46" indent="0">
              <a:buClr>
                <a:schemeClr val="bg1">
                  <a:lumMod val="95000"/>
                </a:schemeClr>
              </a:buClr>
              <a:buNone/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92" indent="0">
              <a:buClr>
                <a:schemeClr val="bg1">
                  <a:lumMod val="95000"/>
                </a:schemeClr>
              </a:buClr>
              <a:buNone/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737" indent="0">
              <a:buClr>
                <a:schemeClr val="bg1">
                  <a:lumMod val="95000"/>
                </a:schemeClr>
              </a:buClr>
              <a:buNone/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983" indent="0">
              <a:buClr>
                <a:schemeClr val="bg1">
                  <a:lumMod val="95000"/>
                </a:schemeClr>
              </a:buClr>
              <a:buNone/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Box 35">
            <a:extLst>
              <a:ext uri="{FF2B5EF4-FFF2-40B4-BE49-F238E27FC236}">
                <a16:creationId xmlns:a16="http://schemas.microsoft.com/office/drawing/2014/main" id="{AD140613-4716-AB40-977F-C4D942BCAE6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bg1"/>
                </a:solidFill>
                <a:cs typeface="Arial" panose="020B0604020202020204" pitchFamily="34" charset="0"/>
              </a:rPr>
              <a:t>Accruent Confidential and Proprietary ©2021</a:t>
            </a:r>
          </a:p>
        </p:txBody>
      </p:sp>
    </p:spTree>
    <p:extLst>
      <p:ext uri="{BB962C8B-B14F-4D97-AF65-F5344CB8AC3E}">
        <p14:creationId xmlns:p14="http://schemas.microsoft.com/office/powerpoint/2010/main" val="23450500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- Blue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6926A71B-0EAE-4B3A-ABF2-2E71C40B5F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" y="0"/>
            <a:ext cx="12425960" cy="699135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60592E3E-F17E-41DE-93B1-02128DB924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7982" y="892968"/>
            <a:ext cx="10512862" cy="797721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3033417-E781-4467-AEED-6121BB0176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982" y="1825626"/>
            <a:ext cx="5029200" cy="3720306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bg1">
                  <a:lumMod val="95000"/>
                </a:schemeClr>
              </a:buClr>
              <a:buNone/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46" indent="0">
              <a:buClr>
                <a:schemeClr val="bg1">
                  <a:lumMod val="95000"/>
                </a:schemeClr>
              </a:buClr>
              <a:buNone/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92" indent="0">
              <a:buClr>
                <a:schemeClr val="bg1">
                  <a:lumMod val="95000"/>
                </a:schemeClr>
              </a:buClr>
              <a:buNone/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737" indent="0">
              <a:buClr>
                <a:schemeClr val="bg1">
                  <a:lumMod val="95000"/>
                </a:schemeClr>
              </a:buClr>
              <a:buNone/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983" indent="0">
              <a:buClr>
                <a:schemeClr val="bg1">
                  <a:lumMod val="95000"/>
                </a:schemeClr>
              </a:buClr>
              <a:buNone/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725648A-D993-4A92-AFE8-D8A683530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8219" y="6547542"/>
            <a:ext cx="2742406" cy="194079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BEEAEF9-B3E3-43B4-AD9F-6DFE508C20F6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094413" y="1825626"/>
            <a:ext cx="5029200" cy="3720306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bg1">
                  <a:lumMod val="95000"/>
                </a:schemeClr>
              </a:buClr>
              <a:buNone/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46" indent="0">
              <a:buClr>
                <a:schemeClr val="bg1">
                  <a:lumMod val="95000"/>
                </a:schemeClr>
              </a:buClr>
              <a:buNone/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92" indent="0">
              <a:buClr>
                <a:schemeClr val="bg1">
                  <a:lumMod val="95000"/>
                </a:schemeClr>
              </a:buClr>
              <a:buNone/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737" indent="0">
              <a:buClr>
                <a:schemeClr val="bg1">
                  <a:lumMod val="95000"/>
                </a:schemeClr>
              </a:buClr>
              <a:buNone/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983" indent="0">
              <a:buClr>
                <a:schemeClr val="bg1">
                  <a:lumMod val="95000"/>
                </a:schemeClr>
              </a:buClr>
              <a:buNone/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Box 35">
            <a:extLst>
              <a:ext uri="{FF2B5EF4-FFF2-40B4-BE49-F238E27FC236}">
                <a16:creationId xmlns:a16="http://schemas.microsoft.com/office/drawing/2014/main" id="{B1FA551F-05E2-024B-983A-FFF546F0464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bg1"/>
                </a:solidFill>
                <a:cs typeface="Arial" panose="020B0604020202020204" pitchFamily="34" charset="0"/>
              </a:rPr>
              <a:t>Accruent Confidential and Proprietary ©2021</a:t>
            </a:r>
          </a:p>
        </p:txBody>
      </p:sp>
    </p:spTree>
    <p:extLst>
      <p:ext uri="{BB962C8B-B14F-4D97-AF65-F5344CB8AC3E}">
        <p14:creationId xmlns:p14="http://schemas.microsoft.com/office/powerpoint/2010/main" val="40141688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Graph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" descr="A picture containing monitor&#10;&#10;Description automatically generated">
            <a:extLst>
              <a:ext uri="{FF2B5EF4-FFF2-40B4-BE49-F238E27FC236}">
                <a16:creationId xmlns:a16="http://schemas.microsoft.com/office/drawing/2014/main" id="{1E402D58-B5D6-4447-A027-A5F6E999F06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8" y="892968"/>
            <a:ext cx="12185650" cy="5964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60592E3E-F17E-41DE-93B1-02128DB924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7983" y="892968"/>
            <a:ext cx="5029200" cy="1135858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3033417-E781-4467-AEED-6121BB0176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982" y="2118010"/>
            <a:ext cx="5029200" cy="3427921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b="0" i="0">
                <a:latin typeface="+mn-lt"/>
              </a:defRPr>
            </a:lvl1pPr>
            <a:lvl2pPr>
              <a:buClr>
                <a:schemeClr val="accent3"/>
              </a:buClr>
              <a:defRPr b="0" i="0">
                <a:latin typeface="+mn-lt"/>
              </a:defRPr>
            </a:lvl2pPr>
            <a:lvl3pPr>
              <a:buClr>
                <a:schemeClr val="accent3"/>
              </a:buClr>
              <a:defRPr b="0" i="0">
                <a:latin typeface="+mn-lt"/>
              </a:defRPr>
            </a:lvl3pPr>
            <a:lvl4pPr>
              <a:buClr>
                <a:schemeClr val="accent3"/>
              </a:buClr>
              <a:defRPr b="0" i="0">
                <a:latin typeface="+mn-lt"/>
              </a:defRPr>
            </a:lvl4pPr>
            <a:lvl5pPr>
              <a:buClr>
                <a:schemeClr val="accent3"/>
              </a:buClr>
              <a:defRPr b="0" i="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725648A-D993-4A92-AFE8-D8A683530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8219" y="6547542"/>
            <a:ext cx="2742406" cy="194079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BEEAEF9-B3E3-43B4-AD9F-6DFE508C20F6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094413" y="892968"/>
            <a:ext cx="5516562" cy="4652963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b="0" i="0">
                <a:latin typeface="+mn-lt"/>
              </a:defRPr>
            </a:lvl1pPr>
            <a:lvl2pPr>
              <a:buClr>
                <a:schemeClr val="accent3"/>
              </a:buClr>
              <a:defRPr b="0" i="0">
                <a:latin typeface="+mn-lt"/>
              </a:defRPr>
            </a:lvl2pPr>
            <a:lvl3pPr>
              <a:buClr>
                <a:schemeClr val="accent3"/>
              </a:buClr>
              <a:defRPr b="0" i="0">
                <a:latin typeface="+mn-lt"/>
              </a:defRPr>
            </a:lvl3pPr>
            <a:lvl4pPr>
              <a:buClr>
                <a:schemeClr val="accent3"/>
              </a:buClr>
              <a:defRPr b="0" i="0">
                <a:latin typeface="+mn-lt"/>
              </a:defRPr>
            </a:lvl4pPr>
            <a:lvl5pPr>
              <a:buClr>
                <a:schemeClr val="accent3"/>
              </a:buClr>
              <a:defRPr b="0" i="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Box 35">
            <a:extLst>
              <a:ext uri="{FF2B5EF4-FFF2-40B4-BE49-F238E27FC236}">
                <a16:creationId xmlns:a16="http://schemas.microsoft.com/office/drawing/2014/main" id="{A75561B1-59DD-004D-9D81-B9CB1530633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bg1"/>
                </a:solidFill>
                <a:cs typeface="Arial" panose="020B0604020202020204" pitchFamily="34" charset="0"/>
              </a:rPr>
              <a:t>Accruent Confidential and Proprietary ©2021</a:t>
            </a:r>
          </a:p>
        </p:txBody>
      </p:sp>
    </p:spTree>
    <p:extLst>
      <p:ext uri="{BB962C8B-B14F-4D97-AF65-F5344CB8AC3E}">
        <p14:creationId xmlns:p14="http://schemas.microsoft.com/office/powerpoint/2010/main" val="4176334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Graph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CB451125-FB2B-41CD-A73A-68303AF4180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" y="0"/>
            <a:ext cx="12188952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60592E3E-F17E-41DE-93B1-02128DB924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7983" y="892968"/>
            <a:ext cx="5029200" cy="1135858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3033417-E781-4467-AEED-6121BB0176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982" y="2118010"/>
            <a:ext cx="5029200" cy="3427921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b="0" i="0">
                <a:latin typeface="+mn-lt"/>
              </a:defRPr>
            </a:lvl1pPr>
            <a:lvl2pPr>
              <a:buClr>
                <a:schemeClr val="accent3"/>
              </a:buClr>
              <a:defRPr b="0" i="0">
                <a:latin typeface="+mn-lt"/>
              </a:defRPr>
            </a:lvl2pPr>
            <a:lvl3pPr>
              <a:buClr>
                <a:schemeClr val="accent3"/>
              </a:buClr>
              <a:defRPr b="0" i="0">
                <a:latin typeface="+mn-lt"/>
              </a:defRPr>
            </a:lvl3pPr>
            <a:lvl4pPr>
              <a:buClr>
                <a:schemeClr val="accent3"/>
              </a:buClr>
              <a:defRPr b="0" i="0">
                <a:latin typeface="+mn-lt"/>
              </a:defRPr>
            </a:lvl4pPr>
            <a:lvl5pPr>
              <a:buClr>
                <a:schemeClr val="accent3"/>
              </a:buClr>
              <a:defRPr b="0" i="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725648A-D993-4A92-AFE8-D8A683530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8219" y="6547542"/>
            <a:ext cx="2742406" cy="194079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BEEAEF9-B3E3-43B4-AD9F-6DFE508C20F6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094413" y="892968"/>
            <a:ext cx="5516562" cy="4652963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b="0" i="0">
                <a:latin typeface="+mn-lt"/>
              </a:defRPr>
            </a:lvl1pPr>
            <a:lvl2pPr>
              <a:buClr>
                <a:schemeClr val="accent3"/>
              </a:buClr>
              <a:defRPr b="0" i="0">
                <a:latin typeface="+mn-lt"/>
              </a:defRPr>
            </a:lvl2pPr>
            <a:lvl3pPr>
              <a:buClr>
                <a:schemeClr val="accent3"/>
              </a:buClr>
              <a:defRPr b="0" i="0">
                <a:latin typeface="+mn-lt"/>
              </a:defRPr>
            </a:lvl3pPr>
            <a:lvl4pPr>
              <a:buClr>
                <a:schemeClr val="accent3"/>
              </a:buClr>
              <a:defRPr b="0" i="0">
                <a:latin typeface="+mn-lt"/>
              </a:defRPr>
            </a:lvl4pPr>
            <a:lvl5pPr>
              <a:buClr>
                <a:schemeClr val="accent3"/>
              </a:buClr>
              <a:defRPr b="0" i="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Box 35">
            <a:extLst>
              <a:ext uri="{FF2B5EF4-FFF2-40B4-BE49-F238E27FC236}">
                <a16:creationId xmlns:a16="http://schemas.microsoft.com/office/drawing/2014/main" id="{EDD6012C-B8E9-EE4A-86EA-81336FC38E7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bg1"/>
                </a:solidFill>
                <a:cs typeface="Arial" panose="020B0604020202020204" pitchFamily="34" charset="0"/>
              </a:rPr>
              <a:t>Accruent Confidential and Proprietary ©2021</a:t>
            </a:r>
          </a:p>
        </p:txBody>
      </p:sp>
    </p:spTree>
    <p:extLst>
      <p:ext uri="{BB962C8B-B14F-4D97-AF65-F5344CB8AC3E}">
        <p14:creationId xmlns:p14="http://schemas.microsoft.com/office/powerpoint/2010/main" val="19679605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Graph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screen shot of a computer&#10;&#10;Description automatically generated">
            <a:extLst>
              <a:ext uri="{FF2B5EF4-FFF2-40B4-BE49-F238E27FC236}">
                <a16:creationId xmlns:a16="http://schemas.microsoft.com/office/drawing/2014/main" id="{A15F78AD-732F-4F20-8FB7-4C32C82982F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" y="0"/>
            <a:ext cx="12188952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60592E3E-F17E-41DE-93B1-02128DB924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7983" y="892968"/>
            <a:ext cx="5029200" cy="1135858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3033417-E781-4467-AEED-6121BB0176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982" y="2118010"/>
            <a:ext cx="5029200" cy="3427921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b="0" i="0">
                <a:latin typeface="+mn-lt"/>
              </a:defRPr>
            </a:lvl1pPr>
            <a:lvl2pPr>
              <a:buClr>
                <a:schemeClr val="accent3"/>
              </a:buClr>
              <a:defRPr b="0" i="0">
                <a:latin typeface="+mn-lt"/>
              </a:defRPr>
            </a:lvl2pPr>
            <a:lvl3pPr>
              <a:buClr>
                <a:schemeClr val="accent3"/>
              </a:buClr>
              <a:defRPr b="0" i="0">
                <a:latin typeface="+mn-lt"/>
              </a:defRPr>
            </a:lvl3pPr>
            <a:lvl4pPr>
              <a:buClr>
                <a:schemeClr val="accent3"/>
              </a:buClr>
              <a:defRPr b="0" i="0">
                <a:latin typeface="+mn-lt"/>
              </a:defRPr>
            </a:lvl4pPr>
            <a:lvl5pPr>
              <a:buClr>
                <a:schemeClr val="accent3"/>
              </a:buClr>
              <a:defRPr b="0" i="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725648A-D993-4A92-AFE8-D8A683530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8219" y="6547542"/>
            <a:ext cx="2742406" cy="194079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BEEAEF9-B3E3-43B4-AD9F-6DFE508C20F6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094413" y="892968"/>
            <a:ext cx="5516562" cy="4652963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b="0" i="0">
                <a:latin typeface="+mn-lt"/>
              </a:defRPr>
            </a:lvl1pPr>
            <a:lvl2pPr>
              <a:buClr>
                <a:schemeClr val="accent3"/>
              </a:buClr>
              <a:defRPr b="0" i="0">
                <a:latin typeface="+mn-lt"/>
              </a:defRPr>
            </a:lvl2pPr>
            <a:lvl3pPr>
              <a:buClr>
                <a:schemeClr val="accent3"/>
              </a:buClr>
              <a:defRPr b="0" i="0">
                <a:latin typeface="+mn-lt"/>
              </a:defRPr>
            </a:lvl3pPr>
            <a:lvl4pPr>
              <a:buClr>
                <a:schemeClr val="accent3"/>
              </a:buClr>
              <a:defRPr b="0" i="0">
                <a:latin typeface="+mn-lt"/>
              </a:defRPr>
            </a:lvl4pPr>
            <a:lvl5pPr>
              <a:buClr>
                <a:schemeClr val="accent3"/>
              </a:buClr>
              <a:defRPr b="0" i="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Box 35">
            <a:extLst>
              <a:ext uri="{FF2B5EF4-FFF2-40B4-BE49-F238E27FC236}">
                <a16:creationId xmlns:a16="http://schemas.microsoft.com/office/drawing/2014/main" id="{A2712BF5-0696-834C-889B-263BFBBF62B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bg1"/>
                </a:solidFill>
                <a:cs typeface="Arial" panose="020B0604020202020204" pitchFamily="34" charset="0"/>
              </a:rPr>
              <a:t>Accruent Confidential and Proprietary ©2021</a:t>
            </a:r>
          </a:p>
        </p:txBody>
      </p:sp>
    </p:spTree>
    <p:extLst>
      <p:ext uri="{BB962C8B-B14F-4D97-AF65-F5344CB8AC3E}">
        <p14:creationId xmlns:p14="http://schemas.microsoft.com/office/powerpoint/2010/main" val="40828467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Graph - Blue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3BF7DC54-C0BB-4C8C-A06F-2EC5A88D208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" y="0"/>
            <a:ext cx="12425960" cy="699135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60592E3E-F17E-41DE-93B1-02128DB924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1775" y="892969"/>
            <a:ext cx="5029200" cy="1135858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bg1">
                  <a:lumMod val="95000"/>
                </a:schemeClr>
              </a:buClr>
              <a:buFont typeface="Arial" panose="020B0604020202020204" pitchFamily="34" charset="0"/>
              <a:buNone/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3033417-E781-4467-AEED-6121BB0176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81775" y="2118010"/>
            <a:ext cx="5029200" cy="3427921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bg1">
                  <a:lumMod val="95000"/>
                </a:schemeClr>
              </a:buClr>
              <a:buFont typeface="Arial" panose="020B0604020202020204" pitchFamily="34" charset="0"/>
              <a:buNone/>
              <a:defRPr b="0" i="0">
                <a:solidFill>
                  <a:schemeClr val="bg1"/>
                </a:solidFill>
                <a:latin typeface="+mn-lt"/>
              </a:defRPr>
            </a:lvl1pPr>
            <a:lvl2pPr marL="457246" indent="0">
              <a:buClr>
                <a:schemeClr val="bg1">
                  <a:lumMod val="95000"/>
                </a:schemeClr>
              </a:buClr>
              <a:buFont typeface="Arial" panose="020B0604020202020204" pitchFamily="34" charset="0"/>
              <a:buNone/>
              <a:defRPr b="0" i="0">
                <a:solidFill>
                  <a:schemeClr val="bg1"/>
                </a:solidFill>
                <a:latin typeface="+mn-lt"/>
              </a:defRPr>
            </a:lvl2pPr>
            <a:lvl3pPr marL="914492" indent="0">
              <a:buClr>
                <a:schemeClr val="bg1">
                  <a:lumMod val="95000"/>
                </a:schemeClr>
              </a:buClr>
              <a:buFont typeface="Arial" panose="020B0604020202020204" pitchFamily="34" charset="0"/>
              <a:buNone/>
              <a:defRPr b="0" i="0">
                <a:solidFill>
                  <a:schemeClr val="bg1"/>
                </a:solidFill>
                <a:latin typeface="+mn-lt"/>
              </a:defRPr>
            </a:lvl3pPr>
            <a:lvl4pPr marL="1371737" indent="0">
              <a:buClr>
                <a:schemeClr val="bg1">
                  <a:lumMod val="95000"/>
                </a:schemeClr>
              </a:buClr>
              <a:buFont typeface="Arial" panose="020B0604020202020204" pitchFamily="34" charset="0"/>
              <a:buNone/>
              <a:defRPr b="0" i="0">
                <a:solidFill>
                  <a:schemeClr val="bg1"/>
                </a:solidFill>
                <a:latin typeface="+mn-lt"/>
              </a:defRPr>
            </a:lvl4pPr>
            <a:lvl5pPr marL="1828983" indent="0">
              <a:buClr>
                <a:schemeClr val="bg1">
                  <a:lumMod val="95000"/>
                </a:schemeClr>
              </a:buClr>
              <a:buFont typeface="Arial" panose="020B0604020202020204" pitchFamily="34" charset="0"/>
              <a:buNone/>
              <a:defRPr b="0" i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725648A-D993-4A92-AFE8-D8A683530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8219" y="6547542"/>
            <a:ext cx="2742406" cy="194079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BEEAEF9-B3E3-43B4-AD9F-6DFE508C20F6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97179" y="892968"/>
            <a:ext cx="5516562" cy="4652963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bg1">
                  <a:lumMod val="95000"/>
                </a:schemeClr>
              </a:buClr>
              <a:buFont typeface="Arial" panose="020B0604020202020204" pitchFamily="34" charset="0"/>
              <a:buNone/>
              <a:defRPr b="0" i="0">
                <a:solidFill>
                  <a:schemeClr val="bg1"/>
                </a:solidFill>
                <a:latin typeface="+mn-lt"/>
              </a:defRPr>
            </a:lvl1pPr>
            <a:lvl2pPr marL="457246" indent="0">
              <a:buClr>
                <a:schemeClr val="bg1">
                  <a:lumMod val="95000"/>
                </a:schemeClr>
              </a:buClr>
              <a:buFont typeface="Arial" panose="020B0604020202020204" pitchFamily="34" charset="0"/>
              <a:buNone/>
              <a:defRPr b="0" i="0">
                <a:solidFill>
                  <a:schemeClr val="bg1"/>
                </a:solidFill>
                <a:latin typeface="+mn-lt"/>
              </a:defRPr>
            </a:lvl2pPr>
            <a:lvl3pPr marL="914492" indent="0">
              <a:buClr>
                <a:schemeClr val="bg1">
                  <a:lumMod val="95000"/>
                </a:schemeClr>
              </a:buClr>
              <a:buFont typeface="Arial" panose="020B0604020202020204" pitchFamily="34" charset="0"/>
              <a:buNone/>
              <a:defRPr b="0" i="0">
                <a:solidFill>
                  <a:schemeClr val="bg1"/>
                </a:solidFill>
                <a:latin typeface="+mn-lt"/>
              </a:defRPr>
            </a:lvl3pPr>
            <a:lvl4pPr marL="1371737" indent="0">
              <a:buClr>
                <a:schemeClr val="bg1">
                  <a:lumMod val="95000"/>
                </a:schemeClr>
              </a:buClr>
              <a:buFont typeface="Arial" panose="020B0604020202020204" pitchFamily="34" charset="0"/>
              <a:buNone/>
              <a:defRPr b="0" i="0">
                <a:solidFill>
                  <a:schemeClr val="bg1"/>
                </a:solidFill>
                <a:latin typeface="+mn-lt"/>
              </a:defRPr>
            </a:lvl4pPr>
            <a:lvl5pPr marL="1828983" indent="0">
              <a:buClr>
                <a:schemeClr val="bg1">
                  <a:lumMod val="95000"/>
                </a:schemeClr>
              </a:buClr>
              <a:buFont typeface="Arial" panose="020B0604020202020204" pitchFamily="34" charset="0"/>
              <a:buNone/>
              <a:defRPr b="0" i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Box 35">
            <a:extLst>
              <a:ext uri="{FF2B5EF4-FFF2-40B4-BE49-F238E27FC236}">
                <a16:creationId xmlns:a16="http://schemas.microsoft.com/office/drawing/2014/main" id="{8261D3C5-56F8-FE4F-BB56-9D473309583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bg1"/>
                </a:solidFill>
                <a:cs typeface="Arial" panose="020B0604020202020204" pitchFamily="34" charset="0"/>
              </a:rPr>
              <a:t>Accruent Confidential and Proprietary ©2021</a:t>
            </a:r>
          </a:p>
        </p:txBody>
      </p:sp>
    </p:spTree>
    <p:extLst>
      <p:ext uri="{BB962C8B-B14F-4D97-AF65-F5344CB8AC3E}">
        <p14:creationId xmlns:p14="http://schemas.microsoft.com/office/powerpoint/2010/main" val="42592808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Imag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group of people in a room&#10;&#10;Description automatically generated">
            <a:extLst>
              <a:ext uri="{FF2B5EF4-FFF2-40B4-BE49-F238E27FC236}">
                <a16:creationId xmlns:a16="http://schemas.microsoft.com/office/drawing/2014/main" id="{B2204969-6FE4-436A-84FC-C362390512C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87555" y="0"/>
            <a:ext cx="9147153" cy="6858000"/>
          </a:xfrm>
          <a:prstGeom prst="rect">
            <a:avLst/>
          </a:prstGeom>
        </p:spPr>
      </p:pic>
      <p:pic>
        <p:nvPicPr>
          <p:cNvPr id="10" name="Picture 9" descr="A picture containing table&#10;&#10;Description automatically generated">
            <a:extLst>
              <a:ext uri="{FF2B5EF4-FFF2-40B4-BE49-F238E27FC236}">
                <a16:creationId xmlns:a16="http://schemas.microsoft.com/office/drawing/2014/main" id="{75975427-6333-4B51-8BB0-5C1209A2C1D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" y="0"/>
            <a:ext cx="12233184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58F573EC-FF44-4AA8-8DFA-59D80ED7A8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7983" y="892968"/>
            <a:ext cx="5029200" cy="1135858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7165EA1-61F8-4120-917C-B91C487987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982" y="2118010"/>
            <a:ext cx="5029200" cy="3427921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b="0" i="0">
                <a:latin typeface="+mn-lt"/>
              </a:defRPr>
            </a:lvl1pPr>
            <a:lvl2pPr>
              <a:buClr>
                <a:schemeClr val="accent3"/>
              </a:buClr>
              <a:defRPr b="0" i="0">
                <a:latin typeface="+mn-lt"/>
              </a:defRPr>
            </a:lvl2pPr>
            <a:lvl3pPr>
              <a:buClr>
                <a:schemeClr val="accent3"/>
              </a:buClr>
              <a:defRPr b="0" i="0">
                <a:latin typeface="+mn-lt"/>
              </a:defRPr>
            </a:lvl3pPr>
            <a:lvl4pPr>
              <a:buClr>
                <a:schemeClr val="accent3"/>
              </a:buClr>
              <a:defRPr b="0" i="0">
                <a:latin typeface="+mn-lt"/>
              </a:defRPr>
            </a:lvl4pPr>
            <a:lvl5pPr>
              <a:buClr>
                <a:schemeClr val="accent3"/>
              </a:buClr>
              <a:defRPr b="0" i="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540B643-54B0-487E-8126-DD793BEC1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8219" y="6547542"/>
            <a:ext cx="2742406" cy="194079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Box 35">
            <a:extLst>
              <a:ext uri="{FF2B5EF4-FFF2-40B4-BE49-F238E27FC236}">
                <a16:creationId xmlns:a16="http://schemas.microsoft.com/office/drawing/2014/main" id="{3F4B1B54-0D1F-8144-8EC7-2D4DF8291E4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bg1"/>
                </a:solidFill>
                <a:cs typeface="Arial" panose="020B0604020202020204" pitchFamily="34" charset="0"/>
              </a:rPr>
              <a:t>Accruent Confidential and Proprietary ©2021</a:t>
            </a:r>
          </a:p>
        </p:txBody>
      </p:sp>
    </p:spTree>
    <p:extLst>
      <p:ext uri="{BB962C8B-B14F-4D97-AF65-F5344CB8AC3E}">
        <p14:creationId xmlns:p14="http://schemas.microsoft.com/office/powerpoint/2010/main" val="1235036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Image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group of people in a room&#10;&#10;Description automatically generated">
            <a:extLst>
              <a:ext uri="{FF2B5EF4-FFF2-40B4-BE49-F238E27FC236}">
                <a16:creationId xmlns:a16="http://schemas.microsoft.com/office/drawing/2014/main" id="{B2204969-6FE4-436A-84FC-C362390512C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87555" y="0"/>
            <a:ext cx="9147153" cy="6858000"/>
          </a:xfrm>
          <a:prstGeom prst="rect">
            <a:avLst/>
          </a:prstGeom>
        </p:spPr>
      </p:pic>
      <p:pic>
        <p:nvPicPr>
          <p:cNvPr id="8" name="Picture 7" descr="A picture containing table, drawing&#10;&#10;Description automatically generated">
            <a:extLst>
              <a:ext uri="{FF2B5EF4-FFF2-40B4-BE49-F238E27FC236}">
                <a16:creationId xmlns:a16="http://schemas.microsoft.com/office/drawing/2014/main" id="{CD7EA584-FD6C-47BD-B8C5-6075A00D2B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/>
          <a:stretch/>
        </p:blipFill>
        <p:spPr>
          <a:xfrm>
            <a:off x="1524" y="0"/>
            <a:ext cx="12233184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58F573EC-FF44-4AA8-8DFA-59D80ED7A8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7983" y="892968"/>
            <a:ext cx="5029200" cy="1135858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7165EA1-61F8-4120-917C-B91C487987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982" y="2118010"/>
            <a:ext cx="5029200" cy="3427921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b="0" i="0">
                <a:latin typeface="+mn-lt"/>
              </a:defRPr>
            </a:lvl1pPr>
            <a:lvl2pPr>
              <a:buClr>
                <a:schemeClr val="accent3"/>
              </a:buClr>
              <a:defRPr b="0" i="0">
                <a:latin typeface="+mn-lt"/>
              </a:defRPr>
            </a:lvl2pPr>
            <a:lvl3pPr>
              <a:buClr>
                <a:schemeClr val="accent3"/>
              </a:buClr>
              <a:defRPr b="0" i="0">
                <a:latin typeface="+mn-lt"/>
              </a:defRPr>
            </a:lvl3pPr>
            <a:lvl4pPr>
              <a:buClr>
                <a:schemeClr val="accent3"/>
              </a:buClr>
              <a:defRPr b="0" i="0">
                <a:latin typeface="+mn-lt"/>
              </a:defRPr>
            </a:lvl4pPr>
            <a:lvl5pPr>
              <a:buClr>
                <a:schemeClr val="accent3"/>
              </a:buClr>
              <a:defRPr b="0" i="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540B643-54B0-487E-8126-DD793BEC1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8219" y="6547542"/>
            <a:ext cx="2742406" cy="194079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TextBox 35">
            <a:extLst>
              <a:ext uri="{FF2B5EF4-FFF2-40B4-BE49-F238E27FC236}">
                <a16:creationId xmlns:a16="http://schemas.microsoft.com/office/drawing/2014/main" id="{082160FF-E2CF-9341-B183-26A33AC3418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bg1"/>
                </a:solidFill>
                <a:cs typeface="Arial" panose="020B0604020202020204" pitchFamily="34" charset="0"/>
              </a:rPr>
              <a:t>Accruent Confidential and Proprietary ©2021</a:t>
            </a:r>
          </a:p>
        </p:txBody>
      </p:sp>
    </p:spTree>
    <p:extLst>
      <p:ext uri="{BB962C8B-B14F-4D97-AF65-F5344CB8AC3E}">
        <p14:creationId xmlns:p14="http://schemas.microsoft.com/office/powerpoint/2010/main" val="9680815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Imag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group of people in a room&#10;&#10;Description automatically generated">
            <a:extLst>
              <a:ext uri="{FF2B5EF4-FFF2-40B4-BE49-F238E27FC236}">
                <a16:creationId xmlns:a16="http://schemas.microsoft.com/office/drawing/2014/main" id="{B2204969-6FE4-436A-84FC-C362390512C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87555" y="0"/>
            <a:ext cx="9147153" cy="6858000"/>
          </a:xfrm>
          <a:prstGeom prst="rect">
            <a:avLst/>
          </a:prstGeom>
        </p:spPr>
      </p:pic>
      <p:pic>
        <p:nvPicPr>
          <p:cNvPr id="8" name="Picture 7" descr="A picture containing table&#10;&#10;Description automatically generated">
            <a:extLst>
              <a:ext uri="{FF2B5EF4-FFF2-40B4-BE49-F238E27FC236}">
                <a16:creationId xmlns:a16="http://schemas.microsoft.com/office/drawing/2014/main" id="{136A6428-82C6-462B-B834-2BC4F928ABD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234708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58F573EC-FF44-4AA8-8DFA-59D80ED7A8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7983" y="892968"/>
            <a:ext cx="5029200" cy="1135858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7165EA1-61F8-4120-917C-B91C487987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982" y="2118010"/>
            <a:ext cx="5029200" cy="3427921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b="0" i="0">
                <a:latin typeface="+mn-lt"/>
              </a:defRPr>
            </a:lvl1pPr>
            <a:lvl2pPr>
              <a:buClr>
                <a:schemeClr val="accent3"/>
              </a:buClr>
              <a:defRPr b="0" i="0">
                <a:latin typeface="+mn-lt"/>
              </a:defRPr>
            </a:lvl2pPr>
            <a:lvl3pPr>
              <a:buClr>
                <a:schemeClr val="accent3"/>
              </a:buClr>
              <a:defRPr b="0" i="0">
                <a:latin typeface="+mn-lt"/>
              </a:defRPr>
            </a:lvl3pPr>
            <a:lvl4pPr>
              <a:buClr>
                <a:schemeClr val="accent3"/>
              </a:buClr>
              <a:defRPr b="0" i="0">
                <a:latin typeface="+mn-lt"/>
              </a:defRPr>
            </a:lvl4pPr>
            <a:lvl5pPr>
              <a:buClr>
                <a:schemeClr val="accent3"/>
              </a:buClr>
              <a:defRPr b="0" i="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540B643-54B0-487E-8126-DD793BEC1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8219" y="6547542"/>
            <a:ext cx="2742406" cy="194079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TextBox 35">
            <a:extLst>
              <a:ext uri="{FF2B5EF4-FFF2-40B4-BE49-F238E27FC236}">
                <a16:creationId xmlns:a16="http://schemas.microsoft.com/office/drawing/2014/main" id="{A29A4590-F95B-E645-B329-17ACAAFB12A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bg1"/>
                </a:solidFill>
                <a:cs typeface="Arial" panose="020B0604020202020204" pitchFamily="34" charset="0"/>
              </a:rPr>
              <a:t>Accruent Confidential and Proprietary ©2021</a:t>
            </a:r>
          </a:p>
        </p:txBody>
      </p:sp>
    </p:spTree>
    <p:extLst>
      <p:ext uri="{BB962C8B-B14F-4D97-AF65-F5344CB8AC3E}">
        <p14:creationId xmlns:p14="http://schemas.microsoft.com/office/powerpoint/2010/main" val="92902991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Image - Purple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624722F-C419-4D23-8973-CFC119CBA3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85950" y="-9870"/>
            <a:ext cx="10302875" cy="6869258"/>
          </a:xfrm>
          <a:prstGeom prst="rect">
            <a:avLst/>
          </a:prstGeom>
        </p:spPr>
      </p:pic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DBF9DCAC-0944-4F5B-A390-BB1ADFC5FFE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" y="0"/>
            <a:ext cx="12188063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58F573EC-FF44-4AA8-8DFA-59D80ED7A8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7983" y="892968"/>
            <a:ext cx="5029200" cy="1135858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7165EA1-61F8-4120-917C-B91C487987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982" y="2118010"/>
            <a:ext cx="5029200" cy="3427921"/>
          </a:xfrm>
          <a:prstGeom prst="rect">
            <a:avLst/>
          </a:prstGeom>
        </p:spPr>
        <p:txBody>
          <a:bodyPr/>
          <a:lstStyle>
            <a:lvl1pPr>
              <a:buClr>
                <a:schemeClr val="bg1">
                  <a:lumMod val="95000"/>
                </a:schemeClr>
              </a:buClr>
              <a:defRPr b="0" i="0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bg1">
                  <a:lumMod val="95000"/>
                </a:schemeClr>
              </a:buClr>
              <a:defRPr b="0" i="0">
                <a:solidFill>
                  <a:schemeClr val="bg1"/>
                </a:solidFill>
                <a:latin typeface="+mn-lt"/>
              </a:defRPr>
            </a:lvl2pPr>
            <a:lvl3pPr>
              <a:buClr>
                <a:schemeClr val="bg1">
                  <a:lumMod val="95000"/>
                </a:schemeClr>
              </a:buClr>
              <a:defRPr b="0" i="0">
                <a:solidFill>
                  <a:schemeClr val="bg1"/>
                </a:solidFill>
                <a:latin typeface="+mn-lt"/>
              </a:defRPr>
            </a:lvl3pPr>
            <a:lvl4pPr>
              <a:buClr>
                <a:schemeClr val="bg1">
                  <a:lumMod val="95000"/>
                </a:schemeClr>
              </a:buClr>
              <a:defRPr b="0" i="0">
                <a:solidFill>
                  <a:schemeClr val="bg1"/>
                </a:solidFill>
                <a:latin typeface="+mn-lt"/>
              </a:defRPr>
            </a:lvl4pPr>
            <a:lvl5pPr>
              <a:buClr>
                <a:schemeClr val="bg1">
                  <a:lumMod val="95000"/>
                </a:schemeClr>
              </a:buClr>
              <a:defRPr b="0" i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540B643-54B0-487E-8126-DD793BEC1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8219" y="6547542"/>
            <a:ext cx="2742406" cy="194079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Box 35">
            <a:extLst>
              <a:ext uri="{FF2B5EF4-FFF2-40B4-BE49-F238E27FC236}">
                <a16:creationId xmlns:a16="http://schemas.microsoft.com/office/drawing/2014/main" id="{83752F27-BEF4-354F-8F5B-7759807D555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bg1"/>
                </a:solidFill>
                <a:cs typeface="Arial" panose="020B0604020202020204" pitchFamily="34" charset="0"/>
              </a:rPr>
              <a:t>Accruent Confidential and Proprietary ©2021</a:t>
            </a:r>
          </a:p>
        </p:txBody>
      </p:sp>
    </p:spTree>
    <p:extLst>
      <p:ext uri="{BB962C8B-B14F-4D97-AF65-F5344CB8AC3E}">
        <p14:creationId xmlns:p14="http://schemas.microsoft.com/office/powerpoint/2010/main" val="21574611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+ Image - Blue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624722F-C419-4D23-8973-CFC119CBA3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85950" y="-9870"/>
            <a:ext cx="10302875" cy="6869258"/>
          </a:xfrm>
          <a:prstGeom prst="rect">
            <a:avLst/>
          </a:prstGeom>
        </p:spPr>
      </p:pic>
      <p:pic>
        <p:nvPicPr>
          <p:cNvPr id="8" name="Picture 7" descr="A picture containing computer&#10;&#10;Description automatically generated">
            <a:extLst>
              <a:ext uri="{FF2B5EF4-FFF2-40B4-BE49-F238E27FC236}">
                <a16:creationId xmlns:a16="http://schemas.microsoft.com/office/drawing/2014/main" id="{0798748C-31A3-4FBD-8352-D50BAA65BA0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" y="0"/>
            <a:ext cx="12208961" cy="6869258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58F573EC-FF44-4AA8-8DFA-59D80ED7A8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7983" y="892968"/>
            <a:ext cx="5029200" cy="1135858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7165EA1-61F8-4120-917C-B91C487987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982" y="2118010"/>
            <a:ext cx="5029200" cy="3427921"/>
          </a:xfrm>
          <a:prstGeom prst="rect">
            <a:avLst/>
          </a:prstGeom>
        </p:spPr>
        <p:txBody>
          <a:bodyPr/>
          <a:lstStyle>
            <a:lvl1pPr>
              <a:buClr>
                <a:schemeClr val="bg1">
                  <a:lumMod val="95000"/>
                </a:schemeClr>
              </a:buClr>
              <a:defRPr b="0" i="0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bg1">
                  <a:lumMod val="95000"/>
                </a:schemeClr>
              </a:buClr>
              <a:defRPr b="0" i="0">
                <a:solidFill>
                  <a:schemeClr val="bg1"/>
                </a:solidFill>
                <a:latin typeface="+mn-lt"/>
              </a:defRPr>
            </a:lvl2pPr>
            <a:lvl3pPr>
              <a:buClr>
                <a:schemeClr val="bg1">
                  <a:lumMod val="95000"/>
                </a:schemeClr>
              </a:buClr>
              <a:defRPr b="0" i="0">
                <a:solidFill>
                  <a:schemeClr val="bg1"/>
                </a:solidFill>
                <a:latin typeface="+mn-lt"/>
              </a:defRPr>
            </a:lvl3pPr>
            <a:lvl4pPr>
              <a:buClr>
                <a:schemeClr val="bg1">
                  <a:lumMod val="95000"/>
                </a:schemeClr>
              </a:buClr>
              <a:defRPr b="0" i="0">
                <a:solidFill>
                  <a:schemeClr val="bg1"/>
                </a:solidFill>
                <a:latin typeface="+mn-lt"/>
              </a:defRPr>
            </a:lvl4pPr>
            <a:lvl5pPr>
              <a:buClr>
                <a:schemeClr val="bg1">
                  <a:lumMod val="95000"/>
                </a:schemeClr>
              </a:buClr>
              <a:defRPr b="0" i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540B643-54B0-487E-8126-DD793BEC1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8219" y="6547542"/>
            <a:ext cx="2742406" cy="194079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TextBox 35">
            <a:extLst>
              <a:ext uri="{FF2B5EF4-FFF2-40B4-BE49-F238E27FC236}">
                <a16:creationId xmlns:a16="http://schemas.microsoft.com/office/drawing/2014/main" id="{E47F8BA9-6AA4-C046-9382-B7700C0A177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bg1"/>
                </a:solidFill>
                <a:cs typeface="Arial" panose="020B0604020202020204" pitchFamily="34" charset="0"/>
              </a:rPr>
              <a:t>Accruent Confidential and Proprietary ©2021</a:t>
            </a:r>
          </a:p>
        </p:txBody>
      </p:sp>
    </p:spTree>
    <p:extLst>
      <p:ext uri="{BB962C8B-B14F-4D97-AF65-F5344CB8AC3E}">
        <p14:creationId xmlns:p14="http://schemas.microsoft.com/office/powerpoint/2010/main" val="30656661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+ Image - Purple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624722F-C419-4D23-8973-CFC119CBA3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85950" y="-9870"/>
            <a:ext cx="10302875" cy="6869258"/>
          </a:xfrm>
          <a:prstGeom prst="rect">
            <a:avLst/>
          </a:prstGeom>
        </p:spPr>
      </p:pic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A4D38B00-10BA-48D7-9744-9CBEB35EE59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" y="0"/>
            <a:ext cx="12188952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58F573EC-FF44-4AA8-8DFA-59D80ED7A8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7983" y="892968"/>
            <a:ext cx="5029200" cy="1135858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7165EA1-61F8-4120-917C-B91C487987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982" y="2118010"/>
            <a:ext cx="5029200" cy="3427921"/>
          </a:xfrm>
          <a:prstGeom prst="rect">
            <a:avLst/>
          </a:prstGeom>
        </p:spPr>
        <p:txBody>
          <a:bodyPr/>
          <a:lstStyle>
            <a:lvl1pPr>
              <a:buClr>
                <a:schemeClr val="bg1">
                  <a:lumMod val="95000"/>
                </a:schemeClr>
              </a:buClr>
              <a:defRPr b="0" i="0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bg1">
                  <a:lumMod val="95000"/>
                </a:schemeClr>
              </a:buClr>
              <a:defRPr b="0" i="0">
                <a:solidFill>
                  <a:schemeClr val="bg1"/>
                </a:solidFill>
                <a:latin typeface="+mn-lt"/>
              </a:defRPr>
            </a:lvl2pPr>
            <a:lvl3pPr>
              <a:buClr>
                <a:schemeClr val="bg1">
                  <a:lumMod val="95000"/>
                </a:schemeClr>
              </a:buClr>
              <a:defRPr b="0" i="0">
                <a:solidFill>
                  <a:schemeClr val="bg1"/>
                </a:solidFill>
                <a:latin typeface="+mn-lt"/>
              </a:defRPr>
            </a:lvl3pPr>
            <a:lvl4pPr>
              <a:buClr>
                <a:schemeClr val="bg1">
                  <a:lumMod val="95000"/>
                </a:schemeClr>
              </a:buClr>
              <a:defRPr b="0" i="0">
                <a:solidFill>
                  <a:schemeClr val="bg1"/>
                </a:solidFill>
                <a:latin typeface="+mn-lt"/>
              </a:defRPr>
            </a:lvl4pPr>
            <a:lvl5pPr>
              <a:buClr>
                <a:schemeClr val="bg1">
                  <a:lumMod val="95000"/>
                </a:schemeClr>
              </a:buClr>
              <a:defRPr b="0" i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540B643-54B0-487E-8126-DD793BEC1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8219" y="6547542"/>
            <a:ext cx="2742406" cy="194079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TextBox 35">
            <a:extLst>
              <a:ext uri="{FF2B5EF4-FFF2-40B4-BE49-F238E27FC236}">
                <a16:creationId xmlns:a16="http://schemas.microsoft.com/office/drawing/2014/main" id="{3FA96E79-1BC5-9A45-997C-DE5304865A3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bg1"/>
                </a:solidFill>
                <a:cs typeface="Arial" panose="020B0604020202020204" pitchFamily="34" charset="0"/>
              </a:rPr>
              <a:t>Accruent Confidential and Proprietary ©2021</a:t>
            </a:r>
          </a:p>
        </p:txBody>
      </p:sp>
    </p:spTree>
    <p:extLst>
      <p:ext uri="{BB962C8B-B14F-4D97-AF65-F5344CB8AC3E}">
        <p14:creationId xmlns:p14="http://schemas.microsoft.com/office/powerpoint/2010/main" val="336991010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Slid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-1587" y="0"/>
            <a:ext cx="12188825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1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Regular" charset="0"/>
              </a:defRPr>
            </a:lvl1pPr>
          </a:lstStyle>
          <a:p>
            <a:pPr lvl="0"/>
            <a:endParaRPr lang="en-US" noProof="0" dirty="0"/>
          </a:p>
        </p:txBody>
      </p:sp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8E269D29-7480-460D-8828-62A8C931F9C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6" name="TextBox 35">
            <a:extLst>
              <a:ext uri="{FF2B5EF4-FFF2-40B4-BE49-F238E27FC236}">
                <a16:creationId xmlns:a16="http://schemas.microsoft.com/office/drawing/2014/main" id="{C9A622C1-5627-4732-AF45-B305D01EFCD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bg1"/>
                </a:solidFill>
                <a:cs typeface="Arial" panose="020B0604020202020204" pitchFamily="34" charset="0"/>
              </a:rPr>
              <a:t>Accruent Confidential and Proprietary ©2021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D94CEB1-7412-475A-BBF0-97AD6DE60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8219" y="6547542"/>
            <a:ext cx="2742406" cy="194079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7F949EC-0715-4501-86E5-063779B7985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28700" y="2495550"/>
            <a:ext cx="10229850" cy="2085975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6001" b="0" i="0">
                <a:solidFill>
                  <a:schemeClr val="bg1"/>
                </a:solidFill>
                <a:effectLst>
                  <a:outerShdw blurRad="2540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defRPr>
            </a:lvl1pPr>
            <a:lvl2pPr marL="457246" indent="0" algn="ctr">
              <a:buFont typeface="Arial" panose="020B0604020202020204" pitchFamily="34" charset="0"/>
              <a:buNone/>
              <a:defRPr sz="3300" b="0" i="0">
                <a:solidFill>
                  <a:schemeClr val="bg1"/>
                </a:solidFill>
                <a:effectLst>
                  <a:outerShdw blurRad="2540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 marL="914492" indent="0">
              <a:buFont typeface="Arial" panose="020B0604020202020204" pitchFamily="34" charset="0"/>
              <a:buNone/>
              <a:defRPr sz="3300" b="0" i="0">
                <a:solidFill>
                  <a:schemeClr val="bg1"/>
                </a:solidFill>
                <a:latin typeface="+mn-lt"/>
              </a:defRPr>
            </a:lvl3pPr>
            <a:lvl4pPr marL="1371737" indent="0">
              <a:buFont typeface="Arial" panose="020B0604020202020204" pitchFamily="34" charset="0"/>
              <a:buNone/>
              <a:defRPr sz="3000" b="0" i="0">
                <a:solidFill>
                  <a:schemeClr val="bg1"/>
                </a:solidFill>
                <a:latin typeface="+mn-lt"/>
              </a:defRPr>
            </a:lvl4pPr>
            <a:lvl5pPr marL="1828983" indent="0">
              <a:buFont typeface="Arial" panose="020B0604020202020204" pitchFamily="34" charset="0"/>
              <a:buNone/>
              <a:defRPr sz="3000" b="0" i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SECTION TITLE HERE</a:t>
            </a:r>
          </a:p>
          <a:p>
            <a:pPr lvl="1"/>
            <a:r>
              <a:rPr lang="en-US" dirty="0"/>
              <a:t>Section description here</a:t>
            </a:r>
          </a:p>
        </p:txBody>
      </p:sp>
    </p:spTree>
    <p:extLst>
      <p:ext uri="{BB962C8B-B14F-4D97-AF65-F5344CB8AC3E}">
        <p14:creationId xmlns:p14="http://schemas.microsoft.com/office/powerpoint/2010/main" val="1703833959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Slide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-1587" y="0"/>
            <a:ext cx="12188825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1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Regular" charset="0"/>
              </a:defRPr>
            </a:lvl1pPr>
          </a:lstStyle>
          <a:p>
            <a:pPr lvl="0"/>
            <a:endParaRPr lang="en-US" noProof="0" dirty="0"/>
          </a:p>
        </p:txBody>
      </p:sp>
      <p:pic>
        <p:nvPicPr>
          <p:cNvPr id="10" name="Picture 9" descr="A picture containing food&#10;&#10;Description automatically generated">
            <a:extLst>
              <a:ext uri="{FF2B5EF4-FFF2-40B4-BE49-F238E27FC236}">
                <a16:creationId xmlns:a16="http://schemas.microsoft.com/office/drawing/2014/main" id="{88C08B60-D377-4960-8568-E6D51C6F3A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" y="-1"/>
            <a:ext cx="12188951" cy="6858000"/>
          </a:xfrm>
          <a:prstGeom prst="rect">
            <a:avLst/>
          </a:prstGeom>
        </p:spPr>
      </p:pic>
      <p:sp>
        <p:nvSpPr>
          <p:cNvPr id="6" name="TextBox 35">
            <a:extLst>
              <a:ext uri="{FF2B5EF4-FFF2-40B4-BE49-F238E27FC236}">
                <a16:creationId xmlns:a16="http://schemas.microsoft.com/office/drawing/2014/main" id="{C9A622C1-5627-4732-AF45-B305D01EFCD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bg1"/>
                </a:solidFill>
                <a:cs typeface="Arial" panose="020B0604020202020204" pitchFamily="34" charset="0"/>
              </a:rPr>
              <a:t>Accruent Confidential and Proprietary ©2021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D94CEB1-7412-475A-BBF0-97AD6DE60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8219" y="6547542"/>
            <a:ext cx="2742406" cy="194079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055C4FE-812E-48C0-848A-17DB1EE9CA6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28700" y="2495550"/>
            <a:ext cx="10229850" cy="2085975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6001" b="0" i="0">
                <a:solidFill>
                  <a:schemeClr val="bg1"/>
                </a:solidFill>
                <a:effectLst>
                  <a:outerShdw blurRad="2540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defRPr>
            </a:lvl1pPr>
            <a:lvl2pPr marL="457246" indent="0" algn="ctr">
              <a:buFont typeface="Arial" panose="020B0604020202020204" pitchFamily="34" charset="0"/>
              <a:buNone/>
              <a:defRPr sz="3300" b="0" i="0">
                <a:solidFill>
                  <a:schemeClr val="bg1"/>
                </a:solidFill>
                <a:effectLst>
                  <a:outerShdw blurRad="2540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 marL="914492" indent="0">
              <a:buFont typeface="Arial" panose="020B0604020202020204" pitchFamily="34" charset="0"/>
              <a:buNone/>
              <a:defRPr sz="3300" b="0" i="0">
                <a:solidFill>
                  <a:schemeClr val="bg1"/>
                </a:solidFill>
                <a:latin typeface="+mn-lt"/>
              </a:defRPr>
            </a:lvl3pPr>
            <a:lvl4pPr marL="1371737" indent="0">
              <a:buFont typeface="Arial" panose="020B0604020202020204" pitchFamily="34" charset="0"/>
              <a:buNone/>
              <a:defRPr sz="3000" b="0" i="0">
                <a:solidFill>
                  <a:schemeClr val="bg1"/>
                </a:solidFill>
                <a:latin typeface="+mn-lt"/>
              </a:defRPr>
            </a:lvl4pPr>
            <a:lvl5pPr marL="1828983" indent="0">
              <a:buFont typeface="Arial" panose="020B0604020202020204" pitchFamily="34" charset="0"/>
              <a:buNone/>
              <a:defRPr sz="3000" b="0" i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SECTION TITLE HERE</a:t>
            </a:r>
          </a:p>
          <a:p>
            <a:pPr lvl="1"/>
            <a:r>
              <a:rPr lang="en-US" dirty="0"/>
              <a:t>Section description here</a:t>
            </a:r>
          </a:p>
        </p:txBody>
      </p:sp>
    </p:spTree>
    <p:extLst>
      <p:ext uri="{BB962C8B-B14F-4D97-AF65-F5344CB8AC3E}">
        <p14:creationId xmlns:p14="http://schemas.microsoft.com/office/powerpoint/2010/main" val="2126951221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ptop Mockup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screen shot of a computer&#10;&#10;Description automatically generated">
            <a:extLst>
              <a:ext uri="{FF2B5EF4-FFF2-40B4-BE49-F238E27FC236}">
                <a16:creationId xmlns:a16="http://schemas.microsoft.com/office/drawing/2014/main" id="{29306CC3-9176-4089-8886-B91D0D55958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" y="0"/>
            <a:ext cx="12188952" cy="6858000"/>
          </a:xfrm>
          <a:prstGeom prst="rect">
            <a:avLst/>
          </a:prstGeom>
        </p:spPr>
      </p:pic>
      <p:sp>
        <p:nvSpPr>
          <p:cNvPr id="4" name="TextBox 35">
            <a:extLst>
              <a:ext uri="{FF2B5EF4-FFF2-40B4-BE49-F238E27FC236}">
                <a16:creationId xmlns:a16="http://schemas.microsoft.com/office/drawing/2014/main" id="{E78BE3C8-4DA9-4EA9-AD4B-CB03D425ABF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tx1"/>
                </a:solidFill>
                <a:cs typeface="Arial" panose="020B0604020202020204" pitchFamily="34" charset="0"/>
              </a:rPr>
              <a:t>Accruent Confidential and Proprietary ©2021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0592E3E-F17E-41DE-93B1-02128DB924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351" y="1226343"/>
            <a:ext cx="5029200" cy="1135858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3033417-E781-4467-AEED-6121BB0176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351" y="2451385"/>
            <a:ext cx="5029200" cy="3427921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b="0" i="0">
                <a:latin typeface="+mn-lt"/>
              </a:defRPr>
            </a:lvl1pPr>
            <a:lvl2pPr>
              <a:buClr>
                <a:schemeClr val="accent3"/>
              </a:buClr>
              <a:defRPr b="0" i="0">
                <a:latin typeface="+mn-lt"/>
              </a:defRPr>
            </a:lvl2pPr>
            <a:lvl3pPr>
              <a:buClr>
                <a:schemeClr val="accent3"/>
              </a:buClr>
              <a:defRPr b="0" i="0">
                <a:latin typeface="+mn-lt"/>
              </a:defRPr>
            </a:lvl3pPr>
            <a:lvl4pPr>
              <a:buClr>
                <a:schemeClr val="accent3"/>
              </a:buClr>
              <a:defRPr b="0" i="0">
                <a:latin typeface="+mn-lt"/>
              </a:defRPr>
            </a:lvl4pPr>
            <a:lvl5pPr>
              <a:buClr>
                <a:schemeClr val="accent3"/>
              </a:buClr>
              <a:defRPr b="0" i="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725648A-D993-4A92-AFE8-D8A683530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8219" y="6547542"/>
            <a:ext cx="2742406" cy="194079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647091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ptop Mockup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creen shot of a computer&#10;&#10;Description automatically generated">
            <a:extLst>
              <a:ext uri="{FF2B5EF4-FFF2-40B4-BE49-F238E27FC236}">
                <a16:creationId xmlns:a16="http://schemas.microsoft.com/office/drawing/2014/main" id="{DC4019C8-49C2-464F-8F70-D6E80C40BC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" y="0"/>
            <a:ext cx="12188952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60592E3E-F17E-41DE-93B1-02128DB924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351" y="1226343"/>
            <a:ext cx="5029200" cy="1135858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3033417-E781-4467-AEED-6121BB0176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351" y="2451385"/>
            <a:ext cx="5029200" cy="3427921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b="0" i="0">
                <a:latin typeface="+mn-lt"/>
              </a:defRPr>
            </a:lvl1pPr>
            <a:lvl2pPr>
              <a:buClr>
                <a:schemeClr val="accent3"/>
              </a:buClr>
              <a:defRPr b="0" i="0">
                <a:latin typeface="+mn-lt"/>
              </a:defRPr>
            </a:lvl2pPr>
            <a:lvl3pPr>
              <a:buClr>
                <a:schemeClr val="accent3"/>
              </a:buClr>
              <a:defRPr b="0" i="0">
                <a:latin typeface="+mn-lt"/>
              </a:defRPr>
            </a:lvl3pPr>
            <a:lvl4pPr>
              <a:buClr>
                <a:schemeClr val="accent3"/>
              </a:buClr>
              <a:defRPr b="0" i="0">
                <a:latin typeface="+mn-lt"/>
              </a:defRPr>
            </a:lvl4pPr>
            <a:lvl5pPr>
              <a:buClr>
                <a:schemeClr val="accent3"/>
              </a:buClr>
              <a:defRPr b="0" i="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725648A-D993-4A92-AFE8-D8A683530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8219" y="6547542"/>
            <a:ext cx="2742406" cy="194079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Box 35">
            <a:extLst>
              <a:ext uri="{FF2B5EF4-FFF2-40B4-BE49-F238E27FC236}">
                <a16:creationId xmlns:a16="http://schemas.microsoft.com/office/drawing/2014/main" id="{0A621FE5-64C5-8C40-947B-AF21FAB6698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tx1"/>
                </a:solidFill>
                <a:cs typeface="Arial" panose="020B0604020202020204" pitchFamily="34" charset="0"/>
              </a:rPr>
              <a:t>Accruent Confidential and Proprietary ©2021</a:t>
            </a:r>
          </a:p>
        </p:txBody>
      </p:sp>
    </p:spTree>
    <p:extLst>
      <p:ext uri="{BB962C8B-B14F-4D97-AF65-F5344CB8AC3E}">
        <p14:creationId xmlns:p14="http://schemas.microsoft.com/office/powerpoint/2010/main" val="280716196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ptop Mockup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screen shot of a computer&#10;&#10;Description automatically generated">
            <a:extLst>
              <a:ext uri="{FF2B5EF4-FFF2-40B4-BE49-F238E27FC236}">
                <a16:creationId xmlns:a16="http://schemas.microsoft.com/office/drawing/2014/main" id="{ED888ABB-7B38-439C-8223-140B2DAB2B7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" y="0"/>
            <a:ext cx="12188952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60592E3E-F17E-41DE-93B1-02128DB924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351" y="1226343"/>
            <a:ext cx="5029200" cy="1135858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3033417-E781-4467-AEED-6121BB0176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351" y="2451385"/>
            <a:ext cx="5029200" cy="3427921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b="0" i="0">
                <a:latin typeface="+mn-lt"/>
              </a:defRPr>
            </a:lvl1pPr>
            <a:lvl2pPr>
              <a:buClr>
                <a:schemeClr val="accent3"/>
              </a:buClr>
              <a:defRPr b="0" i="0">
                <a:latin typeface="+mn-lt"/>
              </a:defRPr>
            </a:lvl2pPr>
            <a:lvl3pPr>
              <a:buClr>
                <a:schemeClr val="accent3"/>
              </a:buClr>
              <a:defRPr b="0" i="0">
                <a:latin typeface="+mn-lt"/>
              </a:defRPr>
            </a:lvl3pPr>
            <a:lvl4pPr>
              <a:buClr>
                <a:schemeClr val="accent3"/>
              </a:buClr>
              <a:defRPr b="0" i="0">
                <a:latin typeface="+mn-lt"/>
              </a:defRPr>
            </a:lvl4pPr>
            <a:lvl5pPr>
              <a:buClr>
                <a:schemeClr val="accent3"/>
              </a:buClr>
              <a:defRPr b="0" i="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725648A-D993-4A92-AFE8-D8A683530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8219" y="6547542"/>
            <a:ext cx="2742406" cy="194079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TextBox 35">
            <a:extLst>
              <a:ext uri="{FF2B5EF4-FFF2-40B4-BE49-F238E27FC236}">
                <a16:creationId xmlns:a16="http://schemas.microsoft.com/office/drawing/2014/main" id="{B4B4278D-CBAB-2E4F-B56E-F68D98C75A7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tx1"/>
                </a:solidFill>
                <a:cs typeface="Arial" panose="020B0604020202020204" pitchFamily="34" charset="0"/>
              </a:rPr>
              <a:t>Accruent Confidential and Proprietary ©2021</a:t>
            </a:r>
          </a:p>
        </p:txBody>
      </p:sp>
    </p:spTree>
    <p:extLst>
      <p:ext uri="{BB962C8B-B14F-4D97-AF65-F5344CB8AC3E}">
        <p14:creationId xmlns:p14="http://schemas.microsoft.com/office/powerpoint/2010/main" val="109315726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Laptop Mockup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CE32D6E-1759-4111-B70A-4286FFBE7A1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4" name="TextBox 35">
            <a:extLst>
              <a:ext uri="{FF2B5EF4-FFF2-40B4-BE49-F238E27FC236}">
                <a16:creationId xmlns:a16="http://schemas.microsoft.com/office/drawing/2014/main" id="{E78BE3C8-4DA9-4EA9-AD4B-CB03D425ABF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bg1"/>
                </a:solidFill>
                <a:cs typeface="Arial" panose="020B0604020202020204" pitchFamily="34" charset="0"/>
              </a:rPr>
              <a:t>Accruent Confidential and Proprietary ©2021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0592E3E-F17E-41DE-93B1-02128DB924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12998"/>
            <a:ext cx="12188825" cy="587103"/>
          </a:xfrm>
          <a:prstGeom prst="rect">
            <a:avLst/>
          </a:prstGeom>
        </p:spPr>
        <p:txBody>
          <a:bodyPr/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725648A-D993-4A92-AFE8-D8A683530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8219" y="6547542"/>
            <a:ext cx="2742406" cy="194079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309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Laptop Mockup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93A1880-569C-4464-BD7E-7130FF4C7F1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60592E3E-F17E-41DE-93B1-02128DB924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12998"/>
            <a:ext cx="12188825" cy="587103"/>
          </a:xfrm>
          <a:prstGeom prst="rect">
            <a:avLst/>
          </a:prstGeom>
        </p:spPr>
        <p:txBody>
          <a:bodyPr/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725648A-D993-4A92-AFE8-D8A683530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8219" y="6547542"/>
            <a:ext cx="2742406" cy="194079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Box 35">
            <a:extLst>
              <a:ext uri="{FF2B5EF4-FFF2-40B4-BE49-F238E27FC236}">
                <a16:creationId xmlns:a16="http://schemas.microsoft.com/office/drawing/2014/main" id="{56715460-1038-6947-8D66-E243B288339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bg1"/>
                </a:solidFill>
                <a:cs typeface="Arial" panose="020B0604020202020204" pitchFamily="34" charset="0"/>
              </a:rPr>
              <a:t>Accruent Confidential and Proprietary ©2021</a:t>
            </a:r>
          </a:p>
        </p:txBody>
      </p:sp>
    </p:spTree>
    <p:extLst>
      <p:ext uri="{BB962C8B-B14F-4D97-AF65-F5344CB8AC3E}">
        <p14:creationId xmlns:p14="http://schemas.microsoft.com/office/powerpoint/2010/main" val="28429597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Laptop Mockup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4B57EA4-A0CD-44E5-8683-A8C4C582FB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60592E3E-F17E-41DE-93B1-02128DB924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12998"/>
            <a:ext cx="12188825" cy="587103"/>
          </a:xfrm>
          <a:prstGeom prst="rect">
            <a:avLst/>
          </a:prstGeom>
        </p:spPr>
        <p:txBody>
          <a:bodyPr/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725648A-D993-4A92-AFE8-D8A683530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8219" y="6547542"/>
            <a:ext cx="2742406" cy="194079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Box 35">
            <a:extLst>
              <a:ext uri="{FF2B5EF4-FFF2-40B4-BE49-F238E27FC236}">
                <a16:creationId xmlns:a16="http://schemas.microsoft.com/office/drawing/2014/main" id="{37335B7F-43EB-F64B-8A79-EC404A7E2D4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bg1"/>
                </a:solidFill>
                <a:cs typeface="Arial" panose="020B0604020202020204" pitchFamily="34" charset="0"/>
              </a:rPr>
              <a:t>Accruent Confidential and Proprietary ©2021</a:t>
            </a:r>
          </a:p>
        </p:txBody>
      </p:sp>
    </p:spTree>
    <p:extLst>
      <p:ext uri="{BB962C8B-B14F-4D97-AF65-F5344CB8AC3E}">
        <p14:creationId xmlns:p14="http://schemas.microsoft.com/office/powerpoint/2010/main" val="104387667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bile Mockup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5">
            <a:extLst>
              <a:ext uri="{FF2B5EF4-FFF2-40B4-BE49-F238E27FC236}">
                <a16:creationId xmlns:a16="http://schemas.microsoft.com/office/drawing/2014/main" id="{E78BE3C8-4DA9-4EA9-AD4B-CB03D425ABF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bg1"/>
                </a:solidFill>
                <a:cs typeface="Arial" panose="020B0604020202020204" pitchFamily="34" charset="0"/>
              </a:rPr>
              <a:t>Accruent Confidential and Proprietary ©2020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0592E3E-F17E-41DE-93B1-02128DB924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351" y="1226343"/>
            <a:ext cx="5029200" cy="1135858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3033417-E781-4467-AEED-6121BB0176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351" y="2451385"/>
            <a:ext cx="5029200" cy="3427921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b="0" i="0">
                <a:latin typeface="+mn-lt"/>
              </a:defRPr>
            </a:lvl1pPr>
            <a:lvl2pPr>
              <a:buClr>
                <a:schemeClr val="accent3"/>
              </a:buClr>
              <a:defRPr b="0" i="0">
                <a:latin typeface="+mn-lt"/>
              </a:defRPr>
            </a:lvl2pPr>
            <a:lvl3pPr>
              <a:buClr>
                <a:schemeClr val="accent3"/>
              </a:buClr>
              <a:defRPr b="0" i="0">
                <a:latin typeface="+mn-lt"/>
              </a:defRPr>
            </a:lvl3pPr>
            <a:lvl4pPr>
              <a:buClr>
                <a:schemeClr val="accent3"/>
              </a:buClr>
              <a:defRPr b="0" i="0">
                <a:latin typeface="+mn-lt"/>
              </a:defRPr>
            </a:lvl4pPr>
            <a:lvl5pPr>
              <a:buClr>
                <a:schemeClr val="accent3"/>
              </a:buClr>
              <a:defRPr b="0" i="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4FBE4B0-C856-413E-90C6-DA55E526DC2B}"/>
              </a:ext>
            </a:extLst>
          </p:cNvPr>
          <p:cNvSpPr txBox="1">
            <a:spLocks/>
          </p:cNvSpPr>
          <p:nvPr userDrawn="1"/>
        </p:nvSpPr>
        <p:spPr>
          <a:xfrm>
            <a:off x="9341644" y="6547542"/>
            <a:ext cx="2742406" cy="19407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Roboto Light" panose="02000000000000000000" pitchFamily="2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Roboto Light" panose="02000000000000000000" pitchFamily="2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Roboto Light" panose="02000000000000000000" pitchFamily="2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Roboto Light" panose="02000000000000000000" pitchFamily="2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Roboto Light" panose="02000000000000000000" pitchFamily="2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Roboto Light" panose="02000000000000000000" pitchFamily="2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Roboto Light" panose="02000000000000000000" pitchFamily="2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Roboto Light" panose="02000000000000000000" pitchFamily="2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A7E27838-1C13-4948-8E84-AB8DCF9A4D7D}" type="slidenum">
              <a:rPr lang="en-US" smtClean="0">
                <a:solidFill>
                  <a:schemeClr val="accent2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chemeClr val="accent2"/>
              </a:solidFill>
            </a:endParaRPr>
          </a:p>
        </p:txBody>
      </p:sp>
      <p:pic>
        <p:nvPicPr>
          <p:cNvPr id="9" name="Picture 8" descr="A picture containing sitting, drawing&#10;&#10;Description automatically generated">
            <a:extLst>
              <a:ext uri="{FF2B5EF4-FFF2-40B4-BE49-F238E27FC236}">
                <a16:creationId xmlns:a16="http://schemas.microsoft.com/office/drawing/2014/main" id="{E8C712D2-6211-442D-A8A2-7AF480BCD2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" y="0"/>
            <a:ext cx="12188063" cy="6857500"/>
          </a:xfrm>
          <a:prstGeom prst="rect">
            <a:avLst/>
          </a:prstGeom>
        </p:spPr>
      </p:pic>
      <p:sp>
        <p:nvSpPr>
          <p:cNvPr id="7" name="TextBox 35">
            <a:extLst>
              <a:ext uri="{FF2B5EF4-FFF2-40B4-BE49-F238E27FC236}">
                <a16:creationId xmlns:a16="http://schemas.microsoft.com/office/drawing/2014/main" id="{A670D048-1F38-EF40-86DF-C11F420FE0F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52889" y="655770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tx1"/>
                </a:solidFill>
                <a:cs typeface="Arial" panose="020B0604020202020204" pitchFamily="34" charset="0"/>
              </a:rPr>
              <a:t>Accruent Confidential and Proprietary ©2021</a:t>
            </a:r>
          </a:p>
        </p:txBody>
      </p:sp>
    </p:spTree>
    <p:extLst>
      <p:ext uri="{BB962C8B-B14F-4D97-AF65-F5344CB8AC3E}">
        <p14:creationId xmlns:p14="http://schemas.microsoft.com/office/powerpoint/2010/main" val="13997154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bile Mockup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5">
            <a:extLst>
              <a:ext uri="{FF2B5EF4-FFF2-40B4-BE49-F238E27FC236}">
                <a16:creationId xmlns:a16="http://schemas.microsoft.com/office/drawing/2014/main" id="{E78BE3C8-4DA9-4EA9-AD4B-CB03D425ABF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bg1"/>
                </a:solidFill>
                <a:cs typeface="Arial" panose="020B0604020202020204" pitchFamily="34" charset="0"/>
              </a:rPr>
              <a:t>Accruent Confidential and Proprietary ©2020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0592E3E-F17E-41DE-93B1-02128DB924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351" y="1226343"/>
            <a:ext cx="5029200" cy="1135858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3033417-E781-4467-AEED-6121BB0176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351" y="2451385"/>
            <a:ext cx="5029200" cy="3427921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b="0" i="0">
                <a:latin typeface="+mn-lt"/>
              </a:defRPr>
            </a:lvl1pPr>
            <a:lvl2pPr>
              <a:buClr>
                <a:schemeClr val="accent3"/>
              </a:buClr>
              <a:defRPr b="0" i="0">
                <a:latin typeface="+mn-lt"/>
              </a:defRPr>
            </a:lvl2pPr>
            <a:lvl3pPr>
              <a:buClr>
                <a:schemeClr val="accent3"/>
              </a:buClr>
              <a:defRPr b="0" i="0">
                <a:latin typeface="+mn-lt"/>
              </a:defRPr>
            </a:lvl3pPr>
            <a:lvl4pPr>
              <a:buClr>
                <a:schemeClr val="accent3"/>
              </a:buClr>
              <a:defRPr b="0" i="0">
                <a:latin typeface="+mn-lt"/>
              </a:defRPr>
            </a:lvl4pPr>
            <a:lvl5pPr>
              <a:buClr>
                <a:schemeClr val="accent3"/>
              </a:buClr>
              <a:defRPr b="0" i="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E4D135F-DD53-41EA-BFE9-9AF585E13ABF}"/>
              </a:ext>
            </a:extLst>
          </p:cNvPr>
          <p:cNvSpPr txBox="1">
            <a:spLocks/>
          </p:cNvSpPr>
          <p:nvPr userDrawn="1"/>
        </p:nvSpPr>
        <p:spPr>
          <a:xfrm>
            <a:off x="9341644" y="6547542"/>
            <a:ext cx="2742406" cy="19407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Roboto Light" panose="02000000000000000000" pitchFamily="2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Roboto Light" panose="02000000000000000000" pitchFamily="2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Roboto Light" panose="02000000000000000000" pitchFamily="2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Roboto Light" panose="02000000000000000000" pitchFamily="2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Roboto Light" panose="02000000000000000000" pitchFamily="2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Roboto Light" panose="02000000000000000000" pitchFamily="2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Roboto Light" panose="02000000000000000000" pitchFamily="2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Roboto Light" panose="02000000000000000000" pitchFamily="2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A7E27838-1C13-4948-8E84-AB8DCF9A4D7D}" type="slidenum">
              <a:rPr lang="en-US" smtClean="0">
                <a:solidFill>
                  <a:schemeClr val="accent6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chemeClr val="accent6"/>
              </a:solidFill>
            </a:endParaRPr>
          </a:p>
        </p:txBody>
      </p:sp>
      <p:pic>
        <p:nvPicPr>
          <p:cNvPr id="10" name="Picture 9" descr="A close up of a sign&#10;&#10;Description automatically generated">
            <a:extLst>
              <a:ext uri="{FF2B5EF4-FFF2-40B4-BE49-F238E27FC236}">
                <a16:creationId xmlns:a16="http://schemas.microsoft.com/office/drawing/2014/main" id="{2BA5741F-D87B-4B54-90AF-1E407B7DF30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" y="0"/>
            <a:ext cx="12188952" cy="6858000"/>
          </a:xfrm>
          <a:prstGeom prst="rect">
            <a:avLst/>
          </a:prstGeom>
        </p:spPr>
      </p:pic>
      <p:sp>
        <p:nvSpPr>
          <p:cNvPr id="7" name="TextBox 35">
            <a:extLst>
              <a:ext uri="{FF2B5EF4-FFF2-40B4-BE49-F238E27FC236}">
                <a16:creationId xmlns:a16="http://schemas.microsoft.com/office/drawing/2014/main" id="{04A11F30-7979-5C4B-B7E7-4C0F822715B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52889" y="655770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tx1"/>
                </a:solidFill>
                <a:cs typeface="Arial" panose="020B0604020202020204" pitchFamily="34" charset="0"/>
              </a:rPr>
              <a:t>Accruent Confidential and Proprietary ©2021</a:t>
            </a:r>
          </a:p>
        </p:txBody>
      </p:sp>
    </p:spTree>
    <p:extLst>
      <p:ext uri="{BB962C8B-B14F-4D97-AF65-F5344CB8AC3E}">
        <p14:creationId xmlns:p14="http://schemas.microsoft.com/office/powerpoint/2010/main" val="20650822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bile Mockup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F4C3728E-FD44-40A7-82C3-273F6B6F78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" y="91440"/>
            <a:ext cx="12188063" cy="6857500"/>
          </a:xfrm>
          <a:prstGeom prst="rect">
            <a:avLst/>
          </a:prstGeom>
        </p:spPr>
      </p:pic>
      <p:sp>
        <p:nvSpPr>
          <p:cNvPr id="4" name="TextBox 35">
            <a:extLst>
              <a:ext uri="{FF2B5EF4-FFF2-40B4-BE49-F238E27FC236}">
                <a16:creationId xmlns:a16="http://schemas.microsoft.com/office/drawing/2014/main" id="{E78BE3C8-4DA9-4EA9-AD4B-CB03D425ABF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tx1"/>
                </a:solidFill>
                <a:cs typeface="Arial" panose="020B0604020202020204" pitchFamily="34" charset="0"/>
              </a:rPr>
              <a:t>Accruent Confidential and Proprietary ©2021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0592E3E-F17E-41DE-93B1-02128DB924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351" y="1226343"/>
            <a:ext cx="5029200" cy="1135858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3033417-E781-4467-AEED-6121BB0176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351" y="2451385"/>
            <a:ext cx="5029200" cy="3427921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b="0" i="0">
                <a:latin typeface="+mn-lt"/>
              </a:defRPr>
            </a:lvl1pPr>
            <a:lvl2pPr>
              <a:buClr>
                <a:schemeClr val="accent3"/>
              </a:buClr>
              <a:defRPr b="0" i="0">
                <a:latin typeface="+mn-lt"/>
              </a:defRPr>
            </a:lvl2pPr>
            <a:lvl3pPr>
              <a:buClr>
                <a:schemeClr val="accent3"/>
              </a:buClr>
              <a:defRPr b="0" i="0">
                <a:latin typeface="+mn-lt"/>
              </a:defRPr>
            </a:lvl3pPr>
            <a:lvl4pPr>
              <a:buClr>
                <a:schemeClr val="accent3"/>
              </a:buClr>
              <a:defRPr b="0" i="0">
                <a:latin typeface="+mn-lt"/>
              </a:defRPr>
            </a:lvl4pPr>
            <a:lvl5pPr>
              <a:buClr>
                <a:schemeClr val="accent3"/>
              </a:buClr>
              <a:defRPr b="0" i="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725648A-D993-4A92-AFE8-D8A683530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41644" y="6547542"/>
            <a:ext cx="2742406" cy="194079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accent3"/>
                </a:solidFill>
                <a:latin typeface="+mj-lt"/>
              </a:defRPr>
            </a:lvl1pPr>
          </a:lstStyle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384653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t Mockup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49FECD6C-945C-3943-84BC-027FB434F12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4" name="TextBox 35">
            <a:extLst>
              <a:ext uri="{FF2B5EF4-FFF2-40B4-BE49-F238E27FC236}">
                <a16:creationId xmlns:a16="http://schemas.microsoft.com/office/drawing/2014/main" id="{E78BE3C8-4DA9-4EA9-AD4B-CB03D425ABF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bg1"/>
                </a:solidFill>
                <a:cs typeface="Arial" panose="020B0604020202020204" pitchFamily="34" charset="0"/>
              </a:rPr>
              <a:t>Accruent Confidential and Proprietary ©2021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0592E3E-F17E-41DE-93B1-02128DB924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12998"/>
            <a:ext cx="12188825" cy="587103"/>
          </a:xfrm>
          <a:prstGeom prst="rect">
            <a:avLst/>
          </a:prstGeom>
        </p:spPr>
        <p:txBody>
          <a:bodyPr/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725648A-D993-4A92-AFE8-D8A683530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8219" y="6547542"/>
            <a:ext cx="2742406" cy="194079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8" name="Picture 7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B86B6012-69EA-2E46-A3D3-E20FE779E69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0652" y="506549"/>
            <a:ext cx="8127521" cy="6256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72396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t Mockup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679CA2DC-4BB3-B04B-9B4C-3BA6515FF7D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4" name="TextBox 35">
            <a:extLst>
              <a:ext uri="{FF2B5EF4-FFF2-40B4-BE49-F238E27FC236}">
                <a16:creationId xmlns:a16="http://schemas.microsoft.com/office/drawing/2014/main" id="{E78BE3C8-4DA9-4EA9-AD4B-CB03D425ABF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bg1"/>
                </a:solidFill>
                <a:cs typeface="Arial" panose="020B0604020202020204" pitchFamily="34" charset="0"/>
              </a:rPr>
              <a:t>Accruent Confidential and Proprietary ©2021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0592E3E-F17E-41DE-93B1-02128DB924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12998"/>
            <a:ext cx="12188825" cy="587103"/>
          </a:xfrm>
          <a:prstGeom prst="rect">
            <a:avLst/>
          </a:prstGeom>
        </p:spPr>
        <p:txBody>
          <a:bodyPr/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725648A-D993-4A92-AFE8-D8A683530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8219" y="6547542"/>
            <a:ext cx="2742406" cy="194079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9" name="Picture 8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39A51D36-458C-5C40-99AE-053D8C128C9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0652" y="506549"/>
            <a:ext cx="8127521" cy="6256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23204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t Mockup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E72F95C2-BF79-3946-9A5A-EFF81CB0006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4" name="TextBox 35">
            <a:extLst>
              <a:ext uri="{FF2B5EF4-FFF2-40B4-BE49-F238E27FC236}">
                <a16:creationId xmlns:a16="http://schemas.microsoft.com/office/drawing/2014/main" id="{E78BE3C8-4DA9-4EA9-AD4B-CB03D425ABF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bg1"/>
                </a:solidFill>
                <a:cs typeface="Arial" panose="020B0604020202020204" pitchFamily="34" charset="0"/>
              </a:rPr>
              <a:t>Accruent Confidential and Proprietary ©2021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0592E3E-F17E-41DE-93B1-02128DB924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12998"/>
            <a:ext cx="12188825" cy="587103"/>
          </a:xfrm>
          <a:prstGeom prst="rect">
            <a:avLst/>
          </a:prstGeom>
        </p:spPr>
        <p:txBody>
          <a:bodyPr/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725648A-D993-4A92-AFE8-D8A683530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8219" y="6547542"/>
            <a:ext cx="2742406" cy="194079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9" name="Picture 8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90AFBA47-435C-1C4B-8D8A-85EE9393351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0652" y="506549"/>
            <a:ext cx="8127521" cy="6256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3725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ptop Mockup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 shot of a computer&#10;&#10;Description automatically generated">
            <a:extLst>
              <a:ext uri="{FF2B5EF4-FFF2-40B4-BE49-F238E27FC236}">
                <a16:creationId xmlns:a16="http://schemas.microsoft.com/office/drawing/2014/main" id="{072FB02F-B94B-8945-9DDD-FD5BE8F6DAC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4" name="TextBox 35">
            <a:extLst>
              <a:ext uri="{FF2B5EF4-FFF2-40B4-BE49-F238E27FC236}">
                <a16:creationId xmlns:a16="http://schemas.microsoft.com/office/drawing/2014/main" id="{E78BE3C8-4DA9-4EA9-AD4B-CB03D425ABF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tx1"/>
                </a:solidFill>
                <a:cs typeface="Arial" panose="020B0604020202020204" pitchFamily="34" charset="0"/>
              </a:rPr>
              <a:t>Accruent Confidential and Proprietary ©2021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0592E3E-F17E-41DE-93B1-02128DB924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351" y="1226343"/>
            <a:ext cx="5029200" cy="1135858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3033417-E781-4467-AEED-6121BB0176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351" y="2451385"/>
            <a:ext cx="5029200" cy="3427921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b="0" i="0">
                <a:latin typeface="+mn-lt"/>
              </a:defRPr>
            </a:lvl1pPr>
            <a:lvl2pPr>
              <a:buClr>
                <a:schemeClr val="accent3"/>
              </a:buClr>
              <a:defRPr b="0" i="0">
                <a:latin typeface="+mn-lt"/>
              </a:defRPr>
            </a:lvl2pPr>
            <a:lvl3pPr>
              <a:buClr>
                <a:schemeClr val="accent3"/>
              </a:buClr>
              <a:defRPr b="0" i="0">
                <a:latin typeface="+mn-lt"/>
              </a:defRPr>
            </a:lvl3pPr>
            <a:lvl4pPr>
              <a:buClr>
                <a:schemeClr val="accent3"/>
              </a:buClr>
              <a:defRPr b="0" i="0">
                <a:latin typeface="+mn-lt"/>
              </a:defRPr>
            </a:lvl4pPr>
            <a:lvl5pPr>
              <a:buClr>
                <a:schemeClr val="accent3"/>
              </a:buClr>
              <a:defRPr b="0" i="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725648A-D993-4A92-AFE8-D8A683530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8219" y="6547542"/>
            <a:ext cx="2742406" cy="194079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126819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ptop Mockup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60592E3E-F17E-41DE-93B1-02128DB924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351" y="1226343"/>
            <a:ext cx="5029200" cy="1135858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3033417-E781-4467-AEED-6121BB0176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351" y="2451385"/>
            <a:ext cx="5029200" cy="3427921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b="0" i="0">
                <a:latin typeface="+mn-lt"/>
              </a:defRPr>
            </a:lvl1pPr>
            <a:lvl2pPr>
              <a:buClr>
                <a:schemeClr val="accent3"/>
              </a:buClr>
              <a:defRPr b="0" i="0">
                <a:latin typeface="+mn-lt"/>
              </a:defRPr>
            </a:lvl2pPr>
            <a:lvl3pPr>
              <a:buClr>
                <a:schemeClr val="accent3"/>
              </a:buClr>
              <a:defRPr b="0" i="0">
                <a:latin typeface="+mn-lt"/>
              </a:defRPr>
            </a:lvl3pPr>
            <a:lvl4pPr>
              <a:buClr>
                <a:schemeClr val="accent3"/>
              </a:buClr>
              <a:defRPr b="0" i="0">
                <a:latin typeface="+mn-lt"/>
              </a:defRPr>
            </a:lvl4pPr>
            <a:lvl5pPr>
              <a:buClr>
                <a:schemeClr val="accent3"/>
              </a:buClr>
              <a:defRPr b="0" i="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725648A-D993-4A92-AFE8-D8A683530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8219" y="6547542"/>
            <a:ext cx="2742406" cy="194079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3" name="Picture 2" descr="A screen shot of a computer&#10;&#10;Description automatically generated">
            <a:extLst>
              <a:ext uri="{FF2B5EF4-FFF2-40B4-BE49-F238E27FC236}">
                <a16:creationId xmlns:a16="http://schemas.microsoft.com/office/drawing/2014/main" id="{71A6668F-5D60-DC43-BF29-15E2AC076C2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7763"/>
          <a:stretch/>
        </p:blipFill>
        <p:spPr>
          <a:xfrm>
            <a:off x="5821680" y="0"/>
            <a:ext cx="6367145" cy="6858000"/>
          </a:xfrm>
          <a:prstGeom prst="rect">
            <a:avLst/>
          </a:prstGeom>
        </p:spPr>
      </p:pic>
      <p:sp>
        <p:nvSpPr>
          <p:cNvPr id="8" name="TextBox 35">
            <a:extLst>
              <a:ext uri="{FF2B5EF4-FFF2-40B4-BE49-F238E27FC236}">
                <a16:creationId xmlns:a16="http://schemas.microsoft.com/office/drawing/2014/main" id="{393FA48D-8D41-6043-95D2-3C9D609D809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tx1"/>
                </a:solidFill>
                <a:cs typeface="Arial" panose="020B0604020202020204" pitchFamily="34" charset="0"/>
              </a:rPr>
              <a:t>Accruent Confidential and Proprietary ©2021</a:t>
            </a:r>
          </a:p>
        </p:txBody>
      </p:sp>
    </p:spTree>
    <p:extLst>
      <p:ext uri="{BB962C8B-B14F-4D97-AF65-F5344CB8AC3E}">
        <p14:creationId xmlns:p14="http://schemas.microsoft.com/office/powerpoint/2010/main" val="61571850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ptop Mockup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 shot of a computer&#10;&#10;Description automatically generated">
            <a:extLst>
              <a:ext uri="{FF2B5EF4-FFF2-40B4-BE49-F238E27FC236}">
                <a16:creationId xmlns:a16="http://schemas.microsoft.com/office/drawing/2014/main" id="{DF3D596F-33AA-1A48-96F6-D07603CEB8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60592E3E-F17E-41DE-93B1-02128DB924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351" y="1226343"/>
            <a:ext cx="5029200" cy="1135858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3033417-E781-4467-AEED-6121BB0176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351" y="2451385"/>
            <a:ext cx="5029200" cy="3427921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b="0" i="0">
                <a:latin typeface="+mn-lt"/>
              </a:defRPr>
            </a:lvl1pPr>
            <a:lvl2pPr>
              <a:buClr>
                <a:schemeClr val="accent3"/>
              </a:buClr>
              <a:defRPr b="0" i="0">
                <a:latin typeface="+mn-lt"/>
              </a:defRPr>
            </a:lvl2pPr>
            <a:lvl3pPr>
              <a:buClr>
                <a:schemeClr val="accent3"/>
              </a:buClr>
              <a:defRPr b="0" i="0">
                <a:latin typeface="+mn-lt"/>
              </a:defRPr>
            </a:lvl3pPr>
            <a:lvl4pPr>
              <a:buClr>
                <a:schemeClr val="accent3"/>
              </a:buClr>
              <a:defRPr b="0" i="0">
                <a:latin typeface="+mn-lt"/>
              </a:defRPr>
            </a:lvl4pPr>
            <a:lvl5pPr>
              <a:buClr>
                <a:schemeClr val="accent3"/>
              </a:buClr>
              <a:defRPr b="0" i="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725648A-D993-4A92-AFE8-D8A683530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8219" y="6547542"/>
            <a:ext cx="2742406" cy="194079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Box 35">
            <a:extLst>
              <a:ext uri="{FF2B5EF4-FFF2-40B4-BE49-F238E27FC236}">
                <a16:creationId xmlns:a16="http://schemas.microsoft.com/office/drawing/2014/main" id="{7DA984CA-DEC3-1542-9657-512D450EDB9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tx1"/>
                </a:solidFill>
                <a:cs typeface="Arial" panose="020B0604020202020204" pitchFamily="34" charset="0"/>
              </a:rPr>
              <a:t>Accruent Confidential and Proprietary ©2021</a:t>
            </a:r>
          </a:p>
        </p:txBody>
      </p:sp>
    </p:spTree>
    <p:extLst>
      <p:ext uri="{BB962C8B-B14F-4D97-AF65-F5344CB8AC3E}">
        <p14:creationId xmlns:p14="http://schemas.microsoft.com/office/powerpoint/2010/main" val="241510356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35EE791C-6C89-45EA-B82F-378AAA0F60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35">
            <a:extLst>
              <a:ext uri="{FF2B5EF4-FFF2-40B4-BE49-F238E27FC236}">
                <a16:creationId xmlns:a16="http://schemas.microsoft.com/office/drawing/2014/main" id="{59B5A74B-7B58-403B-B0DC-6ED7CEFEB16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bg1"/>
                </a:solidFill>
                <a:cs typeface="Arial" panose="020B0604020202020204" pitchFamily="34" charset="0"/>
              </a:rPr>
              <a:t>Accruent Confidential and Proprietary ©2021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437ACF7-395B-40FC-B19B-6121094F5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8219" y="6547542"/>
            <a:ext cx="2742406" cy="194079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395901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937B7F2D-F172-448B-A649-5FD48FC927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35">
            <a:extLst>
              <a:ext uri="{FF2B5EF4-FFF2-40B4-BE49-F238E27FC236}">
                <a16:creationId xmlns:a16="http://schemas.microsoft.com/office/drawing/2014/main" id="{7CBD87D9-396A-4323-94BB-C79491FB508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bg1"/>
                </a:solidFill>
                <a:cs typeface="Arial" panose="020B0604020202020204" pitchFamily="34" charset="0"/>
              </a:rPr>
              <a:t>Accruent Confidential and Proprietary ©2021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5DC158A-17DD-49D1-A8CB-C508DA1D0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8219" y="6547542"/>
            <a:ext cx="2742406" cy="194079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296053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A close up of a logo&#10;&#10;Description automatically generated">
            <a:extLst>
              <a:ext uri="{FF2B5EF4-FFF2-40B4-BE49-F238E27FC236}">
                <a16:creationId xmlns:a16="http://schemas.microsoft.com/office/drawing/2014/main" id="{D1132391-AE1E-46BC-8C05-AB9A9B0AD01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0750" y="778669"/>
            <a:ext cx="10347325" cy="530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2">
            <a:extLst>
              <a:ext uri="{FF2B5EF4-FFF2-40B4-BE49-F238E27FC236}">
                <a16:creationId xmlns:a16="http://schemas.microsoft.com/office/drawing/2014/main" id="{F0612FC6-5103-4E85-83BC-0300CD822A6C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582613" y="5929313"/>
            <a:ext cx="3583781" cy="607219"/>
            <a:chOff x="152933" y="4545139"/>
            <a:chExt cx="2390243" cy="40501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467D3BA-1C44-41DC-ABE5-9D5E44D28E04}"/>
                </a:ext>
              </a:extLst>
            </p:cNvPr>
            <p:cNvSpPr txBox="1"/>
            <p:nvPr/>
          </p:nvSpPr>
          <p:spPr>
            <a:xfrm>
              <a:off x="416045" y="4545139"/>
              <a:ext cx="2127131" cy="405019"/>
            </a:xfrm>
            <a:prstGeom prst="rect">
              <a:avLst/>
            </a:prstGeom>
            <a:noFill/>
          </p:spPr>
          <p:txBody>
            <a:bodyPr wrap="none" tIns="0" bIns="0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Poppins" pitchFamily="2" charset="77"/>
                  <a:cs typeface="Poppins" pitchFamily="2" charset="77"/>
                </a:rPr>
                <a:t>linkedin.com/company/accruent</a:t>
              </a: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A9EAB47-F342-4DC8-851D-AFD0A88F4ABB}"/>
                </a:ext>
              </a:extLst>
            </p:cNvPr>
            <p:cNvPicPr>
              <a:picLocks/>
            </p:cNvPicPr>
            <p:nvPr/>
          </p:nvPicPr>
          <p:blipFill>
            <a:blip r:embed="rId3" cstate="screen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52933" y="4595934"/>
              <a:ext cx="303429" cy="30342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" name="Group 5">
            <a:extLst>
              <a:ext uri="{FF2B5EF4-FFF2-40B4-BE49-F238E27FC236}">
                <a16:creationId xmlns:a16="http://schemas.microsoft.com/office/drawing/2014/main" id="{38D9FEA7-2505-49E1-9764-D83592F4C672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4114006" y="5929313"/>
            <a:ext cx="2790031" cy="607219"/>
            <a:chOff x="2870934" y="4545139"/>
            <a:chExt cx="1860540" cy="405019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0A9038CC-D4F0-46BB-AD17-00B9D5674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870934" y="4595934"/>
              <a:ext cx="303429" cy="30342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B6EB2AC-FB6B-479D-85CF-C658A100BC54}"/>
                </a:ext>
              </a:extLst>
            </p:cNvPr>
            <p:cNvSpPr txBox="1"/>
            <p:nvPr/>
          </p:nvSpPr>
          <p:spPr>
            <a:xfrm>
              <a:off x="3152529" y="4545139"/>
              <a:ext cx="1578945" cy="405019"/>
            </a:xfrm>
            <a:prstGeom prst="rect">
              <a:avLst/>
            </a:prstGeom>
            <a:noFill/>
          </p:spPr>
          <p:txBody>
            <a:bodyPr wrap="none" tIns="0" bIns="0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Poppins" pitchFamily="2" charset="77"/>
                  <a:cs typeface="Poppins" pitchFamily="2" charset="77"/>
                </a:rPr>
                <a:t>twitter.com/accruentllc</a:t>
              </a:r>
            </a:p>
          </p:txBody>
        </p:sp>
      </p:grpSp>
      <p:grpSp>
        <p:nvGrpSpPr>
          <p:cNvPr id="11" name="Group 8">
            <a:extLst>
              <a:ext uri="{FF2B5EF4-FFF2-40B4-BE49-F238E27FC236}">
                <a16:creationId xmlns:a16="http://schemas.microsoft.com/office/drawing/2014/main" id="{4454E024-78D7-491D-A426-BEEF7903240D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6878638" y="5929313"/>
            <a:ext cx="2640807" cy="607219"/>
            <a:chOff x="4797713" y="4545139"/>
            <a:chExt cx="1761066" cy="405019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04992EDB-A69E-42E8-A5F8-9BA1704456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email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3784"/>
            <a:stretch/>
          </p:blipFill>
          <p:spPr>
            <a:xfrm>
              <a:off x="4797713" y="4595934"/>
              <a:ext cx="231264" cy="30342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12130B2-EFB9-46DC-AB92-8E98F695ABC3}"/>
                </a:ext>
              </a:extLst>
            </p:cNvPr>
            <p:cNvSpPr txBox="1"/>
            <p:nvPr/>
          </p:nvSpPr>
          <p:spPr>
            <a:xfrm>
              <a:off x="4970803" y="4545139"/>
              <a:ext cx="1587976" cy="405019"/>
            </a:xfrm>
            <a:prstGeom prst="rect">
              <a:avLst/>
            </a:prstGeom>
            <a:noFill/>
          </p:spPr>
          <p:txBody>
            <a:bodyPr wrap="none" tIns="0" bIns="0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Poppins" pitchFamily="2" charset="77"/>
                  <a:cs typeface="Poppins" pitchFamily="2" charset="77"/>
                </a:rPr>
                <a:t>facebook.com/accruent</a:t>
              </a:r>
            </a:p>
          </p:txBody>
        </p:sp>
      </p:grpSp>
      <p:grpSp>
        <p:nvGrpSpPr>
          <p:cNvPr id="14" name="Group 11">
            <a:extLst>
              <a:ext uri="{FF2B5EF4-FFF2-40B4-BE49-F238E27FC236}">
                <a16:creationId xmlns:a16="http://schemas.microsoft.com/office/drawing/2014/main" id="{5D183FF1-A5D3-4FAE-AB97-EEBF2FED571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9590882" y="5929313"/>
            <a:ext cx="2336800" cy="607219"/>
            <a:chOff x="8827608" y="5882811"/>
            <a:chExt cx="1558596" cy="405019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CFF12A1F-01AB-4A07-9A96-B921F4C622E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8827608" y="5965799"/>
              <a:ext cx="243571" cy="239042"/>
            </a:xfrm>
            <a:prstGeom prst="rect">
              <a:avLst/>
            </a:prstGeom>
            <a:noFill/>
            <a:ln>
              <a:noFill/>
            </a:ln>
            <a:effectLst>
              <a:outerShdw blurRad="50800" dist="50800" dir="5400000" algn="ctr" rotWithShape="0">
                <a:schemeClr val="bg1"/>
              </a:outerShdw>
            </a:effectLst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A84486D-A230-48A7-9A58-E8A7A9672BD7}"/>
                </a:ext>
              </a:extLst>
            </p:cNvPr>
            <p:cNvSpPr txBox="1"/>
            <p:nvPr/>
          </p:nvSpPr>
          <p:spPr>
            <a:xfrm>
              <a:off x="9098668" y="5882811"/>
              <a:ext cx="1287536" cy="405019"/>
            </a:xfrm>
            <a:prstGeom prst="rect">
              <a:avLst/>
            </a:prstGeom>
            <a:noFill/>
          </p:spPr>
          <p:txBody>
            <a:bodyPr wrap="none" tIns="0" bIns="0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Poppins" pitchFamily="2" charset="77"/>
                  <a:cs typeface="Poppins" pitchFamily="2" charset="77"/>
                </a:rPr>
                <a:t>accruent.com/blog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5021621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hidden="1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08738" y="6267724"/>
            <a:ext cx="173250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11320614" y="6583680"/>
            <a:ext cx="563492" cy="243840"/>
          </a:xfrm>
          <a:prstGeom prst="rect">
            <a:avLst/>
          </a:prstGeom>
        </p:spPr>
        <p:txBody>
          <a:bodyPr wrap="square" lIns="121888" rIns="121888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A8FEAD-1221-A146-8246-CBDABD810CF9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pPr marL="0" marR="0" lvl="0" indent="0" algn="r" defTabSz="60940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0" name="TextBox 35"/>
          <p:cNvSpPr txBox="1"/>
          <p:nvPr userDrawn="1"/>
        </p:nvSpPr>
        <p:spPr>
          <a:xfrm>
            <a:off x="304722" y="6583680"/>
            <a:ext cx="3991473" cy="243840"/>
          </a:xfrm>
          <a:prstGeom prst="rect">
            <a:avLst/>
          </a:prstGeom>
          <a:noFill/>
        </p:spPr>
        <p:txBody>
          <a:bodyPr wrap="square" lIns="121888" tIns="609441" rIns="121888" bIns="609441" rtlCol="0" anchor="ctr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Arial"/>
              </a:rPr>
              <a:t>Accruent Confidential and Proprietary ©2020</a:t>
            </a:r>
          </a:p>
        </p:txBody>
      </p:sp>
    </p:spTree>
    <p:extLst>
      <p:ext uri="{BB962C8B-B14F-4D97-AF65-F5344CB8AC3E}">
        <p14:creationId xmlns:p14="http://schemas.microsoft.com/office/powerpoint/2010/main" val="4220799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357" r:id="rId1"/>
    <p:sldLayoutId id="2147484356" r:id="rId2"/>
    <p:sldLayoutId id="2147484358" r:id="rId3"/>
    <p:sldLayoutId id="2147484326" r:id="rId4"/>
    <p:sldLayoutId id="2147484359" r:id="rId5"/>
    <p:sldLayoutId id="2147484360" r:id="rId6"/>
    <p:sldLayoutId id="2147484395" r:id="rId7"/>
    <p:sldLayoutId id="2147484325" r:id="rId8"/>
    <p:sldLayoutId id="2147484354" r:id="rId9"/>
    <p:sldLayoutId id="2147484355" r:id="rId10"/>
    <p:sldLayoutId id="2147484365" r:id="rId11"/>
    <p:sldLayoutId id="2147484364" r:id="rId12"/>
    <p:sldLayoutId id="2147484363" r:id="rId13"/>
    <p:sldLayoutId id="2147484369" r:id="rId14"/>
    <p:sldLayoutId id="2147484370" r:id="rId15"/>
    <p:sldLayoutId id="2147484371" r:id="rId16"/>
    <p:sldLayoutId id="2147484366" r:id="rId17"/>
    <p:sldLayoutId id="2147484368" r:id="rId18"/>
    <p:sldLayoutId id="2147484367" r:id="rId19"/>
    <p:sldLayoutId id="2147484372" r:id="rId20"/>
    <p:sldLayoutId id="2147484373" r:id="rId21"/>
    <p:sldLayoutId id="2147484374" r:id="rId22"/>
    <p:sldLayoutId id="2147484375" r:id="rId23"/>
    <p:sldLayoutId id="2147484376" r:id="rId24"/>
    <p:sldLayoutId id="2147484377" r:id="rId25"/>
    <p:sldLayoutId id="2147484378" r:id="rId26"/>
    <p:sldLayoutId id="2147484379" r:id="rId27"/>
    <p:sldLayoutId id="2147484380" r:id="rId28"/>
    <p:sldLayoutId id="2147484383" r:id="rId29"/>
    <p:sldLayoutId id="2147484384" r:id="rId30"/>
    <p:sldLayoutId id="2147484385" r:id="rId31"/>
    <p:sldLayoutId id="2147484386" r:id="rId32"/>
    <p:sldLayoutId id="2147484387" r:id="rId33"/>
    <p:sldLayoutId id="2147484388" r:id="rId34"/>
    <p:sldLayoutId id="2147484389" r:id="rId35"/>
    <p:sldLayoutId id="2147484390" r:id="rId36"/>
    <p:sldLayoutId id="2147484391" r:id="rId37"/>
    <p:sldLayoutId id="2147484392" r:id="rId38"/>
    <p:sldLayoutId id="2147484393" r:id="rId39"/>
    <p:sldLayoutId id="2147484394" r:id="rId40"/>
    <p:sldLayoutId id="2147484397" r:id="rId41"/>
    <p:sldLayoutId id="2147484398" r:id="rId42"/>
    <p:sldLayoutId id="2147484396" r:id="rId43"/>
    <p:sldLayoutId id="2147484361" r:id="rId44"/>
    <p:sldLayoutId id="2147484362" r:id="rId45"/>
    <p:sldLayoutId id="2147484353" r:id="rId46"/>
    <p:sldLayoutId id="2147484399" r:id="rId47"/>
  </p:sldLayoutIdLst>
  <p:hf hdr="0" ftr="0" dt="0"/>
  <p:txStyles>
    <p:titleStyle>
      <a:lvl1pPr algn="l" defTabSz="913698" rtl="0" fontAlgn="base">
        <a:lnSpc>
          <a:spcPct val="90000"/>
        </a:lnSpc>
        <a:spcBef>
          <a:spcPct val="0"/>
        </a:spcBef>
        <a:spcAft>
          <a:spcPct val="0"/>
        </a:spcAft>
        <a:defRPr sz="4351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3698" rtl="0" fontAlgn="base">
        <a:lnSpc>
          <a:spcPct val="90000"/>
        </a:lnSpc>
        <a:spcBef>
          <a:spcPct val="0"/>
        </a:spcBef>
        <a:spcAft>
          <a:spcPct val="0"/>
        </a:spcAft>
        <a:defRPr sz="4351">
          <a:solidFill>
            <a:schemeClr val="tx1"/>
          </a:solidFill>
          <a:latin typeface="Poppins ExtraBold" panose="00000900000000000000" pitchFamily="2" charset="0"/>
        </a:defRPr>
      </a:lvl2pPr>
      <a:lvl3pPr algn="l" defTabSz="913698" rtl="0" fontAlgn="base">
        <a:lnSpc>
          <a:spcPct val="90000"/>
        </a:lnSpc>
        <a:spcBef>
          <a:spcPct val="0"/>
        </a:spcBef>
        <a:spcAft>
          <a:spcPct val="0"/>
        </a:spcAft>
        <a:defRPr sz="4351">
          <a:solidFill>
            <a:schemeClr val="tx1"/>
          </a:solidFill>
          <a:latin typeface="Poppins ExtraBold" panose="00000900000000000000" pitchFamily="2" charset="0"/>
        </a:defRPr>
      </a:lvl3pPr>
      <a:lvl4pPr algn="l" defTabSz="913698" rtl="0" fontAlgn="base">
        <a:lnSpc>
          <a:spcPct val="90000"/>
        </a:lnSpc>
        <a:spcBef>
          <a:spcPct val="0"/>
        </a:spcBef>
        <a:spcAft>
          <a:spcPct val="0"/>
        </a:spcAft>
        <a:defRPr sz="4351">
          <a:solidFill>
            <a:schemeClr val="tx1"/>
          </a:solidFill>
          <a:latin typeface="Poppins ExtraBold" panose="00000900000000000000" pitchFamily="2" charset="0"/>
        </a:defRPr>
      </a:lvl4pPr>
      <a:lvl5pPr algn="l" defTabSz="913698" rtl="0" fontAlgn="base">
        <a:lnSpc>
          <a:spcPct val="90000"/>
        </a:lnSpc>
        <a:spcBef>
          <a:spcPct val="0"/>
        </a:spcBef>
        <a:spcAft>
          <a:spcPct val="0"/>
        </a:spcAft>
        <a:defRPr sz="4351">
          <a:solidFill>
            <a:schemeClr val="tx1"/>
          </a:solidFill>
          <a:latin typeface="Poppins ExtraBold" panose="00000900000000000000" pitchFamily="2" charset="0"/>
        </a:defRPr>
      </a:lvl5pPr>
      <a:lvl6pPr marL="228623" algn="l" defTabSz="913698" rtl="0" fontAlgn="base">
        <a:lnSpc>
          <a:spcPct val="90000"/>
        </a:lnSpc>
        <a:spcBef>
          <a:spcPct val="0"/>
        </a:spcBef>
        <a:spcAft>
          <a:spcPct val="0"/>
        </a:spcAft>
        <a:defRPr sz="4351">
          <a:solidFill>
            <a:schemeClr val="tx1"/>
          </a:solidFill>
          <a:latin typeface="Poppins ExtraBold" panose="00000900000000000000" pitchFamily="2" charset="0"/>
        </a:defRPr>
      </a:lvl6pPr>
      <a:lvl7pPr marL="457246" algn="l" defTabSz="913698" rtl="0" fontAlgn="base">
        <a:lnSpc>
          <a:spcPct val="90000"/>
        </a:lnSpc>
        <a:spcBef>
          <a:spcPct val="0"/>
        </a:spcBef>
        <a:spcAft>
          <a:spcPct val="0"/>
        </a:spcAft>
        <a:defRPr sz="4351">
          <a:solidFill>
            <a:schemeClr val="tx1"/>
          </a:solidFill>
          <a:latin typeface="Poppins ExtraBold" panose="00000900000000000000" pitchFamily="2" charset="0"/>
        </a:defRPr>
      </a:lvl7pPr>
      <a:lvl8pPr marL="685868" algn="l" defTabSz="913698" rtl="0" fontAlgn="base">
        <a:lnSpc>
          <a:spcPct val="90000"/>
        </a:lnSpc>
        <a:spcBef>
          <a:spcPct val="0"/>
        </a:spcBef>
        <a:spcAft>
          <a:spcPct val="0"/>
        </a:spcAft>
        <a:defRPr sz="4351">
          <a:solidFill>
            <a:schemeClr val="tx1"/>
          </a:solidFill>
          <a:latin typeface="Poppins ExtraBold" panose="00000900000000000000" pitchFamily="2" charset="0"/>
        </a:defRPr>
      </a:lvl8pPr>
      <a:lvl9pPr marL="914492" algn="l" defTabSz="913698" rtl="0" fontAlgn="base">
        <a:lnSpc>
          <a:spcPct val="90000"/>
        </a:lnSpc>
        <a:spcBef>
          <a:spcPct val="0"/>
        </a:spcBef>
        <a:spcAft>
          <a:spcPct val="0"/>
        </a:spcAft>
        <a:defRPr sz="4351">
          <a:solidFill>
            <a:schemeClr val="tx1"/>
          </a:solidFill>
          <a:latin typeface="Poppins ExtraBold" panose="00000900000000000000" pitchFamily="2" charset="0"/>
        </a:defRPr>
      </a:lvl9pPr>
    </p:titleStyle>
    <p:bodyStyle>
      <a:lvl1pPr marL="227829" indent="-227829" algn="l" defTabSz="913698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750" kern="1200">
          <a:solidFill>
            <a:schemeClr val="tx1"/>
          </a:solidFill>
          <a:latin typeface="+mn-lt"/>
          <a:ea typeface="+mn-ea"/>
          <a:cs typeface="+mn-cs"/>
        </a:defRPr>
      </a:lvl1pPr>
      <a:lvl2pPr marL="685075" indent="-227829" algn="l" defTabSz="913698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350" kern="1200">
          <a:solidFill>
            <a:schemeClr val="tx1"/>
          </a:solidFill>
          <a:latin typeface="+mn-lt"/>
          <a:ea typeface="+mn-ea"/>
          <a:cs typeface="+mn-cs"/>
        </a:defRPr>
      </a:lvl2pPr>
      <a:lvl3pPr marL="1142320" indent="-227829" algn="l" defTabSz="913698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599567" indent="-227829" algn="l" defTabSz="913698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50" kern="1200">
          <a:solidFill>
            <a:schemeClr val="tx1"/>
          </a:solidFill>
          <a:latin typeface="+mn-lt"/>
          <a:ea typeface="+mn-ea"/>
          <a:cs typeface="+mn-cs"/>
        </a:defRPr>
      </a:lvl4pPr>
      <a:lvl5pPr marL="2056812" indent="-227829" algn="l" defTabSz="913698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50" kern="1200">
          <a:solidFill>
            <a:schemeClr val="tx1"/>
          </a:solidFill>
          <a:latin typeface="+mn-lt"/>
          <a:ea typeface="+mn-ea"/>
          <a:cs typeface="+mn-cs"/>
        </a:defRPr>
      </a:lvl5pPr>
      <a:lvl6pPr marL="2514223" indent="-228566" algn="l" defTabSz="91426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354" indent="-228566" algn="l" defTabSz="91426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486" indent="-228566" algn="l" defTabSz="91426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617" indent="-228566" algn="l" defTabSz="91426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1" algn="l" defTabSz="9142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63" algn="l" defTabSz="9142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4" algn="l" defTabSz="9142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26" algn="l" defTabSz="9142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57" algn="l" defTabSz="9142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88" algn="l" defTabSz="9142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20" algn="l" defTabSz="9142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51" algn="l" defTabSz="9142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5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emf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emf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emf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0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79.emf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emf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emf"/><Relationship Id="rId2" Type="http://schemas.openxmlformats.org/officeDocument/2006/relationships/image" Target="../media/image85.emf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7.emf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8A7EF8D-DF57-4C61-BFB9-4CBE5BDAF5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501" y="1781175"/>
            <a:ext cx="5456371" cy="2528411"/>
          </a:xfrm>
        </p:spPr>
        <p:txBody>
          <a:bodyPr/>
          <a:lstStyle/>
          <a:p>
            <a:r>
              <a:rPr lang="en-US" sz="6600" dirty="0"/>
              <a:t>Work </a:t>
            </a:r>
            <a:br>
              <a:rPr lang="en-US" sz="6600" dirty="0"/>
            </a:br>
            <a:r>
              <a:rPr lang="en-US" sz="6600" dirty="0"/>
              <a:t>Orderology</a:t>
            </a:r>
          </a:p>
        </p:txBody>
      </p:sp>
      <p:pic>
        <p:nvPicPr>
          <p:cNvPr id="6" name="Picture 2" descr="Al Gresch">
            <a:extLst>
              <a:ext uri="{FF2B5EF4-FFF2-40B4-BE49-F238E27FC236}">
                <a16:creationId xmlns:a16="http://schemas.microsoft.com/office/drawing/2014/main" id="{40326EAA-FD27-4F9B-9E5A-2C00621EFFF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182" y="3611068"/>
            <a:ext cx="1578504" cy="1623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CD62453-BE1A-434B-B1AB-BBEDFE6A84E2}"/>
              </a:ext>
            </a:extLst>
          </p:cNvPr>
          <p:cNvSpPr txBox="1"/>
          <p:nvPr/>
        </p:nvSpPr>
        <p:spPr>
          <a:xfrm>
            <a:off x="1659042" y="5422143"/>
            <a:ext cx="2914650" cy="965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solidFill>
                  <a:srgbClr val="011C72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Alan Gresch</a:t>
            </a:r>
          </a:p>
          <a:p>
            <a:pPr marL="0" marR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solidFill>
                  <a:srgbClr val="011C72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VP </a:t>
            </a:r>
            <a:r>
              <a:rPr lang="en-US" sz="1800" b="1" dirty="0">
                <a:solidFill>
                  <a:srgbClr val="011C72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of</a:t>
            </a:r>
            <a:r>
              <a:rPr lang="en-US" sz="1800" b="1" dirty="0">
                <a:solidFill>
                  <a:srgbClr val="011C72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Healthcare Strategy</a:t>
            </a:r>
            <a:endParaRPr lang="en-US" sz="1800" b="1" dirty="0">
              <a:solidFill>
                <a:srgbClr val="011C72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0" marR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 err="1">
                <a:solidFill>
                  <a:srgbClr val="011C72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Accruent</a:t>
            </a:r>
            <a:endParaRPr lang="en-US" sz="1800" dirty="0">
              <a:solidFill>
                <a:srgbClr val="011C72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543F87F-785A-485E-BAD2-4BB6B776DA1E}"/>
              </a:ext>
            </a:extLst>
          </p:cNvPr>
          <p:cNvSpPr txBox="1"/>
          <p:nvPr/>
        </p:nvSpPr>
        <p:spPr>
          <a:xfrm>
            <a:off x="3307913" y="1781175"/>
            <a:ext cx="50208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6B22380-4891-4E7D-9CB6-AE5DD1FFCE18}"/>
              </a:ext>
            </a:extLst>
          </p:cNvPr>
          <p:cNvSpPr txBox="1"/>
          <p:nvPr/>
        </p:nvSpPr>
        <p:spPr>
          <a:xfrm>
            <a:off x="3979768" y="1596509"/>
            <a:ext cx="38709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A155418-A805-4B89-8E6D-198C7E730BCB}"/>
              </a:ext>
            </a:extLst>
          </p:cNvPr>
          <p:cNvSpPr txBox="1"/>
          <p:nvPr/>
        </p:nvSpPr>
        <p:spPr>
          <a:xfrm>
            <a:off x="3598415" y="1667891"/>
            <a:ext cx="2686050" cy="22656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23D3363-12F8-4C44-947F-644FE8DDFE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5350" y="178904"/>
            <a:ext cx="2313024" cy="2313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92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353DAF3-B5D4-4CA9-A948-153D36C9C4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2300" y="76581"/>
            <a:ext cx="5114925" cy="5806440"/>
          </a:xfrm>
        </p:spPr>
        <p:txBody>
          <a:bodyPr/>
          <a:lstStyle/>
          <a:p>
            <a:endParaRPr lang="en-US" dirty="0"/>
          </a:p>
          <a:p>
            <a:r>
              <a:rPr lang="en-US" sz="3200" dirty="0"/>
              <a:t>Why?</a:t>
            </a:r>
          </a:p>
          <a:p>
            <a:pPr marL="800180" lvl="1" indent="-342934">
              <a:buFont typeface="Arial" panose="020B0604020202020204" pitchFamily="34" charset="0"/>
              <a:buChar char="•"/>
            </a:pPr>
            <a:r>
              <a:rPr lang="en-US" sz="2800" dirty="0"/>
              <a:t>Staffing</a:t>
            </a:r>
          </a:p>
          <a:p>
            <a:pPr marL="800180" lvl="1" indent="-342934">
              <a:buFont typeface="Arial" panose="020B0604020202020204" pitchFamily="34" charset="0"/>
              <a:buChar char="•"/>
            </a:pPr>
            <a:r>
              <a:rPr lang="en-US" sz="2800" dirty="0"/>
              <a:t>Capital Planning</a:t>
            </a:r>
          </a:p>
          <a:p>
            <a:pPr marL="800180" lvl="1" indent="-342934">
              <a:buFont typeface="Arial" panose="020B0604020202020204" pitchFamily="34" charset="0"/>
              <a:buChar char="•"/>
            </a:pPr>
            <a:r>
              <a:rPr lang="en-US" sz="2800" dirty="0"/>
              <a:t>Benchmarking</a:t>
            </a:r>
          </a:p>
          <a:p>
            <a:pPr marL="800180" lvl="1" indent="-342934">
              <a:buFont typeface="Arial" panose="020B0604020202020204" pitchFamily="34" charset="0"/>
              <a:buChar char="•"/>
            </a:pPr>
            <a:r>
              <a:rPr lang="en-US" sz="2800" dirty="0"/>
              <a:t>Improved &amp; More Efficient Operations</a:t>
            </a:r>
          </a:p>
          <a:p>
            <a:r>
              <a:rPr lang="en-US" sz="3200" dirty="0"/>
              <a:t>How? </a:t>
            </a:r>
          </a:p>
          <a:p>
            <a:pPr marL="800180" marR="0" lvl="1" indent="-342934" algn="l" defTabSz="913698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1771"/>
                </a:solidFill>
                <a:effectLst/>
                <a:uLnTx/>
                <a:uFillTx/>
                <a:latin typeface="Roboto Light"/>
                <a:ea typeface="+mn-ea"/>
                <a:cs typeface="+mn-cs"/>
              </a:rPr>
              <a:t>Data Integrity</a:t>
            </a:r>
          </a:p>
          <a:p>
            <a:pPr marL="800180" marR="0" lvl="1" indent="-342934" algn="l" defTabSz="913698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1771"/>
                </a:solidFill>
                <a:effectLst/>
                <a:uLnTx/>
                <a:uFillTx/>
                <a:latin typeface="Roboto Light"/>
                <a:ea typeface="+mn-ea"/>
                <a:cs typeface="+mn-cs"/>
              </a:rPr>
              <a:t>Data Standardization</a:t>
            </a:r>
          </a:p>
          <a:p>
            <a:pPr marR="0" lvl="1" algn="l" defTabSz="913698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sz="2800" dirty="0"/>
          </a:p>
          <a:p>
            <a:r>
              <a:rPr lang="en-US" sz="3200" dirty="0"/>
              <a:t>What?</a:t>
            </a:r>
          </a:p>
          <a:p>
            <a:pPr marL="800180" lvl="1" indent="-342934">
              <a:buFont typeface="Arial" panose="020B0604020202020204" pitchFamily="34" charset="0"/>
              <a:buChar char="•"/>
            </a:pPr>
            <a:r>
              <a:rPr lang="en-US" sz="2800" dirty="0"/>
              <a:t>Potential Results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E9CEF6-E557-4C04-81EB-1A9261BEC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ED83D47-CAB0-4631-A1EC-BC40C28B63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8548" y="0"/>
            <a:ext cx="7594101" cy="5790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1478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E9CEF6-E557-4C04-81EB-1A9261BEC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D0B7E9D-8B03-4C1B-86C7-E12AB9D82C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2918" y="116379"/>
            <a:ext cx="6122987" cy="5724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7747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k object 18">
            <a:extLst>
              <a:ext uri="{FF2B5EF4-FFF2-40B4-BE49-F238E27FC236}">
                <a16:creationId xmlns:a16="http://schemas.microsoft.com/office/drawing/2014/main" id="{8A109B04-E276-4A82-88BF-440A68355EA6}"/>
              </a:ext>
            </a:extLst>
          </p:cNvPr>
          <p:cNvSpPr/>
          <p:nvPr/>
        </p:nvSpPr>
        <p:spPr>
          <a:xfrm>
            <a:off x="6848484" y="970066"/>
            <a:ext cx="5127811" cy="703397"/>
          </a:xfrm>
          <a:custGeom>
            <a:avLst/>
            <a:gdLst/>
            <a:ahLst/>
            <a:cxnLst/>
            <a:rect l="l" t="t" r="r" b="b"/>
            <a:pathLst>
              <a:path w="3978275" h="527685">
                <a:moveTo>
                  <a:pt x="3978008" y="527621"/>
                </a:moveTo>
                <a:lnTo>
                  <a:pt x="0" y="527621"/>
                </a:lnTo>
                <a:lnTo>
                  <a:pt x="0" y="0"/>
                </a:lnTo>
                <a:lnTo>
                  <a:pt x="3978008" y="0"/>
                </a:lnTo>
                <a:lnTo>
                  <a:pt x="3978008" y="527621"/>
                </a:lnTo>
                <a:close/>
              </a:path>
            </a:pathLst>
          </a:custGeom>
          <a:solidFill>
            <a:srgbClr val="0377BB"/>
          </a:solidFill>
        </p:spPr>
        <p:txBody>
          <a:bodyPr wrap="square" lIns="0" tIns="0" rIns="0" bIns="0" rtlCol="0"/>
          <a:lstStyle/>
          <a:p>
            <a:pPr defTabSz="609402"/>
            <a:endParaRPr sz="239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bk object 17">
            <a:extLst>
              <a:ext uri="{FF2B5EF4-FFF2-40B4-BE49-F238E27FC236}">
                <a16:creationId xmlns:a16="http://schemas.microsoft.com/office/drawing/2014/main" id="{97139D00-8CE6-4A3C-9635-870CF8504F96}"/>
              </a:ext>
            </a:extLst>
          </p:cNvPr>
          <p:cNvSpPr/>
          <p:nvPr/>
        </p:nvSpPr>
        <p:spPr>
          <a:xfrm>
            <a:off x="859343" y="970066"/>
            <a:ext cx="5989141" cy="703397"/>
          </a:xfrm>
          <a:custGeom>
            <a:avLst/>
            <a:gdLst/>
            <a:ahLst/>
            <a:cxnLst/>
            <a:rect l="l" t="t" r="r" b="b"/>
            <a:pathLst>
              <a:path w="4747260" h="527685">
                <a:moveTo>
                  <a:pt x="0" y="527621"/>
                </a:moveTo>
                <a:lnTo>
                  <a:pt x="4746663" y="527621"/>
                </a:lnTo>
                <a:lnTo>
                  <a:pt x="4746663" y="0"/>
                </a:lnTo>
                <a:lnTo>
                  <a:pt x="0" y="0"/>
                </a:lnTo>
                <a:lnTo>
                  <a:pt x="0" y="527621"/>
                </a:lnTo>
                <a:close/>
              </a:path>
            </a:pathLst>
          </a:custGeom>
          <a:solidFill>
            <a:srgbClr val="F72833"/>
          </a:solidFill>
        </p:spPr>
        <p:txBody>
          <a:bodyPr wrap="square" lIns="0" tIns="0" rIns="0" bIns="0" rtlCol="0"/>
          <a:lstStyle/>
          <a:p>
            <a:pPr defTabSz="609402"/>
            <a:endParaRPr sz="239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8CADCEF2-F893-4A65-B801-C8FE5ED89879}"/>
              </a:ext>
            </a:extLst>
          </p:cNvPr>
          <p:cNvSpPr/>
          <p:nvPr/>
        </p:nvSpPr>
        <p:spPr>
          <a:xfrm>
            <a:off x="5345348" y="1585650"/>
            <a:ext cx="613739" cy="60516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bject 8">
            <a:extLst>
              <a:ext uri="{FF2B5EF4-FFF2-40B4-BE49-F238E27FC236}">
                <a16:creationId xmlns:a16="http://schemas.microsoft.com/office/drawing/2014/main" id="{A487C3DA-1108-4A04-BE32-8EA084E01366}"/>
              </a:ext>
            </a:extLst>
          </p:cNvPr>
          <p:cNvSpPr txBox="1"/>
          <p:nvPr/>
        </p:nvSpPr>
        <p:spPr>
          <a:xfrm>
            <a:off x="4776699" y="2917225"/>
            <a:ext cx="2901118" cy="4648809"/>
          </a:xfrm>
          <a:prstGeom prst="rect">
            <a:avLst/>
          </a:prstGeom>
        </p:spPr>
        <p:txBody>
          <a:bodyPr vert="horz" wrap="square" lIns="0" tIns="20344" rIns="0" bIns="0" rtlCol="0">
            <a:spAutoFit/>
          </a:bodyPr>
          <a:lstStyle/>
          <a:p>
            <a:pPr marL="231705" marR="3463" indent="-222183">
              <a:spcBef>
                <a:spcPts val="300"/>
              </a:spcBef>
              <a:spcAft>
                <a:spcPts val="300"/>
              </a:spcAft>
              <a:buSzPct val="90909"/>
              <a:buChar char="•"/>
              <a:tabLst>
                <a:tab pos="115853" algn="l"/>
              </a:tabLst>
            </a:pPr>
            <a:r>
              <a:rPr lang="en-US" spc="-10">
                <a:solidFill>
                  <a:schemeClr val="bg1"/>
                </a:solidFill>
                <a:latin typeface="+mj-lt"/>
                <a:cs typeface="Times New Roman"/>
              </a:rPr>
              <a:t>Deployment of product is faster</a:t>
            </a:r>
          </a:p>
          <a:p>
            <a:pPr marL="231705" marR="3463" indent="-222183">
              <a:spcBef>
                <a:spcPts val="300"/>
              </a:spcBef>
              <a:spcAft>
                <a:spcPts val="300"/>
              </a:spcAft>
              <a:buSzPct val="90909"/>
              <a:buChar char="•"/>
              <a:tabLst>
                <a:tab pos="115853" algn="l"/>
              </a:tabLst>
            </a:pPr>
            <a:r>
              <a:rPr lang="en-US" spc="-10">
                <a:solidFill>
                  <a:schemeClr val="bg1"/>
                </a:solidFill>
                <a:latin typeface="+mj-lt"/>
                <a:cs typeface="Times New Roman"/>
              </a:rPr>
              <a:t>Automatically stay up to date with the latest features without the, labor, and expense of OnSite upgrades</a:t>
            </a:r>
          </a:p>
          <a:p>
            <a:pPr marL="231705" marR="3463" indent="-222183">
              <a:spcBef>
                <a:spcPts val="300"/>
              </a:spcBef>
              <a:spcAft>
                <a:spcPts val="300"/>
              </a:spcAft>
              <a:buSzPct val="90909"/>
              <a:buChar char="•"/>
              <a:tabLst>
                <a:tab pos="115853" algn="l"/>
              </a:tabLst>
            </a:pPr>
            <a:r>
              <a:rPr lang="en-US" spc="-10">
                <a:solidFill>
                  <a:schemeClr val="bg1"/>
                </a:solidFill>
                <a:latin typeface="+mj-lt"/>
                <a:cs typeface="Times New Roman"/>
              </a:rPr>
              <a:t>Better vendor/customer  application use  collaboration</a:t>
            </a:r>
          </a:p>
          <a:p>
            <a:pPr marL="231705" marR="3463" indent="-222183">
              <a:spcBef>
                <a:spcPts val="160"/>
              </a:spcBef>
              <a:buSzPct val="90909"/>
              <a:buChar char="•"/>
              <a:tabLst>
                <a:tab pos="115853" algn="l"/>
              </a:tabLst>
            </a:pPr>
            <a:endParaRPr lang="en-US" spc="-10">
              <a:solidFill>
                <a:schemeClr val="bg1"/>
              </a:solidFill>
              <a:latin typeface="+mj-lt"/>
              <a:cs typeface="Times New Roman"/>
            </a:endParaRPr>
          </a:p>
          <a:p>
            <a:pPr marL="48043" marR="3463" indent="-39386">
              <a:spcBef>
                <a:spcPts val="160"/>
              </a:spcBef>
              <a:buSzPct val="90909"/>
              <a:buFontTx/>
              <a:buChar char="•"/>
              <a:tabLst>
                <a:tab pos="56699" algn="l"/>
              </a:tabLst>
            </a:pPr>
            <a:endParaRPr lang="en-US" sz="160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48043" marR="3463" indent="-39386">
              <a:spcBef>
                <a:spcPts val="160"/>
              </a:spcBef>
              <a:buSzPct val="90909"/>
              <a:buFontTx/>
              <a:buChar char="•"/>
              <a:tabLst>
                <a:tab pos="56699" algn="l"/>
              </a:tabLst>
            </a:pPr>
            <a:endParaRPr lang="en-US" sz="160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48043" marR="3463" indent="-39386">
              <a:spcBef>
                <a:spcPts val="160"/>
              </a:spcBef>
              <a:buSzPct val="90909"/>
              <a:buFontTx/>
              <a:buChar char="•"/>
              <a:tabLst>
                <a:tab pos="56699" algn="l"/>
              </a:tabLst>
            </a:pPr>
            <a:endParaRPr lang="en-US" sz="160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48043" marR="3463" indent="-39386">
              <a:spcBef>
                <a:spcPts val="160"/>
              </a:spcBef>
              <a:buSzPct val="90909"/>
              <a:buChar char="•"/>
              <a:tabLst>
                <a:tab pos="56699" algn="l"/>
              </a:tabLst>
            </a:pPr>
            <a:endParaRPr sz="1600">
              <a:latin typeface="Times New Roman"/>
              <a:cs typeface="Times New Roman"/>
            </a:endParaRPr>
          </a:p>
        </p:txBody>
      </p:sp>
      <p:sp>
        <p:nvSpPr>
          <p:cNvPr id="21" name="object 4">
            <a:extLst>
              <a:ext uri="{FF2B5EF4-FFF2-40B4-BE49-F238E27FC236}">
                <a16:creationId xmlns:a16="http://schemas.microsoft.com/office/drawing/2014/main" id="{A88BC102-6BBB-4F79-9AB5-366F4F8E7AC3}"/>
              </a:ext>
            </a:extLst>
          </p:cNvPr>
          <p:cNvSpPr txBox="1"/>
          <p:nvPr/>
        </p:nvSpPr>
        <p:spPr>
          <a:xfrm>
            <a:off x="302150" y="1915324"/>
            <a:ext cx="401841" cy="3136083"/>
          </a:xfrm>
          <a:prstGeom prst="rect">
            <a:avLst/>
          </a:prstGeom>
        </p:spPr>
        <p:txBody>
          <a:bodyPr vert="vert270" wrap="square" lIns="0" tIns="10157" rIns="0" bIns="0" rtlCol="0">
            <a:spAutoFit/>
          </a:bodyPr>
          <a:lstStyle/>
          <a:p>
            <a:pPr marL="16928" marR="6771" defTabSz="609402">
              <a:lnSpc>
                <a:spcPct val="111100"/>
              </a:lnSpc>
              <a:spcBef>
                <a:spcPts val="80"/>
              </a:spcBef>
            </a:pPr>
            <a:r>
              <a:rPr sz="1200" b="1" spc="27">
                <a:solidFill>
                  <a:srgbClr val="222223"/>
                </a:solidFill>
                <a:latin typeface="Poppins SemiBold"/>
                <a:cs typeface="Poppins SemiBold"/>
              </a:rPr>
              <a:t>VALUE </a:t>
            </a:r>
            <a:r>
              <a:rPr sz="1200" b="1" spc="33">
                <a:solidFill>
                  <a:srgbClr val="222223"/>
                </a:solidFill>
                <a:latin typeface="Poppins SemiBold"/>
                <a:cs typeface="Poppins SemiBold"/>
              </a:rPr>
              <a:t>CREATION </a:t>
            </a:r>
            <a:r>
              <a:rPr sz="1200" b="1" spc="107">
                <a:solidFill>
                  <a:srgbClr val="222223"/>
                </a:solidFill>
                <a:latin typeface="Poppins SemiBold"/>
                <a:cs typeface="Poppins SemiBold"/>
              </a:rPr>
              <a:t>&amp; </a:t>
            </a:r>
            <a:r>
              <a:rPr sz="1200" b="1" spc="33">
                <a:solidFill>
                  <a:srgbClr val="222223"/>
                </a:solidFill>
                <a:latin typeface="Poppins SemiBold"/>
                <a:cs typeface="Poppins SemiBold"/>
              </a:rPr>
              <a:t>RECOGNITION  </a:t>
            </a:r>
            <a:r>
              <a:rPr sz="1200" b="1" spc="47">
                <a:solidFill>
                  <a:srgbClr val="222223"/>
                </a:solidFill>
                <a:latin typeface="Poppins SemiBold"/>
                <a:cs typeface="Poppins SemiBold"/>
              </a:rPr>
              <a:t>(SAFETY, </a:t>
            </a:r>
            <a:r>
              <a:rPr sz="1200" b="1" spc="33">
                <a:solidFill>
                  <a:srgbClr val="222223"/>
                </a:solidFill>
                <a:latin typeface="Poppins SemiBold"/>
                <a:cs typeface="Poppins SemiBold"/>
              </a:rPr>
              <a:t>COMPLIANCE, </a:t>
            </a:r>
            <a:r>
              <a:rPr sz="1200" b="1" spc="27">
                <a:solidFill>
                  <a:srgbClr val="222223"/>
                </a:solidFill>
                <a:latin typeface="Poppins SemiBold"/>
                <a:cs typeface="Poppins SemiBold"/>
              </a:rPr>
              <a:t>COST</a:t>
            </a:r>
            <a:r>
              <a:rPr sz="1200" b="1" spc="127">
                <a:solidFill>
                  <a:srgbClr val="222223"/>
                </a:solidFill>
                <a:latin typeface="Poppins SemiBold"/>
                <a:cs typeface="Poppins SemiBold"/>
              </a:rPr>
              <a:t> </a:t>
            </a:r>
            <a:r>
              <a:rPr sz="1200" b="1" spc="47">
                <a:solidFill>
                  <a:srgbClr val="222223"/>
                </a:solidFill>
                <a:latin typeface="Poppins SemiBold"/>
                <a:cs typeface="Poppins SemiBold"/>
              </a:rPr>
              <a:t>SAVINGS)</a:t>
            </a:r>
            <a:endParaRPr sz="1200">
              <a:solidFill>
                <a:prstClr val="black"/>
              </a:solidFill>
              <a:latin typeface="Poppins SemiBold"/>
              <a:cs typeface="Poppins SemiBold"/>
            </a:endParaRP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BB1348C0-4C40-45C7-B076-FD6991B27FEC}"/>
              </a:ext>
            </a:extLst>
          </p:cNvPr>
          <p:cNvSpPr txBox="1">
            <a:spLocks/>
          </p:cNvSpPr>
          <p:nvPr/>
        </p:nvSpPr>
        <p:spPr bwMode="auto">
          <a:xfrm>
            <a:off x="925058" y="1927463"/>
            <a:ext cx="4089186" cy="1849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8717" defTabSz="609402">
              <a:spcBef>
                <a:spcPts val="800"/>
              </a:spcBef>
              <a:buSzPct val="80000"/>
              <a:defRPr/>
            </a:pPr>
            <a:r>
              <a:rPr lang="en-US" sz="1600" kern="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Cost Center/Necessary Evil</a:t>
            </a:r>
          </a:p>
          <a:p>
            <a:pPr marL="58718" defTabSz="609402">
              <a:spcBef>
                <a:spcPts val="800"/>
              </a:spcBef>
              <a:buSzPct val="80000"/>
              <a:defRPr/>
            </a:pPr>
            <a:r>
              <a:rPr lang="en-US" sz="1600" kern="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Maintenance &amp; Repair Focused</a:t>
            </a:r>
          </a:p>
          <a:p>
            <a:pPr marL="58718" defTabSz="609402">
              <a:spcBef>
                <a:spcPts val="800"/>
              </a:spcBef>
              <a:buSzPct val="80000"/>
              <a:defRPr/>
            </a:pPr>
            <a:r>
              <a:rPr lang="en-US" sz="1600" kern="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Reactive / Fire Fighting</a:t>
            </a:r>
          </a:p>
          <a:p>
            <a:pPr marL="58718" defTabSz="609402">
              <a:spcBef>
                <a:spcPts val="800"/>
              </a:spcBef>
              <a:buSzPct val="80000"/>
              <a:defRPr/>
            </a:pPr>
            <a:r>
              <a:rPr lang="en-US" sz="1600" kern="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“Point” Solutions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E31145D-F762-4893-9C26-9905B8D4D3B9}"/>
              </a:ext>
            </a:extLst>
          </p:cNvPr>
          <p:cNvSpPr txBox="1"/>
          <p:nvPr/>
        </p:nvSpPr>
        <p:spPr>
          <a:xfrm>
            <a:off x="985557" y="1079316"/>
            <a:ext cx="3986348" cy="4819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402"/>
            <a:r>
              <a:rPr lang="en-US" sz="2532" b="1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CURRENT STATE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8F5B7D3-EDE4-4B12-B024-3ED41FEFEB26}"/>
              </a:ext>
            </a:extLst>
          </p:cNvPr>
          <p:cNvSpPr txBox="1"/>
          <p:nvPr/>
        </p:nvSpPr>
        <p:spPr>
          <a:xfrm>
            <a:off x="9372310" y="1108017"/>
            <a:ext cx="3443550" cy="4819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402"/>
            <a:r>
              <a:rPr lang="en-US" sz="2532" b="1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FUTURE STATE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771AA655-8386-48D3-9329-3CB40CC263AC}"/>
              </a:ext>
            </a:extLst>
          </p:cNvPr>
          <p:cNvCxnSpPr>
            <a:cxnSpLocks/>
          </p:cNvCxnSpPr>
          <p:nvPr/>
        </p:nvCxnSpPr>
        <p:spPr>
          <a:xfrm flipV="1">
            <a:off x="833769" y="5540996"/>
            <a:ext cx="10853188" cy="3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CC5F9CA9-02D8-4591-A338-0F2D83C084D4}"/>
              </a:ext>
            </a:extLst>
          </p:cNvPr>
          <p:cNvCxnSpPr>
            <a:cxnSpLocks/>
          </p:cNvCxnSpPr>
          <p:nvPr/>
        </p:nvCxnSpPr>
        <p:spPr>
          <a:xfrm flipH="1" flipV="1">
            <a:off x="840365" y="292958"/>
            <a:ext cx="1" cy="5239612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31704651-CD9D-4CA9-B5FC-6623325AE4A4}"/>
              </a:ext>
            </a:extLst>
          </p:cNvPr>
          <p:cNvSpPr txBox="1"/>
          <p:nvPr/>
        </p:nvSpPr>
        <p:spPr>
          <a:xfrm>
            <a:off x="866587" y="55204"/>
            <a:ext cx="11076314" cy="668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103">
              <a:lnSpc>
                <a:spcPts val="4799"/>
              </a:lnSpc>
            </a:pPr>
            <a:r>
              <a:rPr lang="en-US" sz="3199" b="1">
                <a:solidFill>
                  <a:srgbClr val="011C72"/>
                </a:solidFill>
                <a:latin typeface="Poppins" pitchFamily="2" charset="77"/>
                <a:cs typeface="Poppins" pitchFamily="2" charset="77"/>
              </a:rPr>
              <a:t>HTM/HFM MATURITY CURVE</a:t>
            </a:r>
          </a:p>
        </p:txBody>
      </p:sp>
      <p:sp>
        <p:nvSpPr>
          <p:cNvPr id="33" name="object 3">
            <a:extLst>
              <a:ext uri="{FF2B5EF4-FFF2-40B4-BE49-F238E27FC236}">
                <a16:creationId xmlns:a16="http://schemas.microsoft.com/office/drawing/2014/main" id="{C8C791C1-E697-467C-9379-8237AFD5BF63}"/>
              </a:ext>
            </a:extLst>
          </p:cNvPr>
          <p:cNvSpPr txBox="1"/>
          <p:nvPr/>
        </p:nvSpPr>
        <p:spPr>
          <a:xfrm>
            <a:off x="4326643" y="5636644"/>
            <a:ext cx="5043681" cy="201711"/>
          </a:xfrm>
          <a:prstGeom prst="rect">
            <a:avLst/>
          </a:prstGeom>
        </p:spPr>
        <p:txBody>
          <a:bodyPr vert="horz" wrap="square" lIns="0" tIns="16929" rIns="0" bIns="0" rtlCol="0">
            <a:spAutoFit/>
          </a:bodyPr>
          <a:lstStyle/>
          <a:p>
            <a:pPr marL="16928" defTabSz="609402">
              <a:spcBef>
                <a:spcPts val="133"/>
              </a:spcBef>
            </a:pPr>
            <a:r>
              <a:rPr sz="1200" b="1" spc="33">
                <a:solidFill>
                  <a:srgbClr val="222223"/>
                </a:solidFill>
                <a:latin typeface="Poppins SemiBold"/>
                <a:cs typeface="Poppins SemiBold"/>
              </a:rPr>
              <a:t>OPERATIONAL EFFECTIVENESS</a:t>
            </a:r>
            <a:r>
              <a:rPr sz="1200" b="1" spc="73">
                <a:solidFill>
                  <a:srgbClr val="222223"/>
                </a:solidFill>
                <a:latin typeface="Poppins SemiBold"/>
                <a:cs typeface="Poppins SemiBold"/>
              </a:rPr>
              <a:t> </a:t>
            </a:r>
            <a:r>
              <a:rPr sz="1200" b="1" spc="47">
                <a:solidFill>
                  <a:srgbClr val="222223"/>
                </a:solidFill>
                <a:latin typeface="Poppins SemiBold"/>
                <a:cs typeface="Poppins SemiBold"/>
              </a:rPr>
              <a:t>(PRODUCTIVITY)</a:t>
            </a:r>
            <a:endParaRPr sz="1200">
              <a:solidFill>
                <a:prstClr val="black"/>
              </a:solidFill>
              <a:latin typeface="Poppins SemiBold"/>
              <a:cs typeface="Poppins SemiBold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C4B6752-6249-4DF0-A2F7-AB02403C4BAA}"/>
              </a:ext>
            </a:extLst>
          </p:cNvPr>
          <p:cNvSpPr/>
          <p:nvPr/>
        </p:nvSpPr>
        <p:spPr>
          <a:xfrm>
            <a:off x="3877467" y="4332998"/>
            <a:ext cx="2154739" cy="476256"/>
          </a:xfrm>
          <a:prstGeom prst="rect">
            <a:avLst/>
          </a:prstGeom>
          <a:solidFill>
            <a:srgbClr val="001E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402"/>
            <a:endParaRPr lang="en-US" sz="2399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C80E681-98EF-4A53-B820-5D698C95B9F6}"/>
              </a:ext>
            </a:extLst>
          </p:cNvPr>
          <p:cNvSpPr/>
          <p:nvPr/>
        </p:nvSpPr>
        <p:spPr>
          <a:xfrm>
            <a:off x="5629765" y="1738956"/>
            <a:ext cx="1998634" cy="476256"/>
          </a:xfrm>
          <a:prstGeom prst="rect">
            <a:avLst/>
          </a:prstGeom>
          <a:solidFill>
            <a:srgbClr val="001E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402"/>
            <a:endParaRPr lang="en-US" sz="2399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C1D26602-AC94-497E-AD61-7189281B70D2}"/>
              </a:ext>
            </a:extLst>
          </p:cNvPr>
          <p:cNvSpPr txBox="1">
            <a:spLocks/>
          </p:cNvSpPr>
          <p:nvPr/>
        </p:nvSpPr>
        <p:spPr bwMode="auto">
          <a:xfrm>
            <a:off x="8351013" y="1862796"/>
            <a:ext cx="3571407" cy="1849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8717" defTabSz="609402">
              <a:spcBef>
                <a:spcPts val="800"/>
              </a:spcBef>
              <a:buSzPct val="80000"/>
              <a:defRPr/>
            </a:pPr>
            <a:r>
              <a:rPr lang="en-US" sz="1600" kern="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Customer Focused Service “Business”  Recognized as valuable part of organization  Predictive and Proactive</a:t>
            </a:r>
          </a:p>
          <a:p>
            <a:pPr marL="58717" defTabSz="609402">
              <a:spcBef>
                <a:spcPts val="800"/>
              </a:spcBef>
              <a:buSzPct val="80000"/>
              <a:defRPr/>
            </a:pPr>
            <a:r>
              <a:rPr lang="en-US" sz="1600" kern="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Total Life Cycle Management  Integration of</a:t>
            </a:r>
          </a:p>
          <a:p>
            <a:pPr marL="58717" defTabSz="609402">
              <a:spcBef>
                <a:spcPts val="800"/>
              </a:spcBef>
              <a:buSzPct val="80000"/>
              <a:defRPr/>
            </a:pPr>
            <a:r>
              <a:rPr lang="en-US" sz="1600" kern="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+ Engineering	+ Finance</a:t>
            </a:r>
          </a:p>
          <a:p>
            <a:pPr marL="58717" defTabSz="609402">
              <a:spcBef>
                <a:spcPts val="800"/>
              </a:spcBef>
              <a:buSzPct val="80000"/>
              <a:defRPr/>
            </a:pPr>
            <a:r>
              <a:rPr lang="en-US" sz="1600" kern="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+ Safety		+ IT</a:t>
            </a:r>
          </a:p>
          <a:p>
            <a:pPr marL="58717" defTabSz="609402">
              <a:spcBef>
                <a:spcPts val="800"/>
              </a:spcBef>
              <a:buSzPct val="80000"/>
              <a:defRPr/>
            </a:pPr>
            <a:r>
              <a:rPr lang="en-US" sz="1600" kern="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+ Logistics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FDC6FEB-73E4-4A30-8B60-EC1504E9AE22}"/>
              </a:ext>
            </a:extLst>
          </p:cNvPr>
          <p:cNvSpPr/>
          <p:nvPr/>
        </p:nvSpPr>
        <p:spPr>
          <a:xfrm>
            <a:off x="5160853" y="2342276"/>
            <a:ext cx="2098825" cy="476256"/>
          </a:xfrm>
          <a:prstGeom prst="rect">
            <a:avLst/>
          </a:prstGeom>
          <a:solidFill>
            <a:srgbClr val="001E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402"/>
            <a:endParaRPr lang="en-US" sz="2399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47BA9F8-DF29-4CC6-8775-3B787976BC40}"/>
              </a:ext>
            </a:extLst>
          </p:cNvPr>
          <p:cNvSpPr/>
          <p:nvPr/>
        </p:nvSpPr>
        <p:spPr>
          <a:xfrm>
            <a:off x="4831114" y="3015025"/>
            <a:ext cx="2126999" cy="476256"/>
          </a:xfrm>
          <a:prstGeom prst="rect">
            <a:avLst/>
          </a:prstGeom>
          <a:solidFill>
            <a:srgbClr val="001E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402"/>
            <a:endParaRPr lang="en-US" sz="2399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5704AC3-042A-4F4C-9FA1-1AD668C0EE49}"/>
              </a:ext>
            </a:extLst>
          </p:cNvPr>
          <p:cNvSpPr/>
          <p:nvPr/>
        </p:nvSpPr>
        <p:spPr>
          <a:xfrm>
            <a:off x="4429106" y="3654358"/>
            <a:ext cx="2154740" cy="476256"/>
          </a:xfrm>
          <a:prstGeom prst="rect">
            <a:avLst/>
          </a:prstGeom>
          <a:solidFill>
            <a:srgbClr val="001E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402"/>
            <a:endParaRPr lang="en-US" sz="2399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9C8BA1C-6807-41EF-BF2D-CB927302064D}"/>
              </a:ext>
            </a:extLst>
          </p:cNvPr>
          <p:cNvSpPr/>
          <p:nvPr/>
        </p:nvSpPr>
        <p:spPr>
          <a:xfrm>
            <a:off x="5551882" y="2386017"/>
            <a:ext cx="1607024" cy="6873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8718" defTabSz="609402">
              <a:spcBef>
                <a:spcPts val="800"/>
              </a:spcBef>
              <a:buSzPct val="80000"/>
              <a:defRPr/>
            </a:pPr>
            <a:r>
              <a:rPr lang="en-US" sz="1067" b="1" kern="0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VISBILITY &amp; ACCOUNTABILITY</a:t>
            </a:r>
          </a:p>
          <a:p>
            <a:pPr marL="58718" defTabSz="609402">
              <a:spcBef>
                <a:spcPts val="800"/>
              </a:spcBef>
              <a:buSzPct val="80000"/>
              <a:defRPr/>
            </a:pPr>
            <a:endParaRPr lang="en-US" sz="1067" b="1" kern="0">
              <a:solidFill>
                <a:prstClr val="white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279D572-A5F0-4B45-BE57-824E56731A4B}"/>
              </a:ext>
            </a:extLst>
          </p:cNvPr>
          <p:cNvSpPr/>
          <p:nvPr/>
        </p:nvSpPr>
        <p:spPr>
          <a:xfrm>
            <a:off x="5139088" y="3054157"/>
            <a:ext cx="1936143" cy="42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8718" defTabSz="609402">
              <a:spcBef>
                <a:spcPts val="800"/>
              </a:spcBef>
              <a:buSzPct val="80000"/>
              <a:defRPr/>
            </a:pPr>
            <a:r>
              <a:rPr lang="en-US" sz="1067" b="1" kern="0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KEY PERFORMANCE  INDICATORS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DB7CA1A-5780-4F30-AB11-381EB007965C}"/>
              </a:ext>
            </a:extLst>
          </p:cNvPr>
          <p:cNvSpPr/>
          <p:nvPr/>
        </p:nvSpPr>
        <p:spPr>
          <a:xfrm>
            <a:off x="4776700" y="3687124"/>
            <a:ext cx="1607024" cy="6873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8718" defTabSz="609402">
              <a:spcBef>
                <a:spcPts val="800"/>
              </a:spcBef>
              <a:buSzPct val="80000"/>
              <a:defRPr/>
            </a:pPr>
            <a:r>
              <a:rPr lang="en-US" sz="1067" b="1" kern="0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CENTRALIZATION &amp; STANDARDIZATION</a:t>
            </a:r>
          </a:p>
          <a:p>
            <a:pPr marL="58718" defTabSz="609402">
              <a:spcBef>
                <a:spcPts val="800"/>
              </a:spcBef>
              <a:buSzPct val="80000"/>
              <a:defRPr/>
            </a:pPr>
            <a:endParaRPr lang="en-US" sz="1067" b="1" kern="0">
              <a:solidFill>
                <a:prstClr val="white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F589929A-25D5-4BDE-86C0-401DB0245020}"/>
              </a:ext>
            </a:extLst>
          </p:cNvPr>
          <p:cNvSpPr/>
          <p:nvPr/>
        </p:nvSpPr>
        <p:spPr>
          <a:xfrm>
            <a:off x="4397263" y="4380243"/>
            <a:ext cx="1607024" cy="6873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8718" defTabSz="609402">
              <a:spcBef>
                <a:spcPts val="800"/>
              </a:spcBef>
              <a:buSzPct val="80000"/>
              <a:defRPr/>
            </a:pPr>
            <a:r>
              <a:rPr lang="en-US" sz="1067" b="1" kern="0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DATA STRUCTURE  &amp; INTEGRITY</a:t>
            </a:r>
          </a:p>
          <a:p>
            <a:pPr marL="58718" defTabSz="609402">
              <a:spcBef>
                <a:spcPts val="800"/>
              </a:spcBef>
              <a:buSzPct val="80000"/>
              <a:defRPr/>
            </a:pPr>
            <a:endParaRPr lang="en-US" sz="1067" b="1" kern="0">
              <a:solidFill>
                <a:prstClr val="white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2" name="TextBox 35">
            <a:extLst>
              <a:ext uri="{FF2B5EF4-FFF2-40B4-BE49-F238E27FC236}">
                <a16:creationId xmlns:a16="http://schemas.microsoft.com/office/drawing/2014/main" id="{C4DF2C4C-1FA1-461B-A546-C64488B026B7}"/>
              </a:ext>
            </a:extLst>
          </p:cNvPr>
          <p:cNvSpPr txBox="1"/>
          <p:nvPr/>
        </p:nvSpPr>
        <p:spPr>
          <a:xfrm>
            <a:off x="333643" y="6598485"/>
            <a:ext cx="3991473" cy="243777"/>
          </a:xfrm>
          <a:prstGeom prst="rect">
            <a:avLst/>
          </a:prstGeom>
          <a:noFill/>
        </p:spPr>
        <p:txBody>
          <a:bodyPr wrap="square" lIns="121888" tIns="609441" rIns="121888" bIns="609441" rtlCol="0" anchor="ctr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387">
              <a:defRPr/>
            </a:pPr>
            <a:r>
              <a:rPr lang="en-US" sz="1000">
                <a:solidFill>
                  <a:prstClr val="white"/>
                </a:solidFill>
                <a:latin typeface="Calibri"/>
                <a:cs typeface="Arial"/>
              </a:rPr>
              <a:t>Accruent Confidential and Proprietary ©2020</a:t>
            </a:r>
          </a:p>
        </p:txBody>
      </p:sp>
      <p:pic>
        <p:nvPicPr>
          <p:cNvPr id="18" name="Picture 17" descr="A screen shot of a computer&#10;&#10;Description automatically generated">
            <a:extLst>
              <a:ext uri="{FF2B5EF4-FFF2-40B4-BE49-F238E27FC236}">
                <a16:creationId xmlns:a16="http://schemas.microsoft.com/office/drawing/2014/main" id="{E0118F32-ABC4-44E4-A13C-206ADD8029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702" y="7829"/>
            <a:ext cx="12202474" cy="685621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0CED1B16-E002-432C-8FB9-AA6574ACBF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842" y="841137"/>
            <a:ext cx="6776987" cy="4710068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87B48713-67F7-4DCD-8461-371EBF5F4926}"/>
              </a:ext>
            </a:extLst>
          </p:cNvPr>
          <p:cNvSpPr/>
          <p:nvPr/>
        </p:nvSpPr>
        <p:spPr>
          <a:xfrm>
            <a:off x="3698944" y="4334216"/>
            <a:ext cx="291927" cy="461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402"/>
            <a:r>
              <a:rPr lang="en-US" sz="2399" b="1" spc="-13">
                <a:solidFill>
                  <a:srgbClr val="502D82"/>
                </a:solidFill>
                <a:latin typeface="Poppins"/>
                <a:cs typeface="Poppins"/>
              </a:rPr>
              <a:t>1</a:t>
            </a:r>
            <a:endParaRPr lang="en-US" sz="239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7AD84EF9-D1DF-4CE2-B1D0-C6AEE5EF385F}"/>
              </a:ext>
            </a:extLst>
          </p:cNvPr>
          <p:cNvSpPr/>
          <p:nvPr/>
        </p:nvSpPr>
        <p:spPr>
          <a:xfrm>
            <a:off x="4199303" y="3652924"/>
            <a:ext cx="357634" cy="461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402"/>
            <a:r>
              <a:rPr lang="en-US" sz="2399" b="1" spc="-13">
                <a:solidFill>
                  <a:srgbClr val="502D82"/>
                </a:solidFill>
                <a:latin typeface="Poppins"/>
                <a:cs typeface="Poppins"/>
              </a:rPr>
              <a:t>2</a:t>
            </a:r>
            <a:endParaRPr lang="en-US" sz="239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A12D553B-AC89-4C68-874E-2591B28747B2}"/>
              </a:ext>
            </a:extLst>
          </p:cNvPr>
          <p:cNvSpPr/>
          <p:nvPr/>
        </p:nvSpPr>
        <p:spPr>
          <a:xfrm>
            <a:off x="4603054" y="3004338"/>
            <a:ext cx="368851" cy="461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402"/>
            <a:r>
              <a:rPr lang="en-US" sz="2399" b="1" spc="-13">
                <a:solidFill>
                  <a:srgbClr val="502D82"/>
                </a:solidFill>
                <a:latin typeface="Poppins"/>
                <a:cs typeface="Poppins"/>
              </a:rPr>
              <a:t>3</a:t>
            </a:r>
            <a:endParaRPr lang="en-US" sz="239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3557A151-4802-43E9-8BF5-3149643CAC38}"/>
              </a:ext>
            </a:extLst>
          </p:cNvPr>
          <p:cNvSpPr/>
          <p:nvPr/>
        </p:nvSpPr>
        <p:spPr>
          <a:xfrm>
            <a:off x="4971630" y="2338956"/>
            <a:ext cx="389685" cy="461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402"/>
            <a:r>
              <a:rPr lang="en-US" sz="2399" b="1" spc="-13">
                <a:solidFill>
                  <a:srgbClr val="502D82"/>
                </a:solidFill>
                <a:latin typeface="Poppins"/>
                <a:cs typeface="Poppins"/>
              </a:rPr>
              <a:t>4</a:t>
            </a:r>
            <a:endParaRPr lang="en-US" sz="239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6C6CE47-EF23-4A8C-A23C-83176B1E6000}"/>
              </a:ext>
            </a:extLst>
          </p:cNvPr>
          <p:cNvSpPr/>
          <p:nvPr/>
        </p:nvSpPr>
        <p:spPr>
          <a:xfrm>
            <a:off x="6049005" y="1769328"/>
            <a:ext cx="1607024" cy="42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8718" defTabSz="609402">
              <a:spcBef>
                <a:spcPts val="800"/>
              </a:spcBef>
              <a:buSzPct val="80000"/>
              <a:defRPr/>
            </a:pPr>
            <a:r>
              <a:rPr lang="en-US" sz="1067" b="1" kern="0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CUSTOMER SATISFACTION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B1517B19-FC49-485B-AF44-AD993B0A27BC}"/>
              </a:ext>
            </a:extLst>
          </p:cNvPr>
          <p:cNvSpPr/>
          <p:nvPr/>
        </p:nvSpPr>
        <p:spPr>
          <a:xfrm>
            <a:off x="5442804" y="1671079"/>
            <a:ext cx="380070" cy="461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402"/>
            <a:r>
              <a:rPr lang="en-US" sz="2399" b="1" spc="-13" dirty="0">
                <a:solidFill>
                  <a:srgbClr val="502D82"/>
                </a:solidFill>
                <a:latin typeface="Poppins"/>
                <a:cs typeface="Poppins"/>
              </a:rPr>
              <a:t>5</a:t>
            </a:r>
            <a:endParaRPr lang="en-US" sz="2399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" name="TextBox 35">
            <a:extLst>
              <a:ext uri="{FF2B5EF4-FFF2-40B4-BE49-F238E27FC236}">
                <a16:creationId xmlns:a16="http://schemas.microsoft.com/office/drawing/2014/main" id="{DAD973AF-F4B7-4241-9D0C-533706BF12CA}"/>
              </a:ext>
            </a:extLst>
          </p:cNvPr>
          <p:cNvSpPr txBox="1"/>
          <p:nvPr/>
        </p:nvSpPr>
        <p:spPr>
          <a:xfrm>
            <a:off x="304723" y="6582858"/>
            <a:ext cx="3991473" cy="243777"/>
          </a:xfrm>
          <a:prstGeom prst="rect">
            <a:avLst/>
          </a:prstGeom>
          <a:noFill/>
        </p:spPr>
        <p:txBody>
          <a:bodyPr wrap="square" lIns="121888" tIns="609441" rIns="121888" bIns="609441" rtlCol="0" anchor="ctr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387">
              <a:defRPr/>
            </a:pPr>
            <a:r>
              <a:rPr lang="en-US" sz="1000">
                <a:solidFill>
                  <a:schemeClr val="bg1"/>
                </a:solidFill>
                <a:cs typeface="Arial"/>
              </a:rPr>
              <a:t>Accruent Confidential and Proprietary ©2020</a:t>
            </a:r>
          </a:p>
        </p:txBody>
      </p:sp>
    </p:spTree>
    <p:extLst>
      <p:ext uri="{BB962C8B-B14F-4D97-AF65-F5344CB8AC3E}">
        <p14:creationId xmlns:p14="http://schemas.microsoft.com/office/powerpoint/2010/main" val="4278931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" grpId="0" animBg="1"/>
      <p:bldP spid="35" grpId="0" animBg="1"/>
      <p:bldP spid="36" grpId="0" animBg="1"/>
      <p:bldP spid="37" grpId="0"/>
      <p:bldP spid="38" grpId="0" animBg="1"/>
      <p:bldP spid="39" grpId="0" animBg="1"/>
      <p:bldP spid="40" grpId="0" animBg="1"/>
      <p:bldP spid="42" grpId="0"/>
      <p:bldP spid="43" grpId="0"/>
      <p:bldP spid="44" grpId="0"/>
      <p:bldP spid="45" grpId="0"/>
      <p:bldP spid="47" grpId="0"/>
      <p:bldP spid="48" grpId="0"/>
      <p:bldP spid="49" grpId="0"/>
      <p:bldP spid="50" grpId="0"/>
      <p:bldP spid="41" grpId="0"/>
      <p:bldP spid="5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F3D21F6-4600-4F72-9535-E283A979CA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763" y="1331586"/>
            <a:ext cx="10512862" cy="3720306"/>
          </a:xfrm>
        </p:spPr>
        <p:txBody>
          <a:bodyPr/>
          <a:lstStyle/>
          <a:p>
            <a:r>
              <a:rPr lang="en-US" sz="3600" dirty="0"/>
              <a:t>Types:</a:t>
            </a:r>
          </a:p>
          <a:p>
            <a:pPr lvl="1"/>
            <a:r>
              <a:rPr lang="en-US" sz="3600" dirty="0"/>
              <a:t>Repair or On Demand</a:t>
            </a:r>
          </a:p>
          <a:p>
            <a:pPr lvl="1"/>
            <a:r>
              <a:rPr lang="en-US" sz="3600" dirty="0"/>
              <a:t>PM or maintenance </a:t>
            </a:r>
          </a:p>
          <a:p>
            <a:pPr lvl="1"/>
            <a:r>
              <a:rPr lang="en-US" sz="3600" dirty="0"/>
              <a:t>Training</a:t>
            </a:r>
          </a:p>
          <a:p>
            <a:pPr lvl="1"/>
            <a:r>
              <a:rPr lang="en-US" sz="3600" dirty="0"/>
              <a:t>Customer Service/Rounds</a:t>
            </a:r>
          </a:p>
          <a:p>
            <a:pPr lvl="1"/>
            <a:r>
              <a:rPr lang="en-US" sz="3600" dirty="0"/>
              <a:t>Meetings</a:t>
            </a:r>
          </a:p>
          <a:p>
            <a:pPr lvl="1"/>
            <a:r>
              <a:rPr lang="en-US" sz="3600" dirty="0"/>
              <a:t>Projects</a:t>
            </a:r>
          </a:p>
          <a:p>
            <a:pPr lvl="1"/>
            <a:r>
              <a:rPr lang="en-US" sz="3600" dirty="0"/>
              <a:t>ANYTHING YOU SPEND TIME DOING!!!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011DB13-8D3B-4A8E-A6D5-CBF12FF64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386D24D-3AA5-4750-8479-BE34C9C33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82" y="527100"/>
            <a:ext cx="10512862" cy="797721"/>
          </a:xfrm>
        </p:spPr>
        <p:txBody>
          <a:bodyPr/>
          <a:lstStyle/>
          <a:p>
            <a:r>
              <a:rPr lang="en-US" sz="5400" dirty="0"/>
              <a:t>Work Orders</a:t>
            </a:r>
          </a:p>
        </p:txBody>
      </p:sp>
    </p:spTree>
    <p:extLst>
      <p:ext uri="{BB962C8B-B14F-4D97-AF65-F5344CB8AC3E}">
        <p14:creationId xmlns:p14="http://schemas.microsoft.com/office/powerpoint/2010/main" val="2367983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F3D21F6-4600-4F72-9535-E283A979CA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Contains: </a:t>
            </a:r>
          </a:p>
          <a:p>
            <a:pPr lvl="1"/>
            <a:r>
              <a:rPr lang="en-US" sz="3600" dirty="0"/>
              <a:t>Work done</a:t>
            </a:r>
          </a:p>
          <a:p>
            <a:pPr lvl="1"/>
            <a:r>
              <a:rPr lang="en-US" sz="3600" dirty="0"/>
              <a:t>Parts used</a:t>
            </a:r>
          </a:p>
          <a:p>
            <a:pPr lvl="1"/>
            <a:r>
              <a:rPr lang="en-US" sz="3600" dirty="0"/>
              <a:t>Time to complete each task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011DB13-8D3B-4A8E-A6D5-CBF12FF64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386D24D-3AA5-4750-8479-BE34C9C33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/>
              <a:t>Work Orders</a:t>
            </a:r>
          </a:p>
        </p:txBody>
      </p:sp>
    </p:spTree>
    <p:extLst>
      <p:ext uri="{BB962C8B-B14F-4D97-AF65-F5344CB8AC3E}">
        <p14:creationId xmlns:p14="http://schemas.microsoft.com/office/powerpoint/2010/main" val="38874971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ADAAE5B-A0D1-4D05-B1D3-663D715730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PM Completion Percentage</a:t>
            </a:r>
          </a:p>
          <a:p>
            <a:r>
              <a:rPr lang="en-US" sz="3200" dirty="0"/>
              <a:t>Time Management </a:t>
            </a:r>
          </a:p>
          <a:p>
            <a:r>
              <a:rPr lang="en-US" sz="3200" dirty="0"/>
              <a:t>Average Repair Time</a:t>
            </a:r>
          </a:p>
          <a:p>
            <a:r>
              <a:rPr lang="en-US" sz="3200" dirty="0"/>
              <a:t>Total Time to Repair</a:t>
            </a:r>
          </a:p>
          <a:p>
            <a:r>
              <a:rPr lang="en-US" sz="3200" dirty="0"/>
              <a:t>Cost of repairs- labor and parts</a:t>
            </a:r>
          </a:p>
          <a:p>
            <a:r>
              <a:rPr lang="en-US" sz="3200" dirty="0"/>
              <a:t>Work Order Analysis 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DA27DD4-9D7D-42A2-AD1E-E697A8E2C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F5C75CA-AB33-4FA9-85FA-146928B81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/>
              <a:t>HTM Measurement Metrics</a:t>
            </a:r>
          </a:p>
        </p:txBody>
      </p:sp>
    </p:spTree>
    <p:extLst>
      <p:ext uri="{BB962C8B-B14F-4D97-AF65-F5344CB8AC3E}">
        <p14:creationId xmlns:p14="http://schemas.microsoft.com/office/powerpoint/2010/main" val="15275153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36CC823-C1BA-4E78-B562-474EB71F30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982" y="1100139"/>
            <a:ext cx="10512862" cy="3720306"/>
          </a:xfrm>
        </p:spPr>
        <p:txBody>
          <a:bodyPr/>
          <a:lstStyle/>
          <a:p>
            <a:r>
              <a:rPr lang="en-US" sz="2400" dirty="0"/>
              <a:t>Cost of Service Ratio (COSR)</a:t>
            </a:r>
          </a:p>
          <a:p>
            <a:pPr lvl="1"/>
            <a:r>
              <a:rPr lang="en-US" sz="2400" dirty="0"/>
              <a:t>Purchase cost of equipment inventory</a:t>
            </a:r>
          </a:p>
          <a:p>
            <a:pPr lvl="1"/>
            <a:r>
              <a:rPr lang="en-US" sz="2400" dirty="0"/>
              <a:t>Factors:</a:t>
            </a:r>
          </a:p>
          <a:p>
            <a:pPr lvl="2"/>
            <a:r>
              <a:rPr lang="en-US" sz="2400" dirty="0"/>
              <a:t>Shop hourly labor rate</a:t>
            </a:r>
          </a:p>
          <a:p>
            <a:pPr lvl="2"/>
            <a:r>
              <a:rPr lang="en-US" sz="2400" dirty="0"/>
              <a:t>Cost of parts</a:t>
            </a:r>
          </a:p>
          <a:p>
            <a:pPr lvl="2"/>
            <a:r>
              <a:rPr lang="en-US" sz="2400" dirty="0"/>
              <a:t>Cost of vendor repairs</a:t>
            </a:r>
          </a:p>
          <a:p>
            <a:pPr lvl="2"/>
            <a:r>
              <a:rPr lang="en-US" sz="2400" dirty="0"/>
              <a:t>Cost of services expenses- such as mileage reimbursement or transportation cost</a:t>
            </a:r>
          </a:p>
          <a:p>
            <a:pPr lvl="2"/>
            <a:r>
              <a:rPr lang="en-US" sz="2400" dirty="0"/>
              <a:t>Cost of service contracts</a:t>
            </a:r>
          </a:p>
          <a:p>
            <a:pPr lvl="2"/>
            <a:r>
              <a:rPr lang="en-US" sz="2400" dirty="0"/>
              <a:t>Operational Costs- example: office supplies, printer paper, etc.</a:t>
            </a:r>
          </a:p>
          <a:p>
            <a:pPr lvl="1"/>
            <a:r>
              <a:rPr lang="en-US" sz="2400" dirty="0"/>
              <a:t>All of these factor into a ratio (COSR)</a:t>
            </a:r>
          </a:p>
          <a:p>
            <a:pPr lvl="1"/>
            <a:r>
              <a:rPr lang="en-US" sz="2400" dirty="0"/>
              <a:t>Measured in a percentage</a:t>
            </a:r>
          </a:p>
          <a:p>
            <a:r>
              <a:rPr lang="en-US" dirty="0"/>
              <a:t>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BECA055-D3D7-477F-8BCA-1D1E38DE2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70BA955-D8DC-4CB8-BFA4-9C1133213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82" y="216693"/>
            <a:ext cx="10512862" cy="797721"/>
          </a:xfrm>
        </p:spPr>
        <p:txBody>
          <a:bodyPr/>
          <a:lstStyle/>
          <a:p>
            <a:r>
              <a:rPr lang="en-US" sz="5400" dirty="0"/>
              <a:t>Cost of Repairs</a:t>
            </a:r>
          </a:p>
        </p:txBody>
      </p:sp>
    </p:spTree>
    <p:extLst>
      <p:ext uri="{BB962C8B-B14F-4D97-AF65-F5344CB8AC3E}">
        <p14:creationId xmlns:p14="http://schemas.microsoft.com/office/powerpoint/2010/main" val="24916290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AA4D46D-E919-426C-BB75-89F3C9F008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982" y="1358901"/>
            <a:ext cx="10512862" cy="3720306"/>
          </a:xfrm>
        </p:spPr>
        <p:txBody>
          <a:bodyPr/>
          <a:lstStyle/>
          <a:p>
            <a:r>
              <a:rPr lang="en-US" sz="2800" dirty="0"/>
              <a:t>Cost of repairs can help identify equipment with high repair costs</a:t>
            </a:r>
          </a:p>
          <a:p>
            <a:r>
              <a:rPr lang="en-US" sz="2800" dirty="0"/>
              <a:t>Can look at history of the equipment and how much has been spent to repair it over its lifetime.</a:t>
            </a:r>
          </a:p>
          <a:p>
            <a:r>
              <a:rPr lang="en-US" sz="2800" dirty="0"/>
              <a:t>Once the equipment reaches a threshold it can be added to a list of equipment needing to be replaced with new equipment.</a:t>
            </a:r>
          </a:p>
          <a:p>
            <a:r>
              <a:rPr lang="en-US" sz="2800" dirty="0"/>
              <a:t>Can help identify “lemons” </a:t>
            </a:r>
          </a:p>
          <a:p>
            <a:r>
              <a:rPr lang="en-US" sz="2800" dirty="0"/>
              <a:t>Helps equipment planning</a:t>
            </a:r>
          </a:p>
          <a:p>
            <a:r>
              <a:rPr lang="en-US" sz="2800" dirty="0"/>
              <a:t>Helps identify “time hogs”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8F35721-8D4C-4A65-A189-3DC3C945B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DB3E270-4572-4A57-BB6E-0E3C7E32E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82" y="216693"/>
            <a:ext cx="10512862" cy="797721"/>
          </a:xfrm>
        </p:spPr>
        <p:txBody>
          <a:bodyPr/>
          <a:lstStyle/>
          <a:p>
            <a:r>
              <a:rPr lang="en-US" sz="5400" dirty="0"/>
              <a:t>Cost of Repairs </a:t>
            </a:r>
          </a:p>
        </p:txBody>
      </p:sp>
    </p:spTree>
    <p:extLst>
      <p:ext uri="{BB962C8B-B14F-4D97-AF65-F5344CB8AC3E}">
        <p14:creationId xmlns:p14="http://schemas.microsoft.com/office/powerpoint/2010/main" val="40700390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09403A7-0D1D-4AE5-AE15-DBA4DF55AA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982" y="1235076"/>
            <a:ext cx="10512862" cy="3720306"/>
          </a:xfrm>
        </p:spPr>
        <p:txBody>
          <a:bodyPr/>
          <a:lstStyle/>
          <a:p>
            <a:r>
              <a:rPr lang="en-US" dirty="0"/>
              <a:t>COSR – Cost of Service Ratio is a measurement of department efficiency</a:t>
            </a:r>
          </a:p>
          <a:p>
            <a:r>
              <a:rPr lang="en-US" dirty="0"/>
              <a:t>COSR can help in looking at areas to cut costs and service contracts</a:t>
            </a:r>
          </a:p>
          <a:p>
            <a:r>
              <a:rPr lang="en-US" dirty="0"/>
              <a:t>Your medical equipment requires PM labor, PM parts, repairs, some user errors, service calls, maybe a service contract.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C4B6264-7667-4C51-BD52-70D2F6255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6130936-E9B2-4A9B-9F4A-D7D05E1E0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763" y="226218"/>
            <a:ext cx="10512862" cy="797721"/>
          </a:xfrm>
        </p:spPr>
        <p:txBody>
          <a:bodyPr/>
          <a:lstStyle/>
          <a:p>
            <a:r>
              <a:rPr lang="en-US" sz="5400" dirty="0"/>
              <a:t>Cost of Repairs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D6FDCD-2268-4E95-999D-DC63640E9F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5970" y="3977372"/>
            <a:ext cx="6876884" cy="1774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6348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C94566F-FFE0-44B8-ACB7-CE04C28599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982" y="1206501"/>
            <a:ext cx="10512862" cy="3720306"/>
          </a:xfrm>
        </p:spPr>
        <p:txBody>
          <a:bodyPr/>
          <a:lstStyle/>
          <a:p>
            <a:r>
              <a:rPr lang="en-US" sz="2800" dirty="0"/>
              <a:t>PM and CM work orders are analyzed to determine whether an AEM can be done</a:t>
            </a:r>
          </a:p>
          <a:p>
            <a:r>
              <a:rPr lang="en-US" sz="2800" dirty="0"/>
              <a:t>AEM is Alternate Equipment Maintenance </a:t>
            </a:r>
          </a:p>
          <a:p>
            <a:r>
              <a:rPr lang="en-US" sz="2800" dirty="0"/>
              <a:t>This maintenance differs from the manufacturer  recommended interval or PM steps. </a:t>
            </a:r>
          </a:p>
          <a:p>
            <a:r>
              <a:rPr lang="en-US" sz="2800" dirty="0"/>
              <a:t>If PMs are routinely completed on a certain piece of equipment with no adjustments necessary, then maybe an AEM can be considered.</a:t>
            </a:r>
          </a:p>
          <a:p>
            <a:r>
              <a:rPr lang="en-US" sz="2800" dirty="0"/>
              <a:t>Equipment with no previous service history are not eligible for AEM 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D270114-1F0D-4D14-88F8-6F8C4329F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5D46F37-0D8B-4D4F-898C-834284E64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82" y="207168"/>
            <a:ext cx="10512862" cy="797721"/>
          </a:xfrm>
        </p:spPr>
        <p:txBody>
          <a:bodyPr/>
          <a:lstStyle/>
          <a:p>
            <a:r>
              <a:rPr lang="en-US" sz="5400" dirty="0"/>
              <a:t>AEM Analysis</a:t>
            </a:r>
          </a:p>
        </p:txBody>
      </p:sp>
    </p:spTree>
    <p:extLst>
      <p:ext uri="{BB962C8B-B14F-4D97-AF65-F5344CB8AC3E}">
        <p14:creationId xmlns:p14="http://schemas.microsoft.com/office/powerpoint/2010/main" val="8151133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C94566F-FFE0-44B8-ACB7-CE04C28599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982" y="1206501"/>
            <a:ext cx="10512862" cy="3720306"/>
          </a:xfrm>
        </p:spPr>
        <p:txBody>
          <a:bodyPr/>
          <a:lstStyle/>
          <a:p>
            <a:r>
              <a:rPr lang="en-US" sz="2800" dirty="0"/>
              <a:t>It is important to code PM &amp; CM work orders correctly. </a:t>
            </a:r>
          </a:p>
          <a:p>
            <a:r>
              <a:rPr lang="en-US" sz="2800" dirty="0"/>
              <a:t>If a PM passes with no adjustments the work order should be closed noting no adjustments needed.</a:t>
            </a:r>
          </a:p>
          <a:p>
            <a:r>
              <a:rPr lang="en-US" sz="2800" dirty="0"/>
              <a:t>If minor adjustments are needed, then close it that way. </a:t>
            </a:r>
          </a:p>
          <a:p>
            <a:r>
              <a:rPr lang="en-US" sz="2800" dirty="0"/>
              <a:t>If repairs are needed at PM close with completed- repairs needed and open a corrective maintenance work order. </a:t>
            </a:r>
          </a:p>
          <a:p>
            <a:r>
              <a:rPr lang="en-US" sz="2800" dirty="0"/>
              <a:t>All these closing codes play into the AEM determination. 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D270114-1F0D-4D14-88F8-6F8C4329F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5D46F37-0D8B-4D4F-898C-834284E64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82" y="207168"/>
            <a:ext cx="10512862" cy="797721"/>
          </a:xfrm>
        </p:spPr>
        <p:txBody>
          <a:bodyPr/>
          <a:lstStyle/>
          <a:p>
            <a:r>
              <a:rPr lang="en-US" sz="5400" dirty="0"/>
              <a:t>AEM Analysis</a:t>
            </a:r>
          </a:p>
        </p:txBody>
      </p:sp>
    </p:spTree>
    <p:extLst>
      <p:ext uri="{BB962C8B-B14F-4D97-AF65-F5344CB8AC3E}">
        <p14:creationId xmlns:p14="http://schemas.microsoft.com/office/powerpoint/2010/main" val="6464115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353DAF3-B5D4-4CA9-A948-153D36C9C4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2300" y="76581"/>
            <a:ext cx="5114925" cy="5806440"/>
          </a:xfrm>
        </p:spPr>
        <p:txBody>
          <a:bodyPr/>
          <a:lstStyle/>
          <a:p>
            <a:endParaRPr lang="en-US" dirty="0"/>
          </a:p>
          <a:p>
            <a:r>
              <a:rPr lang="en-US" sz="3200" dirty="0">
                <a:solidFill>
                  <a:srgbClr val="FFC000"/>
                </a:solidFill>
              </a:rPr>
              <a:t>Why?</a:t>
            </a:r>
          </a:p>
          <a:p>
            <a:pPr marL="800180" lvl="1" indent="-342934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C000"/>
                </a:solidFill>
              </a:rPr>
              <a:t>Staffing</a:t>
            </a:r>
          </a:p>
          <a:p>
            <a:pPr marL="800180" lvl="1" indent="-342934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C000"/>
                </a:solidFill>
              </a:rPr>
              <a:t>Capital Planning</a:t>
            </a:r>
          </a:p>
          <a:p>
            <a:pPr marL="800180" lvl="1" indent="-342934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C000"/>
                </a:solidFill>
              </a:rPr>
              <a:t>Benchmarking</a:t>
            </a:r>
          </a:p>
          <a:p>
            <a:pPr marL="800180" lvl="1" indent="-342934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C000"/>
                </a:solidFill>
              </a:rPr>
              <a:t>Improved &amp; More Efficient Operations</a:t>
            </a:r>
          </a:p>
          <a:p>
            <a:r>
              <a:rPr lang="en-US" sz="3200" dirty="0"/>
              <a:t>How? </a:t>
            </a:r>
          </a:p>
          <a:p>
            <a:pPr marL="800180" marR="0" lvl="1" indent="-342934" algn="l" defTabSz="913698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1771"/>
                </a:solidFill>
                <a:effectLst/>
                <a:uLnTx/>
                <a:uFillTx/>
                <a:latin typeface="Roboto Light"/>
                <a:ea typeface="+mn-ea"/>
                <a:cs typeface="+mn-cs"/>
              </a:rPr>
              <a:t>Data Integrity</a:t>
            </a:r>
          </a:p>
          <a:p>
            <a:pPr marL="800180" marR="0" lvl="1" indent="-342934" algn="l" defTabSz="913698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1771"/>
                </a:solidFill>
                <a:effectLst/>
                <a:uLnTx/>
                <a:uFillTx/>
                <a:latin typeface="Roboto Light"/>
                <a:ea typeface="+mn-ea"/>
                <a:cs typeface="+mn-cs"/>
              </a:rPr>
              <a:t>Data Standardization</a:t>
            </a:r>
          </a:p>
          <a:p>
            <a:pPr marR="0" lvl="1" algn="l" defTabSz="913698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sz="2800" dirty="0"/>
          </a:p>
          <a:p>
            <a:r>
              <a:rPr lang="en-US" sz="3200" dirty="0"/>
              <a:t>What?</a:t>
            </a:r>
          </a:p>
          <a:p>
            <a:pPr marL="800180" lvl="1" indent="-342934">
              <a:buFont typeface="Arial" panose="020B0604020202020204" pitchFamily="34" charset="0"/>
              <a:buChar char="•"/>
            </a:pPr>
            <a:r>
              <a:rPr lang="en-US" sz="2800" dirty="0"/>
              <a:t>Potential Results</a:t>
            </a:r>
          </a:p>
        </p:txBody>
      </p:sp>
    </p:spTree>
    <p:extLst>
      <p:ext uri="{BB962C8B-B14F-4D97-AF65-F5344CB8AC3E}">
        <p14:creationId xmlns:p14="http://schemas.microsoft.com/office/powerpoint/2010/main" val="11690275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7A914B6-A1DC-4C94-A8C8-5B8ABDA3A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763" y="1377951"/>
            <a:ext cx="10512862" cy="3720306"/>
          </a:xfrm>
        </p:spPr>
        <p:txBody>
          <a:bodyPr/>
          <a:lstStyle/>
          <a:p>
            <a:pPr marL="800180" lvl="1" indent="-342934">
              <a:buFont typeface="Arial" panose="020B0604020202020204" pitchFamily="34" charset="0"/>
              <a:buChar char="•"/>
            </a:pPr>
            <a:r>
              <a:rPr lang="en-US" sz="4400" dirty="0"/>
              <a:t>Staffing</a:t>
            </a:r>
          </a:p>
          <a:p>
            <a:pPr marL="800180" lvl="1" indent="-342934">
              <a:buFont typeface="Arial" panose="020B0604020202020204" pitchFamily="34" charset="0"/>
              <a:buChar char="•"/>
            </a:pPr>
            <a:r>
              <a:rPr lang="en-US" sz="4400" dirty="0"/>
              <a:t>Capital Planning</a:t>
            </a:r>
          </a:p>
          <a:p>
            <a:pPr marL="800180" lvl="1" indent="-342934">
              <a:buFont typeface="Arial" panose="020B0604020202020204" pitchFamily="34" charset="0"/>
              <a:buChar char="•"/>
            </a:pPr>
            <a:r>
              <a:rPr lang="en-US" sz="4400" dirty="0"/>
              <a:t>Benchmarking</a:t>
            </a:r>
          </a:p>
          <a:p>
            <a:pPr marL="800180" lvl="1" indent="-342934">
              <a:buFont typeface="Arial" panose="020B0604020202020204" pitchFamily="34" charset="0"/>
              <a:buChar char="•"/>
            </a:pPr>
            <a:r>
              <a:rPr lang="en-US" sz="4400" dirty="0"/>
              <a:t>Improved &amp; More Efficient Operations</a:t>
            </a:r>
          </a:p>
          <a:p>
            <a:pPr marL="1257425" lvl="2" indent="-342934"/>
            <a:r>
              <a:rPr lang="en-US" sz="3600" dirty="0"/>
              <a:t>AEM</a:t>
            </a:r>
          </a:p>
          <a:p>
            <a:pPr marL="1257425" lvl="2" indent="-342934"/>
            <a:r>
              <a:rPr lang="en-US" sz="3600" dirty="0"/>
              <a:t>More balanced PM vs. CM workload</a:t>
            </a:r>
          </a:p>
          <a:p>
            <a:pPr marL="1257425" lvl="2" indent="-342934"/>
            <a:r>
              <a:rPr lang="en-US" sz="3600" dirty="0"/>
              <a:t>More Device Hrs. vs. Non-Device Hrs.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782C6D-826B-448B-BEDC-085A7143B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515A5AE-7A4B-4F4D-B372-A65BD532F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82" y="425155"/>
            <a:ext cx="10512862" cy="797721"/>
          </a:xfrm>
        </p:spPr>
        <p:txBody>
          <a:bodyPr/>
          <a:lstStyle/>
          <a:p>
            <a:r>
              <a:rPr lang="en-US" sz="5400" dirty="0"/>
              <a:t>Why?</a:t>
            </a:r>
            <a:br>
              <a:rPr lang="en-US" sz="3600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241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02D33B9-276B-4678-829E-51A386D99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82" y="425155"/>
            <a:ext cx="10512862" cy="797721"/>
          </a:xfrm>
        </p:spPr>
        <p:txBody>
          <a:bodyPr/>
          <a:lstStyle/>
          <a:p>
            <a:r>
              <a:rPr lang="en-US" dirty="0"/>
              <a:t>Device Hours vs. Non – Device Hours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8058E91-1448-42F9-B10E-834D2D58A8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982" y="1222876"/>
            <a:ext cx="5029200" cy="3956049"/>
          </a:xfrm>
        </p:spPr>
        <p:txBody>
          <a:bodyPr/>
          <a:lstStyle/>
          <a:p>
            <a:r>
              <a:rPr lang="en-US" dirty="0"/>
              <a:t>Device Hours</a:t>
            </a:r>
          </a:p>
          <a:p>
            <a:pPr lvl="1"/>
            <a:r>
              <a:rPr lang="en-US" dirty="0"/>
              <a:t>PM</a:t>
            </a:r>
          </a:p>
          <a:p>
            <a:pPr lvl="1"/>
            <a:r>
              <a:rPr lang="en-US" dirty="0"/>
              <a:t>CM</a:t>
            </a:r>
          </a:p>
          <a:p>
            <a:pPr lvl="1"/>
            <a:r>
              <a:rPr lang="en-US" dirty="0"/>
              <a:t>Incoming Inspections</a:t>
            </a:r>
          </a:p>
          <a:p>
            <a:pPr lvl="1"/>
            <a:r>
              <a:rPr lang="en-US" dirty="0"/>
              <a:t>Incident Investigations</a:t>
            </a:r>
          </a:p>
          <a:p>
            <a:pPr lvl="1"/>
            <a:r>
              <a:rPr lang="en-US" dirty="0"/>
              <a:t>Hazard Alerts</a:t>
            </a:r>
          </a:p>
          <a:p>
            <a:pPr lvl="1"/>
            <a:r>
              <a:rPr lang="en-US" dirty="0"/>
              <a:t>Recalls</a:t>
            </a:r>
          </a:p>
          <a:p>
            <a:pPr marL="457246" lvl="1" indent="0">
              <a:buNone/>
            </a:pPr>
            <a:endParaRPr lang="en-US" dirty="0"/>
          </a:p>
          <a:p>
            <a:pPr lvl="1"/>
            <a:r>
              <a:rPr lang="en-US" sz="32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Average/Tech</a:t>
            </a:r>
          </a:p>
          <a:p>
            <a:pPr lvl="2"/>
            <a:r>
              <a:rPr lang="en-US" sz="28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1001 Dev. Hrs.</a:t>
            </a:r>
          </a:p>
          <a:p>
            <a:pPr lvl="2"/>
            <a:r>
              <a:rPr lang="en-US" sz="28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859 Non-Dev Hrs.</a:t>
            </a:r>
          </a:p>
          <a:p>
            <a:pPr marL="457246" lvl="1" indent="0">
              <a:buNone/>
            </a:pPr>
            <a:r>
              <a:rPr lang="en-US" sz="3200" dirty="0"/>
              <a:t>		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C4DCC4A-0FC9-4FD3-871E-6DF37ACD5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485FD71-68F3-40F6-BD9B-F953F27C8AF1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094413" y="1222876"/>
            <a:ext cx="5029200" cy="3720306"/>
          </a:xfrm>
        </p:spPr>
        <p:txBody>
          <a:bodyPr/>
          <a:lstStyle/>
          <a:p>
            <a:r>
              <a:rPr lang="en-US" dirty="0"/>
              <a:t>Non-Device Hours</a:t>
            </a:r>
          </a:p>
          <a:p>
            <a:pPr lvl="1"/>
            <a:r>
              <a:rPr lang="en-US" dirty="0"/>
              <a:t>Department Meetings</a:t>
            </a:r>
          </a:p>
          <a:p>
            <a:pPr lvl="1"/>
            <a:r>
              <a:rPr lang="en-US" dirty="0"/>
              <a:t>Compliance Training</a:t>
            </a:r>
          </a:p>
          <a:p>
            <a:pPr lvl="1"/>
            <a:r>
              <a:rPr lang="en-US" dirty="0"/>
              <a:t>Vendor Training</a:t>
            </a:r>
          </a:p>
          <a:p>
            <a:pPr lvl="1"/>
            <a:r>
              <a:rPr lang="en-US" dirty="0"/>
              <a:t>Administrative Work</a:t>
            </a:r>
          </a:p>
          <a:p>
            <a:pPr lvl="1"/>
            <a:r>
              <a:rPr lang="en-US" dirty="0"/>
              <a:t>Travel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65065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E7011-F517-4455-BDB2-ED2097D39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82" y="310458"/>
            <a:ext cx="10512862" cy="797721"/>
          </a:xfrm>
        </p:spPr>
        <p:txBody>
          <a:bodyPr/>
          <a:lstStyle/>
          <a:p>
            <a:pPr algn="ctr"/>
            <a:r>
              <a:rPr lang="en-US" dirty="0"/>
              <a:t>Device Hours Trend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9D9F7E-91F6-4208-81C6-E064B1743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F92F270-C18A-4773-8569-7B91EF4589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5695" y="876300"/>
            <a:ext cx="8477433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7229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6C95F16-A47F-455F-8236-090E87BD2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826F232-42E5-4097-9C7A-6EE2456C78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248" y="91325"/>
            <a:ext cx="7281448" cy="260051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1786530-D628-478E-B2E4-7AD61C246B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676" y="2750541"/>
            <a:ext cx="6405732" cy="2974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42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EB94292-711F-4537-9D04-477DEC6B0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687FA3E-6297-4EC2-8699-0F7965D431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7752" y="0"/>
            <a:ext cx="9329624" cy="5772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3237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E684CD0-079B-4DA4-BF51-FA87D130D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8CE2923-554F-41B3-A6D0-06EFB4C5F1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893" y="193160"/>
            <a:ext cx="10560715" cy="5412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5716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2D9F620-7F9C-4BE5-9B00-0C6BB6406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625796A-F98B-4202-9F05-D6EEB58CAA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38891"/>
            <a:ext cx="12265122" cy="4535134"/>
          </a:xfrm>
          <a:prstGeom prst="rect">
            <a:avLst/>
          </a:prstGeom>
        </p:spPr>
      </p:pic>
      <p:sp>
        <p:nvSpPr>
          <p:cNvPr id="8" name="Title 3">
            <a:extLst>
              <a:ext uri="{FF2B5EF4-FFF2-40B4-BE49-F238E27FC236}">
                <a16:creationId xmlns:a16="http://schemas.microsoft.com/office/drawing/2014/main" id="{55590331-5339-4850-BAC2-FFC80D7A4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81" y="266513"/>
            <a:ext cx="10512862" cy="797721"/>
          </a:xfrm>
        </p:spPr>
        <p:txBody>
          <a:bodyPr/>
          <a:lstStyle/>
          <a:p>
            <a:pPr algn="ctr"/>
            <a:r>
              <a:rPr lang="en-US" dirty="0"/>
              <a:t>Capital Planning Assessment Factors</a:t>
            </a:r>
          </a:p>
        </p:txBody>
      </p:sp>
    </p:spTree>
    <p:extLst>
      <p:ext uri="{BB962C8B-B14F-4D97-AF65-F5344CB8AC3E}">
        <p14:creationId xmlns:p14="http://schemas.microsoft.com/office/powerpoint/2010/main" val="24099391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169FEA6-5EF9-436F-8191-9046765BB9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310443"/>
            <a:ext cx="12287958" cy="3927479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87E4A85-3182-44E9-83D6-FB8CA3D8F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B1F48F1-1D95-429C-8BB8-369EA7F60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763" y="218914"/>
            <a:ext cx="10512862" cy="797721"/>
          </a:xfrm>
        </p:spPr>
        <p:txBody>
          <a:bodyPr/>
          <a:lstStyle/>
          <a:p>
            <a:pPr algn="ctr"/>
            <a:r>
              <a:rPr lang="en-US" dirty="0"/>
              <a:t>Capital Plan</a:t>
            </a:r>
          </a:p>
        </p:txBody>
      </p:sp>
    </p:spTree>
    <p:extLst>
      <p:ext uri="{BB962C8B-B14F-4D97-AF65-F5344CB8AC3E}">
        <p14:creationId xmlns:p14="http://schemas.microsoft.com/office/powerpoint/2010/main" val="36201398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7A914B6-A1DC-4C94-A8C8-5B8ABDA3A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763" y="1377951"/>
            <a:ext cx="10512862" cy="3720306"/>
          </a:xfrm>
        </p:spPr>
        <p:txBody>
          <a:bodyPr/>
          <a:lstStyle/>
          <a:p>
            <a:pPr marL="800180" lvl="1" indent="-342934">
              <a:buFont typeface="Arial" panose="020B0604020202020204" pitchFamily="34" charset="0"/>
              <a:buChar char="•"/>
            </a:pPr>
            <a:r>
              <a:rPr lang="en-US" sz="4400" dirty="0"/>
              <a:t>Staffing</a:t>
            </a:r>
          </a:p>
          <a:p>
            <a:pPr marL="800180" lvl="1" indent="-342934">
              <a:buFont typeface="Arial" panose="020B0604020202020204" pitchFamily="34" charset="0"/>
              <a:buChar char="•"/>
            </a:pPr>
            <a:r>
              <a:rPr lang="en-US" sz="4400" dirty="0"/>
              <a:t>Capital Planning</a:t>
            </a:r>
          </a:p>
          <a:p>
            <a:pPr marL="800180" lvl="1" indent="-342934"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rgbClr val="FFC000"/>
                </a:solidFill>
              </a:rPr>
              <a:t>Benchmarking</a:t>
            </a:r>
          </a:p>
          <a:p>
            <a:pPr marL="800180" lvl="1" indent="-342934">
              <a:buFont typeface="Arial" panose="020B0604020202020204" pitchFamily="34" charset="0"/>
              <a:buChar char="•"/>
            </a:pPr>
            <a:r>
              <a:rPr lang="en-US" sz="4400" dirty="0"/>
              <a:t>Improved &amp; More Efficient Operations</a:t>
            </a:r>
          </a:p>
          <a:p>
            <a:pPr marL="1257425" lvl="2" indent="-342934"/>
            <a:r>
              <a:rPr lang="en-US" sz="3600" dirty="0"/>
              <a:t>AEM</a:t>
            </a:r>
          </a:p>
          <a:p>
            <a:pPr marL="1257425" lvl="2" indent="-342934"/>
            <a:r>
              <a:rPr lang="en-US" sz="3600" dirty="0"/>
              <a:t>More balanced PM vs. CM workload</a:t>
            </a:r>
          </a:p>
          <a:p>
            <a:pPr marL="1257425" lvl="2" indent="-342934"/>
            <a:r>
              <a:rPr lang="en-US" sz="3600" dirty="0"/>
              <a:t>More Device Hrs. vs. Non-Device Hrs.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782C6D-826B-448B-BEDC-085A7143B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515A5AE-7A4B-4F4D-B372-A65BD532F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82" y="425155"/>
            <a:ext cx="10512862" cy="797721"/>
          </a:xfrm>
        </p:spPr>
        <p:txBody>
          <a:bodyPr/>
          <a:lstStyle/>
          <a:p>
            <a:r>
              <a:rPr lang="en-US" sz="5400" dirty="0"/>
              <a:t>Why?</a:t>
            </a:r>
            <a:br>
              <a:rPr lang="en-US" sz="3600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57538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7A914B6-A1DC-4C94-A8C8-5B8ABDA3A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763" y="1377951"/>
            <a:ext cx="10512862" cy="3720306"/>
          </a:xfrm>
        </p:spPr>
        <p:txBody>
          <a:bodyPr/>
          <a:lstStyle/>
          <a:p>
            <a:pPr marL="800180" lvl="1" indent="-342934">
              <a:buFont typeface="Arial" panose="020B0604020202020204" pitchFamily="34" charset="0"/>
              <a:buChar char="•"/>
            </a:pPr>
            <a:r>
              <a:rPr lang="en-US" sz="4400" dirty="0"/>
              <a:t>Staffing</a:t>
            </a:r>
          </a:p>
          <a:p>
            <a:pPr marL="800180" lvl="1" indent="-342934">
              <a:buFont typeface="Arial" panose="020B0604020202020204" pitchFamily="34" charset="0"/>
              <a:buChar char="•"/>
            </a:pPr>
            <a:r>
              <a:rPr lang="en-US" sz="4400" dirty="0"/>
              <a:t>Capital Planning</a:t>
            </a:r>
          </a:p>
          <a:p>
            <a:pPr marL="800180" lvl="1" indent="-342934">
              <a:buFont typeface="Arial" panose="020B0604020202020204" pitchFamily="34" charset="0"/>
              <a:buChar char="•"/>
            </a:pPr>
            <a:r>
              <a:rPr lang="en-US" sz="4400" dirty="0"/>
              <a:t>Benchmarking</a:t>
            </a:r>
          </a:p>
          <a:p>
            <a:pPr marL="800180" lvl="1" indent="-342934"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rgbClr val="FFC000"/>
                </a:solidFill>
              </a:rPr>
              <a:t>Improved &amp; More Efficient Operations</a:t>
            </a:r>
          </a:p>
          <a:p>
            <a:pPr marL="1257425" lvl="2" indent="-342934"/>
            <a:r>
              <a:rPr lang="en-US" sz="3600" dirty="0">
                <a:solidFill>
                  <a:srgbClr val="FFC000"/>
                </a:solidFill>
              </a:rPr>
              <a:t>AEM</a:t>
            </a:r>
          </a:p>
          <a:p>
            <a:pPr marL="1257425" lvl="2" indent="-342934"/>
            <a:r>
              <a:rPr lang="en-US" sz="3600" dirty="0">
                <a:solidFill>
                  <a:srgbClr val="FFC000"/>
                </a:solidFill>
              </a:rPr>
              <a:t>More balanced PM vs. CM workload</a:t>
            </a:r>
          </a:p>
          <a:p>
            <a:pPr marL="1257425" lvl="2" indent="-342934"/>
            <a:r>
              <a:rPr lang="en-US" sz="3600" dirty="0">
                <a:solidFill>
                  <a:srgbClr val="FFC000"/>
                </a:solidFill>
              </a:rPr>
              <a:t>More Device Hrs. vs. Non-Device Hrs.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782C6D-826B-448B-BEDC-085A7143B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515A5AE-7A4B-4F4D-B372-A65BD532F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82" y="425155"/>
            <a:ext cx="10512862" cy="797721"/>
          </a:xfrm>
        </p:spPr>
        <p:txBody>
          <a:bodyPr/>
          <a:lstStyle/>
          <a:p>
            <a:r>
              <a:rPr lang="en-US" sz="5400" dirty="0"/>
              <a:t>Why?</a:t>
            </a:r>
            <a:br>
              <a:rPr lang="en-US" sz="3600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74784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353DAF3-B5D4-4CA9-A948-153D36C9C4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2300" y="76581"/>
            <a:ext cx="5114925" cy="5806440"/>
          </a:xfrm>
        </p:spPr>
        <p:txBody>
          <a:bodyPr/>
          <a:lstStyle/>
          <a:p>
            <a:endParaRPr lang="en-US" dirty="0"/>
          </a:p>
          <a:p>
            <a:r>
              <a:rPr lang="en-US" sz="3200" dirty="0"/>
              <a:t>Why?</a:t>
            </a:r>
          </a:p>
          <a:p>
            <a:pPr marL="800180" lvl="1" indent="-342934">
              <a:buFont typeface="Arial" panose="020B0604020202020204" pitchFamily="34" charset="0"/>
              <a:buChar char="•"/>
            </a:pPr>
            <a:r>
              <a:rPr lang="en-US" sz="2800" dirty="0"/>
              <a:t>Staffing</a:t>
            </a:r>
          </a:p>
          <a:p>
            <a:pPr marL="800180" lvl="1" indent="-342934">
              <a:buFont typeface="Arial" panose="020B0604020202020204" pitchFamily="34" charset="0"/>
              <a:buChar char="•"/>
            </a:pPr>
            <a:r>
              <a:rPr lang="en-US" sz="2800" dirty="0"/>
              <a:t>Capital Planning</a:t>
            </a:r>
          </a:p>
          <a:p>
            <a:pPr marL="800180" lvl="1" indent="-342934">
              <a:buFont typeface="Arial" panose="020B0604020202020204" pitchFamily="34" charset="0"/>
              <a:buChar char="•"/>
            </a:pPr>
            <a:r>
              <a:rPr lang="en-US" sz="2800" dirty="0"/>
              <a:t>Benchmarking</a:t>
            </a:r>
          </a:p>
          <a:p>
            <a:pPr marL="800180" lvl="1" indent="-342934">
              <a:buFont typeface="Arial" panose="020B0604020202020204" pitchFamily="34" charset="0"/>
              <a:buChar char="•"/>
            </a:pPr>
            <a:r>
              <a:rPr lang="en-US" sz="2800" dirty="0"/>
              <a:t>Improved &amp; More Efficient Operations</a:t>
            </a:r>
          </a:p>
          <a:p>
            <a:r>
              <a:rPr lang="en-US" sz="3200" dirty="0">
                <a:solidFill>
                  <a:srgbClr val="FFC000"/>
                </a:solidFill>
              </a:rPr>
              <a:t>How? </a:t>
            </a:r>
          </a:p>
          <a:p>
            <a:pPr marL="800180" marR="0" lvl="1" indent="-342934" algn="l" defTabSz="913698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Roboto Light"/>
                <a:ea typeface="+mn-ea"/>
                <a:cs typeface="+mn-cs"/>
              </a:rPr>
              <a:t>Data Integrity</a:t>
            </a:r>
          </a:p>
          <a:p>
            <a:pPr marL="800180" marR="0" lvl="1" indent="-342934" algn="l" defTabSz="913698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Roboto Light"/>
                <a:ea typeface="+mn-ea"/>
                <a:cs typeface="+mn-cs"/>
              </a:rPr>
              <a:t>Data Standardization</a:t>
            </a:r>
          </a:p>
          <a:p>
            <a:pPr marR="0" lvl="1" algn="l" defTabSz="913698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sz="2800" dirty="0"/>
          </a:p>
          <a:p>
            <a:r>
              <a:rPr lang="en-US" sz="3200" dirty="0"/>
              <a:t>What?</a:t>
            </a:r>
          </a:p>
          <a:p>
            <a:pPr marL="800180" lvl="1" indent="-342934">
              <a:buFont typeface="Arial" panose="020B0604020202020204" pitchFamily="34" charset="0"/>
              <a:buChar char="•"/>
            </a:pPr>
            <a:r>
              <a:rPr lang="en-US" sz="2800" dirty="0"/>
              <a:t>Potential Results</a:t>
            </a:r>
          </a:p>
        </p:txBody>
      </p:sp>
    </p:spTree>
    <p:extLst>
      <p:ext uri="{BB962C8B-B14F-4D97-AF65-F5344CB8AC3E}">
        <p14:creationId xmlns:p14="http://schemas.microsoft.com/office/powerpoint/2010/main" val="41750087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A192D-5755-4680-B3F1-4A1874AD9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4" y="2219322"/>
            <a:ext cx="12188825" cy="797721"/>
          </a:xfrm>
        </p:spPr>
        <p:txBody>
          <a:bodyPr/>
          <a:lstStyle/>
          <a:p>
            <a:pPr algn="ctr"/>
            <a:r>
              <a:rPr lang="en-US" sz="9600" dirty="0"/>
              <a:t>DATA INTEGRITY!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E9CEF6-E557-4C04-81EB-1A9261BEC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4734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E9CEF6-E557-4C04-81EB-1A9261BEC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0D6E235-C58B-4B82-8050-96A87C0785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715" y="11604"/>
            <a:ext cx="10512862" cy="797721"/>
          </a:xfrm>
        </p:spPr>
        <p:txBody>
          <a:bodyPr/>
          <a:lstStyle/>
          <a:p>
            <a:r>
              <a:rPr lang="en-US" dirty="0"/>
              <a:t>Data </a:t>
            </a:r>
            <a:br>
              <a:rPr lang="en-US" dirty="0"/>
            </a:br>
            <a:r>
              <a:rPr lang="en-US" dirty="0"/>
              <a:t>Integrity </a:t>
            </a:r>
            <a:br>
              <a:rPr lang="en-US" dirty="0"/>
            </a:br>
            <a:r>
              <a:rPr lang="en-US" dirty="0"/>
              <a:t>Policy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98047FD-1134-40E0-A846-5C6AF6D59B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9003" y="11604"/>
            <a:ext cx="4864421" cy="5871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5558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E9CEF6-E557-4C04-81EB-1A9261BEC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0D6E235-C58B-4B82-8050-96A87C0785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715" y="11604"/>
            <a:ext cx="10512862" cy="797721"/>
          </a:xfrm>
        </p:spPr>
        <p:txBody>
          <a:bodyPr/>
          <a:lstStyle/>
          <a:p>
            <a:r>
              <a:rPr lang="en-US" dirty="0"/>
              <a:t>Data Integrity Policy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30E1409-B52C-4683-93A5-11DAAB7FB5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09" y="1009651"/>
            <a:ext cx="11869606" cy="400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2649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E9CEF6-E557-4C04-81EB-1A9261BEC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0D6E235-C58B-4B82-8050-96A87C0785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715" y="11604"/>
            <a:ext cx="2412760" cy="797721"/>
          </a:xfrm>
        </p:spPr>
        <p:txBody>
          <a:bodyPr/>
          <a:lstStyle/>
          <a:p>
            <a:r>
              <a:rPr lang="en-US" dirty="0"/>
              <a:t>Data </a:t>
            </a:r>
            <a:br>
              <a:rPr lang="en-US" dirty="0"/>
            </a:br>
            <a:r>
              <a:rPr lang="en-US" dirty="0"/>
              <a:t>Integrity </a:t>
            </a:r>
            <a:br>
              <a:rPr lang="en-US" dirty="0"/>
            </a:br>
            <a:r>
              <a:rPr lang="en-US" dirty="0"/>
              <a:t>Policy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B4F5764-E246-40F9-8E5D-A177F14B4F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5250" y="19339"/>
            <a:ext cx="6894934" cy="5898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506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E9CEF6-E557-4C04-81EB-1A9261BEC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0D6E235-C58B-4B82-8050-96A87C0785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715" y="11604"/>
            <a:ext cx="2412760" cy="797721"/>
          </a:xfrm>
        </p:spPr>
        <p:txBody>
          <a:bodyPr/>
          <a:lstStyle/>
          <a:p>
            <a:r>
              <a:rPr lang="en-US" dirty="0"/>
              <a:t>Data </a:t>
            </a:r>
            <a:br>
              <a:rPr lang="en-US" dirty="0"/>
            </a:br>
            <a:r>
              <a:rPr lang="en-US" dirty="0"/>
              <a:t>Integrity </a:t>
            </a:r>
            <a:br>
              <a:rPr lang="en-US" dirty="0"/>
            </a:br>
            <a:r>
              <a:rPr lang="en-US" dirty="0"/>
              <a:t>Policy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7AC518A-1BDC-4D82-8EB4-01D28B816C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2400" y="11603"/>
            <a:ext cx="5771460" cy="5941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1853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E9CEF6-E557-4C04-81EB-1A9261BEC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3C47FEF1-7526-4637-96A7-38302B50F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407" y="350043"/>
            <a:ext cx="3714968" cy="797721"/>
          </a:xfrm>
        </p:spPr>
        <p:txBody>
          <a:bodyPr/>
          <a:lstStyle/>
          <a:p>
            <a:r>
              <a:rPr lang="en-US" dirty="0"/>
              <a:t>Failure Code </a:t>
            </a:r>
            <a:br>
              <a:rPr lang="en-US" dirty="0"/>
            </a:br>
            <a:r>
              <a:rPr lang="en-US" dirty="0"/>
              <a:t>Field Options -</a:t>
            </a:r>
            <a:br>
              <a:rPr lang="en-US" dirty="0"/>
            </a:br>
            <a:r>
              <a:rPr lang="en-US" dirty="0"/>
              <a:t>CMMS Collaborative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AE05818-0264-402E-B292-7C0F567DE2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6249" y="0"/>
            <a:ext cx="7572375" cy="5974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3910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E9CEF6-E557-4C04-81EB-1A9261BEC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0439401-D0E7-4651-8690-BDFB0E6184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0046" y="106854"/>
            <a:ext cx="7018432" cy="576054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F2C5C8E-EAED-46A8-9E9A-EC767277EC2B}"/>
              </a:ext>
            </a:extLst>
          </p:cNvPr>
          <p:cNvSpPr txBox="1"/>
          <p:nvPr/>
        </p:nvSpPr>
        <p:spPr>
          <a:xfrm>
            <a:off x="442896" y="276225"/>
            <a:ext cx="386715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1771"/>
                </a:solidFill>
                <a:effectLst/>
                <a:uLnTx/>
                <a:uFillTx/>
                <a:latin typeface="Poppins ExtraBold"/>
                <a:ea typeface="+mj-ea"/>
                <a:cs typeface="+mj-cs"/>
              </a:rPr>
              <a:t>Failure Code </a:t>
            </a:r>
            <a:b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1771"/>
                </a:solidFill>
                <a:effectLst/>
                <a:uLnTx/>
                <a:uFillTx/>
                <a:latin typeface="Poppins ExtraBold"/>
                <a:ea typeface="+mj-ea"/>
                <a:cs typeface="+mj-cs"/>
              </a:rPr>
            </a:b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1771"/>
                </a:solidFill>
                <a:effectLst/>
                <a:uLnTx/>
                <a:uFillTx/>
                <a:latin typeface="Poppins ExtraBold"/>
                <a:ea typeface="+mj-ea"/>
                <a:cs typeface="+mj-cs"/>
              </a:rPr>
              <a:t>Field Options -</a:t>
            </a:r>
          </a:p>
          <a:p>
            <a:r>
              <a:rPr lang="en-US" sz="3600" dirty="0">
                <a:solidFill>
                  <a:srgbClr val="001771"/>
                </a:solidFill>
                <a:latin typeface="Poppins ExtraBold"/>
                <a:ea typeface="+mj-ea"/>
                <a:cs typeface="+mj-cs"/>
              </a:rPr>
              <a:t>CMMS Collaborative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05613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E9CEF6-E557-4C04-81EB-1A9261BEC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63EF731-FA0F-40AD-9F13-5463DEFAA9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4875" y="0"/>
            <a:ext cx="6318115" cy="599369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85C6817-5197-4E4C-A53C-257A18A3330C}"/>
              </a:ext>
            </a:extLst>
          </p:cNvPr>
          <p:cNvSpPr txBox="1"/>
          <p:nvPr/>
        </p:nvSpPr>
        <p:spPr>
          <a:xfrm>
            <a:off x="304800" y="412512"/>
            <a:ext cx="441007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1771"/>
                </a:solidFill>
                <a:effectLst/>
                <a:uLnTx/>
                <a:uFillTx/>
                <a:latin typeface="Poppins ExtraBold"/>
                <a:ea typeface="+mj-ea"/>
                <a:cs typeface="+mj-cs"/>
              </a:rPr>
              <a:t>Work Order</a:t>
            </a:r>
            <a:b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1771"/>
                </a:solidFill>
                <a:effectLst/>
                <a:uLnTx/>
                <a:uFillTx/>
                <a:latin typeface="Poppins ExtraBold"/>
                <a:ea typeface="+mj-ea"/>
                <a:cs typeface="+mj-cs"/>
              </a:rPr>
            </a:b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1771"/>
                </a:solidFill>
                <a:effectLst/>
                <a:uLnTx/>
                <a:uFillTx/>
                <a:latin typeface="Poppins ExtraBold"/>
                <a:ea typeface="+mj-ea"/>
                <a:cs typeface="+mj-cs"/>
              </a:rPr>
              <a:t>Type Options -</a:t>
            </a:r>
          </a:p>
          <a:p>
            <a:r>
              <a:rPr lang="en-US" sz="3600" dirty="0">
                <a:solidFill>
                  <a:srgbClr val="001771"/>
                </a:solidFill>
                <a:latin typeface="Poppins ExtraBold"/>
                <a:ea typeface="+mj-ea"/>
                <a:cs typeface="+mj-cs"/>
              </a:rPr>
              <a:t>CMMS Collaborative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14741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E9CEF6-E557-4C04-81EB-1A9261BEC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5C6817-5197-4E4C-A53C-257A18A3330C}"/>
              </a:ext>
            </a:extLst>
          </p:cNvPr>
          <p:cNvSpPr txBox="1"/>
          <p:nvPr/>
        </p:nvSpPr>
        <p:spPr>
          <a:xfrm>
            <a:off x="304800" y="412512"/>
            <a:ext cx="417195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1771"/>
                </a:solidFill>
                <a:effectLst/>
                <a:uLnTx/>
                <a:uFillTx/>
                <a:latin typeface="Poppins ExtraBold"/>
                <a:ea typeface="+mj-ea"/>
                <a:cs typeface="+mj-cs"/>
              </a:rPr>
              <a:t>Work Order</a:t>
            </a:r>
            <a:b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1771"/>
                </a:solidFill>
                <a:effectLst/>
                <a:uLnTx/>
                <a:uFillTx/>
                <a:latin typeface="Poppins ExtraBold"/>
                <a:ea typeface="+mj-ea"/>
                <a:cs typeface="+mj-cs"/>
              </a:rPr>
            </a:b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1771"/>
                </a:solidFill>
                <a:effectLst/>
                <a:uLnTx/>
                <a:uFillTx/>
                <a:latin typeface="Poppins ExtraBold"/>
                <a:ea typeface="+mj-ea"/>
                <a:cs typeface="+mj-cs"/>
              </a:rPr>
              <a:t>Type Options –</a:t>
            </a:r>
          </a:p>
          <a:p>
            <a:r>
              <a:rPr lang="en-US" sz="3600" dirty="0">
                <a:solidFill>
                  <a:srgbClr val="001771"/>
                </a:solidFill>
                <a:latin typeface="Poppins ExtraBold"/>
                <a:ea typeface="+mj-ea"/>
                <a:cs typeface="+mj-cs"/>
              </a:rPr>
              <a:t>CMMS Collaborative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BC3513F-D00C-4F80-8536-27049B0AE8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751" y="51571"/>
            <a:ext cx="6724650" cy="276948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1308146-DB9D-4E34-A00B-C0B2AFC09A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6751" y="2821053"/>
            <a:ext cx="6724649" cy="3164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7742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DCE15477-EF17-4F3D-B074-FA57E5A5CD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8505778"/>
              </p:ext>
            </p:extLst>
          </p:nvPr>
        </p:nvGraphicFramePr>
        <p:xfrm>
          <a:off x="2133601" y="809625"/>
          <a:ext cx="7439025" cy="5000604"/>
        </p:xfrm>
        <a:graphic>
          <a:graphicData uri="http://schemas.openxmlformats.org/drawingml/2006/table">
            <a:tbl>
              <a:tblPr/>
              <a:tblGrid>
                <a:gridCol w="3166814">
                  <a:extLst>
                    <a:ext uri="{9D8B030D-6E8A-4147-A177-3AD203B41FA5}">
                      <a16:colId xmlns:a16="http://schemas.microsoft.com/office/drawing/2014/main" val="3693664615"/>
                    </a:ext>
                  </a:extLst>
                </a:gridCol>
                <a:gridCol w="1000832">
                  <a:extLst>
                    <a:ext uri="{9D8B030D-6E8A-4147-A177-3AD203B41FA5}">
                      <a16:colId xmlns:a16="http://schemas.microsoft.com/office/drawing/2014/main" val="49518813"/>
                    </a:ext>
                  </a:extLst>
                </a:gridCol>
                <a:gridCol w="1613283">
                  <a:extLst>
                    <a:ext uri="{9D8B030D-6E8A-4147-A177-3AD203B41FA5}">
                      <a16:colId xmlns:a16="http://schemas.microsoft.com/office/drawing/2014/main" val="3996786343"/>
                    </a:ext>
                  </a:extLst>
                </a:gridCol>
                <a:gridCol w="1658096">
                  <a:extLst>
                    <a:ext uri="{9D8B030D-6E8A-4147-A177-3AD203B41FA5}">
                      <a16:colId xmlns:a16="http://schemas.microsoft.com/office/drawing/2014/main" val="2035464987"/>
                    </a:ext>
                  </a:extLst>
                </a:gridCol>
              </a:tblGrid>
              <a:tr h="178593"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Device Category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Active Inventory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Rich's Hours per device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Rich's Total Device Hours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0817592"/>
                  </a:ext>
                </a:extLst>
              </a:tr>
              <a:tr h="178593"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Aerator, Ethylene Oxide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1.90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11.40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2949618"/>
                  </a:ext>
                </a:extLst>
              </a:tr>
              <a:tr h="178593"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Air Cleaner, Particulate, Germicidal, UV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1.00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3.00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981836"/>
                  </a:ext>
                </a:extLst>
              </a:tr>
              <a:tr h="178593"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Air Cleaner, Particulate, High-Efficiency Filter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0.00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0.00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1826650"/>
                  </a:ext>
                </a:extLst>
              </a:tr>
              <a:tr h="178593"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Alarm, Occupancy, Bed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928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0.75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696.00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679399"/>
                  </a:ext>
                </a:extLst>
              </a:tr>
              <a:tr h="178593"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Amalgamator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1.00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5.00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9752383"/>
                  </a:ext>
                </a:extLst>
              </a:tr>
              <a:tr h="178593"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Analyzer, Lab, Hematology, Platelet Aggregation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0.30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1.20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8636795"/>
                  </a:ext>
                </a:extLst>
              </a:tr>
              <a:tr h="178593"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Analyzer, Lab, Hemo,Erythrocyte Sedimentation Rate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96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0.30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28.80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4496489"/>
                  </a:ext>
                </a:extLst>
              </a:tr>
              <a:tr h="178593"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Analyzer, Lab, Immunoassay, Chemiluminescent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0.80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1.60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17335"/>
                  </a:ext>
                </a:extLst>
              </a:tr>
              <a:tr h="178593"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Analyzer, Lab, Immunoassay, Photometric, Microplat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0.74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10.36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1291509"/>
                  </a:ext>
                </a:extLst>
              </a:tr>
              <a:tr h="178593"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Analyzer, Lab, Microbiology, Susceptibility, Auto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0.74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20.72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2613722"/>
                  </a:ext>
                </a:extLst>
              </a:tr>
              <a:tr h="178593"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Analyzer, Laboratory, Blood Gas/pH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0.76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16.72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9547182"/>
                  </a:ext>
                </a:extLst>
              </a:tr>
              <a:tr h="178593"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Analyzer, Laboratory, Body Fluids, Glucose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0.51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1.53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0777774"/>
                  </a:ext>
                </a:extLst>
              </a:tr>
              <a:tr h="178593"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Analyzer, Laboratory, Breath, Carbon Dioxide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0.51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1.53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3234074"/>
                  </a:ext>
                </a:extLst>
              </a:tr>
              <a:tr h="178593"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Analyzer, Laboratory, Clinical Chemistry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61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0.28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17.08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0284238"/>
                  </a:ext>
                </a:extLst>
              </a:tr>
              <a:tr h="178593"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Analyzer, Laboratory, Hematology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77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0.42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32.34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5129911"/>
                  </a:ext>
                </a:extLst>
              </a:tr>
              <a:tr h="178593"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Analyzer, Laboratory, Hematology, Coagulation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57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0.56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31.92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2058138"/>
                  </a:ext>
                </a:extLst>
              </a:tr>
              <a:tr h="178593"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Analyzer, Laboratory, Hematology, Hemoglobin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0.56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3.92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464783"/>
                  </a:ext>
                </a:extLst>
              </a:tr>
              <a:tr h="178593"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Analyzer, Laboratory, Immunoassay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1.30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52.00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0182587"/>
                  </a:ext>
                </a:extLst>
              </a:tr>
              <a:tr h="178593"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Analyzer, Laboratory, Urine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109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1.03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112.27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320942"/>
                  </a:ext>
                </a:extLst>
              </a:tr>
              <a:tr h="178593"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Analyzer, Phys, Middle Ear, Impedance Tympanometry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116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0.80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92.80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8574256"/>
                  </a:ext>
                </a:extLst>
              </a:tr>
              <a:tr h="178593"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Analyzer, Phys, Neuro Musc Funct, Body Motion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4.81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96.20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8799870"/>
                  </a:ext>
                </a:extLst>
              </a:tr>
              <a:tr h="178593"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Analyzer, Phys, Neuromuscular Funct,Posturographic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2.65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7.95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9889799"/>
                  </a:ext>
                </a:extLst>
              </a:tr>
              <a:tr h="178593"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Analyzer, Phys, Peristaltic Motility, Esophageal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0.75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5.25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9717369"/>
                  </a:ext>
                </a:extLst>
              </a:tr>
              <a:tr h="178593"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Analyzer, Physiologic, Body Composition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1.00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4.00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5493868"/>
                  </a:ext>
                </a:extLst>
              </a:tr>
              <a:tr h="178593"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Analyzer, Physiologic, Joint Laxity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1.00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1.00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7314889"/>
                  </a:ext>
                </a:extLst>
              </a:tr>
              <a:tr h="178593"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Analyzer, Physiologic, Metabolic Rate, O2 Based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2.77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2.77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2079276"/>
                  </a:ext>
                </a:extLst>
              </a:tr>
              <a:tr h="178593"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Analyzer, Physiologic, Pulmonary Function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4.78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129.06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2871459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CF3DBA3-8B0E-4F38-ABE8-676792A8A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5E97BF9-B688-4024-BF52-E272FD60B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82" y="123522"/>
            <a:ext cx="10512862" cy="797721"/>
          </a:xfrm>
        </p:spPr>
        <p:txBody>
          <a:bodyPr/>
          <a:lstStyle/>
          <a:p>
            <a:r>
              <a:rPr lang="en-US" dirty="0"/>
              <a:t>Manning Data</a:t>
            </a:r>
          </a:p>
        </p:txBody>
      </p:sp>
    </p:spTree>
    <p:extLst>
      <p:ext uri="{BB962C8B-B14F-4D97-AF65-F5344CB8AC3E}">
        <p14:creationId xmlns:p14="http://schemas.microsoft.com/office/powerpoint/2010/main" val="26905957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AE3D34-8C6D-4590-BFF7-7D304A34B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2B12251-CBE2-42D8-B241-BA7DA0ADA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757" y="289136"/>
            <a:ext cx="10512862" cy="797721"/>
          </a:xfrm>
        </p:spPr>
        <p:txBody>
          <a:bodyPr/>
          <a:lstStyle/>
          <a:p>
            <a:r>
              <a:rPr lang="en-US" dirty="0"/>
              <a:t>Code Definitions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DC45527-4B70-4BA2-933A-357DCCFF29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05074"/>
            <a:ext cx="12188825" cy="1823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3785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AE3D34-8C6D-4590-BFF7-7D304A34B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2B12251-CBE2-42D8-B241-BA7DA0ADA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757" y="289136"/>
            <a:ext cx="10512862" cy="797721"/>
          </a:xfrm>
        </p:spPr>
        <p:txBody>
          <a:bodyPr/>
          <a:lstStyle/>
          <a:p>
            <a:r>
              <a:rPr lang="en-US" dirty="0"/>
              <a:t>Code Definitions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9BD3D60-A899-49D8-A36F-83C91143F9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94036"/>
            <a:ext cx="12188825" cy="5022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39051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AE3D34-8C6D-4590-BFF7-7D304A34B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2B12251-CBE2-42D8-B241-BA7DA0ADA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757" y="289136"/>
            <a:ext cx="10512862" cy="797721"/>
          </a:xfrm>
        </p:spPr>
        <p:txBody>
          <a:bodyPr/>
          <a:lstStyle/>
          <a:p>
            <a:r>
              <a:rPr lang="en-US" dirty="0"/>
              <a:t>Code Definitions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BCE9F3-A013-41C7-8C86-62035B808B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086857"/>
            <a:ext cx="12188825" cy="4309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52210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353DAF3-B5D4-4CA9-A948-153D36C9C4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2300" y="76581"/>
            <a:ext cx="5114925" cy="5806440"/>
          </a:xfrm>
        </p:spPr>
        <p:txBody>
          <a:bodyPr/>
          <a:lstStyle/>
          <a:p>
            <a:endParaRPr lang="en-US" dirty="0"/>
          </a:p>
          <a:p>
            <a:r>
              <a:rPr lang="en-US" sz="3200" dirty="0"/>
              <a:t>Why?</a:t>
            </a:r>
          </a:p>
          <a:p>
            <a:pPr marL="800180" lvl="1" indent="-342934">
              <a:buFont typeface="Arial" panose="020B0604020202020204" pitchFamily="34" charset="0"/>
              <a:buChar char="•"/>
            </a:pPr>
            <a:r>
              <a:rPr lang="en-US" sz="2800" dirty="0"/>
              <a:t>Staffing</a:t>
            </a:r>
          </a:p>
          <a:p>
            <a:pPr marL="800180" lvl="1" indent="-342934">
              <a:buFont typeface="Arial" panose="020B0604020202020204" pitchFamily="34" charset="0"/>
              <a:buChar char="•"/>
            </a:pPr>
            <a:r>
              <a:rPr lang="en-US" sz="2800" dirty="0"/>
              <a:t>Capital Planning</a:t>
            </a:r>
          </a:p>
          <a:p>
            <a:pPr marL="800180" lvl="1" indent="-342934">
              <a:buFont typeface="Arial" panose="020B0604020202020204" pitchFamily="34" charset="0"/>
              <a:buChar char="•"/>
            </a:pPr>
            <a:r>
              <a:rPr lang="en-US" sz="2800" dirty="0"/>
              <a:t>Benchmarking</a:t>
            </a:r>
          </a:p>
          <a:p>
            <a:pPr marL="800180" lvl="1" indent="-342934">
              <a:buFont typeface="Arial" panose="020B0604020202020204" pitchFamily="34" charset="0"/>
              <a:buChar char="•"/>
            </a:pPr>
            <a:r>
              <a:rPr lang="en-US" sz="2800" dirty="0"/>
              <a:t>Improved &amp; More Efficient Operations</a:t>
            </a:r>
          </a:p>
          <a:p>
            <a:r>
              <a:rPr lang="en-US" sz="3200" dirty="0"/>
              <a:t>How? </a:t>
            </a:r>
          </a:p>
          <a:p>
            <a:pPr marL="800180" marR="0" lvl="1" indent="-342934" algn="l" defTabSz="913698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1771"/>
                </a:solidFill>
                <a:effectLst/>
                <a:uLnTx/>
                <a:uFillTx/>
                <a:latin typeface="Roboto Light"/>
                <a:ea typeface="+mn-ea"/>
                <a:cs typeface="+mn-cs"/>
              </a:rPr>
              <a:t>Data Integrity</a:t>
            </a:r>
          </a:p>
          <a:p>
            <a:pPr marL="800180" marR="0" lvl="1" indent="-342934" algn="l" defTabSz="913698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1771"/>
                </a:solidFill>
                <a:effectLst/>
                <a:uLnTx/>
                <a:uFillTx/>
                <a:latin typeface="Roboto Light"/>
                <a:ea typeface="+mn-ea"/>
                <a:cs typeface="+mn-cs"/>
              </a:rPr>
              <a:t>Data Standardization</a:t>
            </a:r>
          </a:p>
          <a:p>
            <a:pPr marR="0" lvl="1" algn="l" defTabSz="913698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sz="2800" dirty="0"/>
          </a:p>
          <a:p>
            <a:r>
              <a:rPr lang="en-US" sz="3200" dirty="0">
                <a:solidFill>
                  <a:srgbClr val="FFC000"/>
                </a:solidFill>
              </a:rPr>
              <a:t>What?</a:t>
            </a:r>
          </a:p>
          <a:p>
            <a:pPr marL="800180" lvl="1" indent="-342934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C000"/>
                </a:solidFill>
              </a:rPr>
              <a:t>Potential Results</a:t>
            </a:r>
          </a:p>
        </p:txBody>
      </p:sp>
    </p:spTree>
    <p:extLst>
      <p:ext uri="{BB962C8B-B14F-4D97-AF65-F5344CB8AC3E}">
        <p14:creationId xmlns:p14="http://schemas.microsoft.com/office/powerpoint/2010/main" val="171023056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2BAAC260-6847-4A0D-B592-804E23786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81" y="51594"/>
            <a:ext cx="10512862" cy="797721"/>
          </a:xfrm>
        </p:spPr>
        <p:txBody>
          <a:bodyPr/>
          <a:lstStyle/>
          <a:p>
            <a:pPr algn="ctr"/>
            <a:r>
              <a:rPr lang="en-US" dirty="0"/>
              <a:t>Annual Manning Analysis</a:t>
            </a:r>
          </a:p>
        </p:txBody>
      </p:sp>
      <p:graphicFrame>
        <p:nvGraphicFramePr>
          <p:cNvPr id="5" name="Object 1032">
            <a:extLst>
              <a:ext uri="{FF2B5EF4-FFF2-40B4-BE49-F238E27FC236}">
                <a16:creationId xmlns:a16="http://schemas.microsoft.com/office/drawing/2014/main" id="{B3E4FD48-DDF6-4779-959D-E03FB940B6D6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65949570"/>
              </p:ext>
            </p:extLst>
          </p:nvPr>
        </p:nvGraphicFramePr>
        <p:xfrm>
          <a:off x="366969" y="849315"/>
          <a:ext cx="11454888" cy="18510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" name="Worksheet" r:id="rId3" imgW="8134731" imgH="1314831" progId="Excel.Sheet.8">
                  <p:embed/>
                </p:oleObj>
              </mc:Choice>
              <mc:Fallback>
                <p:oleObj name="Worksheet" r:id="rId3" imgW="8134731" imgH="1314831" progId="Excel.Sheet.8">
                  <p:embed/>
                  <p:pic>
                    <p:nvPicPr>
                      <p:cNvPr id="52228" name="Object 1032">
                        <a:extLst>
                          <a:ext uri="{FF2B5EF4-FFF2-40B4-BE49-F238E27FC236}">
                            <a16:creationId xmlns:a16="http://schemas.microsoft.com/office/drawing/2014/main" id="{5C737FDA-D57F-4B8E-931B-F1F50F87376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6969" y="849315"/>
                        <a:ext cx="11454888" cy="185102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1031">
            <a:extLst>
              <a:ext uri="{FF2B5EF4-FFF2-40B4-BE49-F238E27FC236}">
                <a16:creationId xmlns:a16="http://schemas.microsoft.com/office/drawing/2014/main" id="{54C80429-4E68-4E82-907A-FCD10A1F4A2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0854231"/>
              </p:ext>
            </p:extLst>
          </p:nvPr>
        </p:nvGraphicFramePr>
        <p:xfrm>
          <a:off x="366969" y="2843214"/>
          <a:ext cx="5371409" cy="29707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" name="Worksheet" r:id="rId5" imgW="3924681" imgH="2172081" progId="Excel.Sheet.8">
                  <p:embed/>
                </p:oleObj>
              </mc:Choice>
              <mc:Fallback>
                <p:oleObj name="Worksheet" r:id="rId5" imgW="3924681" imgH="2172081" progId="Excel.Sheet.8">
                  <p:embed/>
                  <p:pic>
                    <p:nvPicPr>
                      <p:cNvPr id="52227" name="Object 1031">
                        <a:extLst>
                          <a:ext uri="{FF2B5EF4-FFF2-40B4-BE49-F238E27FC236}">
                            <a16:creationId xmlns:a16="http://schemas.microsoft.com/office/drawing/2014/main" id="{23D42EBB-D2AF-40C8-A177-F32D66227B0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6969" y="2843214"/>
                        <a:ext cx="5371409" cy="297074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28FA34B9-3EFC-4468-8559-A9CF51766D25}"/>
              </a:ext>
            </a:extLst>
          </p:cNvPr>
          <p:cNvSpPr txBox="1"/>
          <p:nvPr/>
        </p:nvSpPr>
        <p:spPr>
          <a:xfrm>
            <a:off x="6600825" y="3762375"/>
            <a:ext cx="53714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solidFill>
                  <a:srgbClr val="00B050"/>
                </a:solidFill>
              </a:rPr>
              <a:t>Productivity = 100.8%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93AF98E4-2DBE-4245-B05D-3805B7BA64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71675" y="1291828"/>
            <a:ext cx="8116888" cy="429717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24B220-E8D2-47C3-BF1C-A1BD052FD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97FBE1B-B293-4B7F-B284-C4F435EB54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82" y="494107"/>
            <a:ext cx="10512862" cy="797721"/>
          </a:xfrm>
        </p:spPr>
        <p:txBody>
          <a:bodyPr/>
          <a:lstStyle/>
          <a:p>
            <a:r>
              <a:rPr lang="en" dirty="0"/>
              <a:t>Staff Documentation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22915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7736F82-1175-431F-B4BC-A2F987331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C38C703-9D70-49A4-B7CE-42BEE31FA3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317" y="228600"/>
            <a:ext cx="10104190" cy="5468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87568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C30045D-8263-4843-A60E-678DC2315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  <p:pic>
        <p:nvPicPr>
          <p:cNvPr id="5" name="Google Shape;71;p16" title="Chart">
            <a:extLst>
              <a:ext uri="{FF2B5EF4-FFF2-40B4-BE49-F238E27FC236}">
                <a16:creationId xmlns:a16="http://schemas.microsoft.com/office/drawing/2014/main" id="{69F8413D-E7F2-4998-AD58-6B02CA35D4C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95373" y="89883"/>
            <a:ext cx="9834551" cy="56843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9500880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E854371-E8F3-4B65-B344-5244939384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763" y="1119188"/>
            <a:ext cx="10512862" cy="4672011"/>
          </a:xfrm>
        </p:spPr>
        <p:txBody>
          <a:bodyPr/>
          <a:lstStyle/>
          <a:p>
            <a:r>
              <a:rPr lang="en-US" dirty="0"/>
              <a:t>Upon capital request or contract renewal, review service options for device comparing contract, T&amp;M, and In-House using best available data.</a:t>
            </a:r>
          </a:p>
          <a:p>
            <a:pPr lvl="1"/>
            <a:r>
              <a:rPr lang="en-US" dirty="0"/>
              <a:t>For every capital or contract renewal request that will result in In-House support show the current capacity, expected change in capacity, and budget growth.</a:t>
            </a:r>
          </a:p>
          <a:p>
            <a:pPr lvl="2"/>
            <a:r>
              <a:rPr lang="en" b="1" dirty="0"/>
              <a:t>Example: (Numbers below are for example purposes only)</a:t>
            </a:r>
          </a:p>
          <a:p>
            <a:pPr marL="1828800" lvl="3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sz="1800" dirty="0"/>
              <a:t>Purchase 10 Defibrillators</a:t>
            </a:r>
          </a:p>
          <a:p>
            <a:pPr marL="1828800" lvl="3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sz="1800" dirty="0"/>
              <a:t>Current Annual Maintenance Capacity: 400 Hours</a:t>
            </a:r>
          </a:p>
          <a:p>
            <a:pPr marL="1828800" lvl="3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sz="1800" dirty="0"/>
              <a:t>Expected Annual Maintenance Capacity Growth: 80 Hours resulting in 320 Hours remaining</a:t>
            </a:r>
          </a:p>
          <a:p>
            <a:pPr marL="1828800" lvl="3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sz="1800" dirty="0"/>
              <a:t>Expected Cost of Service Ratio In-House: 6% ($20,300.23)</a:t>
            </a:r>
          </a:p>
          <a:p>
            <a:pPr marL="1828800" lvl="3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sz="1800" dirty="0"/>
              <a:t>Expected Cost of Service Ratio Lowest Contract: 24% ($81,200.92)</a:t>
            </a:r>
          </a:p>
          <a:p>
            <a:pPr marL="1828800" lvl="3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sz="1800" dirty="0"/>
              <a:t>Expected Annual Operational Budget Growth: $20,300.23 (Savings of $60,900.69)</a:t>
            </a:r>
          </a:p>
          <a:p>
            <a:pPr lvl="3"/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22C8DD-F010-406B-8E58-0BF7B7910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5BB646F-F5B1-4FF5-807F-EB4277D871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763" y="321468"/>
            <a:ext cx="10512862" cy="797721"/>
          </a:xfrm>
        </p:spPr>
        <p:txBody>
          <a:bodyPr/>
          <a:lstStyle/>
          <a:p>
            <a:r>
              <a:rPr lang="en" dirty="0"/>
              <a:t>Future Strategy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25297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6C42259-370C-4483-BEFF-62B79E656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E2F6F8-CEA2-46A0-92FC-DCB43AA6CA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712" y="80184"/>
            <a:ext cx="8153400" cy="5692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62731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6C42259-370C-4483-BEFF-62B79E656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FEA5BE-CDE3-4653-B4F1-C6D5A9DE8F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7498" y="24462"/>
            <a:ext cx="7451328" cy="5222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9EBB39B-21B1-4098-AFF5-FB5E2E5804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7498" y="529003"/>
            <a:ext cx="7451328" cy="2367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2C281F3-041C-4CC8-B244-376CF3AAE4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7498" y="765774"/>
            <a:ext cx="7451327" cy="5139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9910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E9CEF6-E557-4C04-81EB-1A9261BEC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D0B7E9D-8B03-4C1B-86C7-E12AB9D82C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2918" y="116379"/>
            <a:ext cx="6122987" cy="5724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19937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0C687AD-AADA-4BF2-94F0-09677FDA6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34767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F68295A-165D-47E8-B781-BF9285029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06497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AF50C35-AAAA-4554-BAC2-40FD4A75CBDB}"/>
              </a:ext>
            </a:extLst>
          </p:cNvPr>
          <p:cNvSpPr txBox="1"/>
          <p:nvPr/>
        </p:nvSpPr>
        <p:spPr>
          <a:xfrm>
            <a:off x="2232024" y="3876675"/>
            <a:ext cx="77247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u="sng" dirty="0">
              <a:solidFill>
                <a:srgbClr val="0070C0"/>
              </a:solidFill>
            </a:endParaRPr>
          </a:p>
          <a:p>
            <a:pPr algn="ctr"/>
            <a:r>
              <a:rPr lang="en-US" sz="2800" u="sng" dirty="0">
                <a:solidFill>
                  <a:srgbClr val="0070C0"/>
                </a:solidFill>
              </a:rPr>
              <a:t>agresch@accruent.com</a:t>
            </a:r>
          </a:p>
        </p:txBody>
      </p:sp>
    </p:spTree>
    <p:extLst>
      <p:ext uri="{BB962C8B-B14F-4D97-AF65-F5344CB8AC3E}">
        <p14:creationId xmlns:p14="http://schemas.microsoft.com/office/powerpoint/2010/main" val="3221992927"/>
      </p:ext>
    </p:extLst>
  </p:cSld>
  <p:clrMapOvr>
    <a:masterClrMapping/>
  </p:clrMapOvr>
</p:sld>
</file>

<file path=ppt/theme/theme1.xml><?xml version="1.0" encoding="utf-8"?>
<a:theme xmlns:a="http://schemas.openxmlformats.org/drawingml/2006/main" name="Synergy2020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001771"/>
      </a:accent2>
      <a:accent3>
        <a:srgbClr val="4F2B83"/>
      </a:accent3>
      <a:accent4>
        <a:srgbClr val="61419A"/>
      </a:accent4>
      <a:accent5>
        <a:srgbClr val="F32734"/>
      </a:accent5>
      <a:accent6>
        <a:srgbClr val="B12028"/>
      </a:accent6>
      <a:hlink>
        <a:srgbClr val="0563C1"/>
      </a:hlink>
      <a:folHlink>
        <a:srgbClr val="954F72"/>
      </a:folHlink>
    </a:clrScheme>
    <a:fontScheme name="Custom 1">
      <a:majorFont>
        <a:latin typeface="Poppins ExtraBold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ynergy2020" id="{3E6729B8-0B46-4D25-BF3D-B3A04A61D954}" vid="{5FF89BCE-F22F-4204-9A29-1490EF0F9AA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20b7a0d2-c1e0-488a-acbc-28fccb6ccca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AD112F522E5844BE1243E7ADA03A22" ma:contentTypeVersion="14" ma:contentTypeDescription="Create a new document." ma:contentTypeScope="" ma:versionID="242be832f785ead12f9d3d906b5be11d">
  <xsd:schema xmlns:xsd="http://www.w3.org/2001/XMLSchema" xmlns:xs="http://www.w3.org/2001/XMLSchema" xmlns:p="http://schemas.microsoft.com/office/2006/metadata/properties" xmlns:ns2="ddbeee05-67dc-4fec-ac15-84182733979e" xmlns:ns3="20b7a0d2-c1e0-488a-acbc-28fccb6ccca0" targetNamespace="http://schemas.microsoft.com/office/2006/metadata/properties" ma:root="true" ma:fieldsID="45817677a727d91ee93f864e166b222d" ns2:_="" ns3:_="">
    <xsd:import namespace="ddbeee05-67dc-4fec-ac15-84182733979e"/>
    <xsd:import namespace="20b7a0d2-c1e0-488a-acbc-28fccb6ccca0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_Flow_SignoffStatu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beee05-67dc-4fec-ac15-84182733979e" elementFormDefault="qualified">
    <xsd:import namespace="http://schemas.microsoft.com/office/2006/documentManagement/types"/>
    <xsd:import namespace="http://schemas.microsoft.com/office/infopath/2007/PartnerControls"/>
    <xsd:element name="SharedWithUsers" ma:index="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b7a0d2-c1e0-488a-acbc-28fccb6ccca0" elementFormDefault="qualified">
    <xsd:import namespace="http://schemas.microsoft.com/office/2006/documentManagement/types"/>
    <xsd:import namespace="http://schemas.microsoft.com/office/infopath/2007/PartnerControls"/>
    <xsd:element name="_Flow_SignoffStatus" ma:index="6" nillable="true" ma:displayName="Sign-off status" ma:internalName="Sign_x002d_off_x0020_status" ma:readOnly="false">
      <xsd:simpleType>
        <xsd:restriction base="dms:Text"/>
      </xsd:simple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7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E1102D3-7A3F-4E91-954B-6ECC7D1A9B42}">
  <ds:schemaRefs>
    <ds:schemaRef ds:uri="http://schemas.microsoft.com/office/2006/metadata/properties"/>
    <ds:schemaRef ds:uri="http://schemas.microsoft.com/office/infopath/2007/PartnerControls"/>
    <ds:schemaRef ds:uri="20b7a0d2-c1e0-488a-acbc-28fccb6ccca0"/>
  </ds:schemaRefs>
</ds:datastoreItem>
</file>

<file path=customXml/itemProps2.xml><?xml version="1.0" encoding="utf-8"?>
<ds:datastoreItem xmlns:ds="http://schemas.openxmlformats.org/officeDocument/2006/customXml" ds:itemID="{7A60007B-DB27-4978-BE41-FEE8EA35C17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D3F1B9A-98AA-47EF-8194-53756D5D1CC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dbeee05-67dc-4fec-ac15-84182733979e"/>
    <ds:schemaRef ds:uri="20b7a0d2-c1e0-488a-acbc-28fccb6ccca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Synergy2020</Template>
  <TotalTime>40983</TotalTime>
  <Words>1353</Words>
  <Application>Microsoft Office PowerPoint</Application>
  <PresentationFormat>Custom</PresentationFormat>
  <Paragraphs>379</Paragraphs>
  <Slides>50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62" baseType="lpstr">
      <vt:lpstr>Roboto Light</vt:lpstr>
      <vt:lpstr>Times New Roman</vt:lpstr>
      <vt:lpstr>Roboto</vt:lpstr>
      <vt:lpstr>Arial</vt:lpstr>
      <vt:lpstr>Arial</vt:lpstr>
      <vt:lpstr>Calibri</vt:lpstr>
      <vt:lpstr>Poppins SemiBold</vt:lpstr>
      <vt:lpstr>Roboto Medium</vt:lpstr>
      <vt:lpstr>Poppins ExtraBold</vt:lpstr>
      <vt:lpstr>Poppins</vt:lpstr>
      <vt:lpstr>Synergy2020</vt:lpstr>
      <vt:lpstr>Worksheet</vt:lpstr>
      <vt:lpstr>Work  Orderology</vt:lpstr>
      <vt:lpstr>PowerPoint Presentation</vt:lpstr>
      <vt:lpstr>PowerPoint Presentation</vt:lpstr>
      <vt:lpstr>PowerPoint Presentation</vt:lpstr>
      <vt:lpstr>PowerPoint Presentation</vt:lpstr>
      <vt:lpstr>Work Orders</vt:lpstr>
      <vt:lpstr>Work Orders</vt:lpstr>
      <vt:lpstr>HTM Measurement Metrics</vt:lpstr>
      <vt:lpstr>Cost of Repairs</vt:lpstr>
      <vt:lpstr>Cost of Repairs </vt:lpstr>
      <vt:lpstr>Cost of Repairs </vt:lpstr>
      <vt:lpstr>AEM Analysis</vt:lpstr>
      <vt:lpstr>AEM Analysis</vt:lpstr>
      <vt:lpstr>PowerPoint Presentation</vt:lpstr>
      <vt:lpstr>Why? </vt:lpstr>
      <vt:lpstr>Device Hours vs. Non – Device Hours</vt:lpstr>
      <vt:lpstr>Device Hours Trend</vt:lpstr>
      <vt:lpstr>PowerPoint Presentation</vt:lpstr>
      <vt:lpstr>PowerPoint Presentation</vt:lpstr>
      <vt:lpstr>PowerPoint Presentation</vt:lpstr>
      <vt:lpstr>Capital Planning Assessment Factors</vt:lpstr>
      <vt:lpstr>Capital Plan</vt:lpstr>
      <vt:lpstr>Why? </vt:lpstr>
      <vt:lpstr>Why? </vt:lpstr>
      <vt:lpstr>PowerPoint Presentation</vt:lpstr>
      <vt:lpstr>DATA INTEGRITY!</vt:lpstr>
      <vt:lpstr>Data  Integrity  Policy</vt:lpstr>
      <vt:lpstr>Data Integrity Policy</vt:lpstr>
      <vt:lpstr>Data  Integrity  Policy</vt:lpstr>
      <vt:lpstr>Data  Integrity  Policy</vt:lpstr>
      <vt:lpstr>Failure Code  Field Options - CMMS Collaborative</vt:lpstr>
      <vt:lpstr>PowerPoint Presentation</vt:lpstr>
      <vt:lpstr>PowerPoint Presentation</vt:lpstr>
      <vt:lpstr>PowerPoint Presentation</vt:lpstr>
      <vt:lpstr>Manning Data</vt:lpstr>
      <vt:lpstr>Code Definitions</vt:lpstr>
      <vt:lpstr>Code Definitions</vt:lpstr>
      <vt:lpstr>Code Definitions</vt:lpstr>
      <vt:lpstr>PowerPoint Presentation</vt:lpstr>
      <vt:lpstr>Annual Manning Analysis</vt:lpstr>
      <vt:lpstr>Staff Documentation</vt:lpstr>
      <vt:lpstr>PowerPoint Presentation</vt:lpstr>
      <vt:lpstr>PowerPoint Presentation</vt:lpstr>
      <vt:lpstr>Future Strategy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Angela Rogers</dc:creator>
  <cp:keywords/>
  <dc:description/>
  <cp:lastModifiedBy>Gresch, Al</cp:lastModifiedBy>
  <cp:revision>7104</cp:revision>
  <dcterms:created xsi:type="dcterms:W3CDTF">2014-11-12T21:47:38Z</dcterms:created>
  <dcterms:modified xsi:type="dcterms:W3CDTF">2022-04-07T02:16:58Z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0x01010057AD112F522E5844BE1243E7ADA03A22</vt:lpwstr>
  </property>
</Properties>
</file>