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4"/>
  </p:notesMasterIdLst>
  <p:sldIdLst>
    <p:sldId id="284" r:id="rId6"/>
    <p:sldId id="296" r:id="rId7"/>
    <p:sldId id="339" r:id="rId8"/>
    <p:sldId id="331" r:id="rId9"/>
    <p:sldId id="310" r:id="rId10"/>
    <p:sldId id="332" r:id="rId11"/>
    <p:sldId id="297" r:id="rId12"/>
    <p:sldId id="323" r:id="rId13"/>
    <p:sldId id="344" r:id="rId14"/>
    <p:sldId id="328" r:id="rId15"/>
    <p:sldId id="324" r:id="rId16"/>
    <p:sldId id="327" r:id="rId17"/>
    <p:sldId id="326" r:id="rId18"/>
    <p:sldId id="308" r:id="rId19"/>
    <p:sldId id="341" r:id="rId20"/>
    <p:sldId id="335" r:id="rId21"/>
    <p:sldId id="337" r:id="rId22"/>
    <p:sldId id="343" r:id="rId23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ertex42" initials="" lastIdx="0" clrIdx="0"/>
  <p:cmAuthor id="1" name="Darryl" initials="D" lastIdx="5" clrIdx="1"/>
  <p:cmAuthor id="2" name="Brent Weight" initials="BW" lastIdx="1" clrIdx="2">
    <p:extLst>
      <p:ext uri="{19B8F6BF-5375-455C-9EA6-DF929625EA0E}">
        <p15:presenceInfo xmlns:p15="http://schemas.microsoft.com/office/powerpoint/2012/main" userId="3712d250018ec53e" providerId="Windows Live"/>
      </p:ext>
    </p:extLst>
  </p:cmAuthor>
  <p:cmAuthor id="3" name="Brent Weight" initials="BW [2]" lastIdx="3" clrIdx="3">
    <p:extLst>
      <p:ext uri="{19B8F6BF-5375-455C-9EA6-DF929625EA0E}">
        <p15:presenceInfo xmlns:p15="http://schemas.microsoft.com/office/powerpoint/2012/main" userId="Brent Weight" providerId="None"/>
      </p:ext>
    </p:extLst>
  </p:cmAuthor>
  <p:cmAuthor id="4" name="Darryl Zitting" initials="DZ" lastIdx="6" clrIdx="4">
    <p:extLst>
      <p:ext uri="{19B8F6BF-5375-455C-9EA6-DF929625EA0E}">
        <p15:presenceInfo xmlns:p15="http://schemas.microsoft.com/office/powerpoint/2012/main" userId="Darryl Zitting" providerId="None"/>
      </p:ext>
    </p:extLst>
  </p:cmAuthor>
  <p:cmAuthor id="5" name="Brent" initials="B" lastIdx="8" clrIdx="5">
    <p:extLst>
      <p:ext uri="{19B8F6BF-5375-455C-9EA6-DF929625EA0E}">
        <p15:presenceInfo xmlns:p15="http://schemas.microsoft.com/office/powerpoint/2012/main" userId="Bren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1D2797-E495-4DA6-9809-EA00F3A07B4B}" v="9" dt="2022-04-05T21:54:11.899"/>
    <p1510:client id="{5ED928E2-0183-47E1-840C-C23FE1766DD8}" v="1" dt="2022-04-06T20:31:56.458"/>
    <p1510:client id="{6AFEEE06-6A22-47A6-BD21-D961A72F6DA5}" v="7" dt="2022-04-05T21:37:36.6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8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l Poulsen" userId="S::mikel@wittinginnovation.com::f21d779d-788d-4838-8229-4c081b7f54f7" providerId="AD" clId="Web-{6D4F08B8-9219-1878-7326-86A8F0E9BDDC}"/>
    <pc:docChg chg="modSld">
      <pc:chgData name="Mikel Poulsen" userId="S::mikel@wittinginnovation.com::f21d779d-788d-4838-8229-4c081b7f54f7" providerId="AD" clId="Web-{6D4F08B8-9219-1878-7326-86A8F0E9BDDC}" dt="2022-04-05T21:54:11.899" v="7" actId="14100"/>
      <pc:docMkLst>
        <pc:docMk/>
      </pc:docMkLst>
      <pc:sldChg chg="addSp delSp modSp">
        <pc:chgData name="Mikel Poulsen" userId="S::mikel@wittinginnovation.com::f21d779d-788d-4838-8229-4c081b7f54f7" providerId="AD" clId="Web-{6D4F08B8-9219-1878-7326-86A8F0E9BDDC}" dt="2022-04-05T21:54:11.899" v="7" actId="14100"/>
        <pc:sldMkLst>
          <pc:docMk/>
          <pc:sldMk cId="3073033863" sldId="327"/>
        </pc:sldMkLst>
        <pc:picChg chg="add del mod">
          <ac:chgData name="Mikel Poulsen" userId="S::mikel@wittinginnovation.com::f21d779d-788d-4838-8229-4c081b7f54f7" providerId="AD" clId="Web-{6D4F08B8-9219-1878-7326-86A8F0E9BDDC}" dt="2022-04-05T21:53:51.836" v="5"/>
          <ac:picMkLst>
            <pc:docMk/>
            <pc:sldMk cId="3073033863" sldId="327"/>
            <ac:picMk id="5" creationId="{C4D2E57F-DB78-43A2-9CD0-B60F17E93E53}"/>
          </ac:picMkLst>
        </pc:picChg>
        <pc:cxnChg chg="mod">
          <ac:chgData name="Mikel Poulsen" userId="S::mikel@wittinginnovation.com::f21d779d-788d-4838-8229-4c081b7f54f7" providerId="AD" clId="Web-{6D4F08B8-9219-1878-7326-86A8F0E9BDDC}" dt="2022-04-05T21:54:11.899" v="7" actId="14100"/>
          <ac:cxnSpMkLst>
            <pc:docMk/>
            <pc:sldMk cId="3073033863" sldId="327"/>
            <ac:cxnSpMk id="8" creationId="{D1E3CB25-7AFB-4091-B228-79730C63FB4B}"/>
          </ac:cxnSpMkLst>
        </pc:cxnChg>
      </pc:sldChg>
    </pc:docChg>
  </pc:docChgLst>
  <pc:docChgLst>
    <pc:chgData name="Darryl Zitting" userId="4100b4da-02d9-4d87-9b63-faca201ba730" providerId="ADAL" clId="{6AFEEE06-6A22-47A6-BD21-D961A72F6DA5}"/>
    <pc:docChg chg="undo custSel addSld delSld modSld sldOrd">
      <pc:chgData name="Darryl Zitting" userId="4100b4da-02d9-4d87-9b63-faca201ba730" providerId="ADAL" clId="{6AFEEE06-6A22-47A6-BD21-D961A72F6DA5}" dt="2022-04-05T21:37:36.621" v="90" actId="313"/>
      <pc:docMkLst>
        <pc:docMk/>
      </pc:docMkLst>
      <pc:sldChg chg="modSp mod">
        <pc:chgData name="Darryl Zitting" userId="4100b4da-02d9-4d87-9b63-faca201ba730" providerId="ADAL" clId="{6AFEEE06-6A22-47A6-BD21-D961A72F6DA5}" dt="2022-04-05T17:19:55.226" v="55" actId="6549"/>
        <pc:sldMkLst>
          <pc:docMk/>
          <pc:sldMk cId="1947563251" sldId="284"/>
        </pc:sldMkLst>
        <pc:spChg chg="mod">
          <ac:chgData name="Darryl Zitting" userId="4100b4da-02d9-4d87-9b63-faca201ba730" providerId="ADAL" clId="{6AFEEE06-6A22-47A6-BD21-D961A72F6DA5}" dt="2022-04-05T17:19:55.226" v="55" actId="6549"/>
          <ac:spMkLst>
            <pc:docMk/>
            <pc:sldMk cId="1947563251" sldId="284"/>
            <ac:spMk id="87043" creationId="{00000000-0000-0000-0000-000000000000}"/>
          </ac:spMkLst>
        </pc:spChg>
      </pc:sldChg>
      <pc:sldChg chg="modSp mod">
        <pc:chgData name="Darryl Zitting" userId="4100b4da-02d9-4d87-9b63-faca201ba730" providerId="ADAL" clId="{6AFEEE06-6A22-47A6-BD21-D961A72F6DA5}" dt="2022-04-05T21:31:03.596" v="88" actId="255"/>
        <pc:sldMkLst>
          <pc:docMk/>
          <pc:sldMk cId="3800044521" sldId="310"/>
        </pc:sldMkLst>
        <pc:spChg chg="mod">
          <ac:chgData name="Darryl Zitting" userId="4100b4da-02d9-4d87-9b63-faca201ba730" providerId="ADAL" clId="{6AFEEE06-6A22-47A6-BD21-D961A72F6DA5}" dt="2022-04-05T21:31:03.596" v="88" actId="255"/>
          <ac:spMkLst>
            <pc:docMk/>
            <pc:sldMk cId="3800044521" sldId="310"/>
            <ac:spMk id="3" creationId="{F38BD512-7343-4961-BF49-3809430FE44C}"/>
          </ac:spMkLst>
        </pc:spChg>
      </pc:sldChg>
      <pc:sldChg chg="del">
        <pc:chgData name="Darryl Zitting" userId="4100b4da-02d9-4d87-9b63-faca201ba730" providerId="ADAL" clId="{6AFEEE06-6A22-47A6-BD21-D961A72F6DA5}" dt="2022-04-05T17:13:06.549" v="46" actId="2696"/>
        <pc:sldMkLst>
          <pc:docMk/>
          <pc:sldMk cId="401007098" sldId="318"/>
        </pc:sldMkLst>
      </pc:sldChg>
      <pc:sldChg chg="delSp modSp mod modNotesTx">
        <pc:chgData name="Darryl Zitting" userId="4100b4da-02d9-4d87-9b63-faca201ba730" providerId="ADAL" clId="{6AFEEE06-6A22-47A6-BD21-D961A72F6DA5}" dt="2022-04-05T17:44:42.288" v="86" actId="6549"/>
        <pc:sldMkLst>
          <pc:docMk/>
          <pc:sldMk cId="185825429" sldId="323"/>
        </pc:sldMkLst>
        <pc:spChg chg="mod">
          <ac:chgData name="Darryl Zitting" userId="4100b4da-02d9-4d87-9b63-faca201ba730" providerId="ADAL" clId="{6AFEEE06-6A22-47A6-BD21-D961A72F6DA5}" dt="2022-04-05T17:23:05.678" v="85" actId="20577"/>
          <ac:spMkLst>
            <pc:docMk/>
            <pc:sldMk cId="185825429" sldId="323"/>
            <ac:spMk id="2" creationId="{94BE3DB3-758A-44CD-B8A1-6C0E94433A32}"/>
          </ac:spMkLst>
        </pc:spChg>
        <pc:spChg chg="mod">
          <ac:chgData name="Darryl Zitting" userId="4100b4da-02d9-4d87-9b63-faca201ba730" providerId="ADAL" clId="{6AFEEE06-6A22-47A6-BD21-D961A72F6DA5}" dt="2022-04-05T17:22:47.347" v="57" actId="6549"/>
          <ac:spMkLst>
            <pc:docMk/>
            <pc:sldMk cId="185825429" sldId="323"/>
            <ac:spMk id="4" creationId="{B849D7FA-BDBB-444A-9583-D697545B58A4}"/>
          </ac:spMkLst>
        </pc:spChg>
        <pc:picChg chg="del">
          <ac:chgData name="Darryl Zitting" userId="4100b4da-02d9-4d87-9b63-faca201ba730" providerId="ADAL" clId="{6AFEEE06-6A22-47A6-BD21-D961A72F6DA5}" dt="2022-04-05T17:22:50.425" v="58" actId="478"/>
          <ac:picMkLst>
            <pc:docMk/>
            <pc:sldMk cId="185825429" sldId="323"/>
            <ac:picMk id="6" creationId="{F4BBAD5F-897F-49B2-9DC4-5F71B21D2E09}"/>
          </ac:picMkLst>
        </pc:picChg>
      </pc:sldChg>
      <pc:sldChg chg="modSp mod">
        <pc:chgData name="Darryl Zitting" userId="4100b4da-02d9-4d87-9b63-faca201ba730" providerId="ADAL" clId="{6AFEEE06-6A22-47A6-BD21-D961A72F6DA5}" dt="2022-04-05T21:37:36.621" v="90" actId="313"/>
        <pc:sldMkLst>
          <pc:docMk/>
          <pc:sldMk cId="1433936488" sldId="324"/>
        </pc:sldMkLst>
        <pc:graphicFrameChg chg="modGraphic">
          <ac:chgData name="Darryl Zitting" userId="4100b4da-02d9-4d87-9b63-faca201ba730" providerId="ADAL" clId="{6AFEEE06-6A22-47A6-BD21-D961A72F6DA5}" dt="2022-04-05T21:37:36.621" v="90" actId="313"/>
          <ac:graphicFrameMkLst>
            <pc:docMk/>
            <pc:sldMk cId="1433936488" sldId="324"/>
            <ac:graphicFrameMk id="28" creationId="{47042B49-379F-4AFE-A6C1-5F46CE22FBC1}"/>
          </ac:graphicFrameMkLst>
        </pc:graphicFrameChg>
      </pc:sldChg>
      <pc:sldChg chg="del">
        <pc:chgData name="Darryl Zitting" userId="4100b4da-02d9-4d87-9b63-faca201ba730" providerId="ADAL" clId="{6AFEEE06-6A22-47A6-BD21-D961A72F6DA5}" dt="2022-04-05T17:12:36.191" v="42" actId="2696"/>
        <pc:sldMkLst>
          <pc:docMk/>
          <pc:sldMk cId="1965188523" sldId="330"/>
        </pc:sldMkLst>
      </pc:sldChg>
      <pc:sldChg chg="del ord">
        <pc:chgData name="Darryl Zitting" userId="4100b4da-02d9-4d87-9b63-faca201ba730" providerId="ADAL" clId="{6AFEEE06-6A22-47A6-BD21-D961A72F6DA5}" dt="2022-04-05T17:46:57.252" v="87" actId="2696"/>
        <pc:sldMkLst>
          <pc:docMk/>
          <pc:sldMk cId="1649145174" sldId="334"/>
        </pc:sldMkLst>
      </pc:sldChg>
      <pc:sldChg chg="modSp add del mod">
        <pc:chgData name="Darryl Zitting" userId="4100b4da-02d9-4d87-9b63-faca201ba730" providerId="ADAL" clId="{6AFEEE06-6A22-47A6-BD21-D961A72F6DA5}" dt="2022-04-05T17:19:42.206" v="54" actId="20577"/>
        <pc:sldMkLst>
          <pc:docMk/>
          <pc:sldMk cId="1469839450" sldId="337"/>
        </pc:sldMkLst>
        <pc:spChg chg="mod">
          <ac:chgData name="Darryl Zitting" userId="4100b4da-02d9-4d87-9b63-faca201ba730" providerId="ADAL" clId="{6AFEEE06-6A22-47A6-BD21-D961A72F6DA5}" dt="2022-04-05T17:19:42.206" v="54" actId="20577"/>
          <ac:spMkLst>
            <pc:docMk/>
            <pc:sldMk cId="1469839450" sldId="337"/>
            <ac:spMk id="3" creationId="{7BF34923-F73F-4764-AC14-28E95A57FEE4}"/>
          </ac:spMkLst>
        </pc:spChg>
      </pc:sldChg>
      <pc:sldChg chg="del">
        <pc:chgData name="Darryl Zitting" userId="4100b4da-02d9-4d87-9b63-faca201ba730" providerId="ADAL" clId="{6AFEEE06-6A22-47A6-BD21-D961A72F6DA5}" dt="2022-04-05T17:12:40.022" v="43" actId="2696"/>
        <pc:sldMkLst>
          <pc:docMk/>
          <pc:sldMk cId="2176778031" sldId="338"/>
        </pc:sldMkLst>
      </pc:sldChg>
      <pc:sldChg chg="add del">
        <pc:chgData name="Darryl Zitting" userId="4100b4da-02d9-4d87-9b63-faca201ba730" providerId="ADAL" clId="{6AFEEE06-6A22-47A6-BD21-D961A72F6DA5}" dt="2022-04-05T17:15:31.779" v="49" actId="2696"/>
        <pc:sldMkLst>
          <pc:docMk/>
          <pc:sldMk cId="10051692" sldId="340"/>
        </pc:sldMkLst>
      </pc:sldChg>
      <pc:sldChg chg="del">
        <pc:chgData name="Darryl Zitting" userId="4100b4da-02d9-4d87-9b63-faca201ba730" providerId="ADAL" clId="{6AFEEE06-6A22-47A6-BD21-D961A72F6DA5}" dt="2022-04-05T17:15:48.051" v="50" actId="2696"/>
        <pc:sldMkLst>
          <pc:docMk/>
          <pc:sldMk cId="2283446899" sldId="342"/>
        </pc:sldMkLst>
      </pc:sldChg>
      <pc:sldChg chg="add modNotesTx">
        <pc:chgData name="Darryl Zitting" userId="4100b4da-02d9-4d87-9b63-faca201ba730" providerId="ADAL" clId="{6AFEEE06-6A22-47A6-BD21-D961A72F6DA5}" dt="2022-04-05T21:37:26.833" v="89" actId="6549"/>
        <pc:sldMkLst>
          <pc:docMk/>
          <pc:sldMk cId="1443723525" sldId="344"/>
        </pc:sldMkLst>
      </pc:sldChg>
    </pc:docChg>
  </pc:docChgLst>
  <pc:docChgLst>
    <pc:chgData name="Mikel Poulsen" userId="f21d779d-788d-4838-8229-4c081b7f54f7" providerId="ADAL" clId="{09B9F08C-8B6B-472D-A460-BE2C165DBD8B}"/>
    <pc:docChg chg="undo custSel modSld">
      <pc:chgData name="Mikel Poulsen" userId="f21d779d-788d-4838-8229-4c081b7f54f7" providerId="ADAL" clId="{09B9F08C-8B6B-472D-A460-BE2C165DBD8B}" dt="2022-04-05T21:58:39.369" v="21" actId="1076"/>
      <pc:docMkLst>
        <pc:docMk/>
      </pc:docMkLst>
      <pc:sldChg chg="modSp mod">
        <pc:chgData name="Mikel Poulsen" userId="f21d779d-788d-4838-8229-4c081b7f54f7" providerId="ADAL" clId="{09B9F08C-8B6B-472D-A460-BE2C165DBD8B}" dt="2022-04-05T20:08:41.965" v="19"/>
        <pc:sldMkLst>
          <pc:docMk/>
          <pc:sldMk cId="185825429" sldId="323"/>
        </pc:sldMkLst>
        <pc:spChg chg="mod">
          <ac:chgData name="Mikel Poulsen" userId="f21d779d-788d-4838-8229-4c081b7f54f7" providerId="ADAL" clId="{09B9F08C-8B6B-472D-A460-BE2C165DBD8B}" dt="2022-04-05T20:08:41.965" v="19"/>
          <ac:spMkLst>
            <pc:docMk/>
            <pc:sldMk cId="185825429" sldId="323"/>
            <ac:spMk id="2" creationId="{94BE3DB3-758A-44CD-B8A1-6C0E94433A32}"/>
          </ac:spMkLst>
        </pc:spChg>
      </pc:sldChg>
      <pc:sldChg chg="modSp mod">
        <pc:chgData name="Mikel Poulsen" userId="f21d779d-788d-4838-8229-4c081b7f54f7" providerId="ADAL" clId="{09B9F08C-8B6B-472D-A460-BE2C165DBD8B}" dt="2022-04-05T21:58:39.369" v="21" actId="1076"/>
        <pc:sldMkLst>
          <pc:docMk/>
          <pc:sldMk cId="3073033863" sldId="327"/>
        </pc:sldMkLst>
        <pc:picChg chg="mod">
          <ac:chgData name="Mikel Poulsen" userId="f21d779d-788d-4838-8229-4c081b7f54f7" providerId="ADAL" clId="{09B9F08C-8B6B-472D-A460-BE2C165DBD8B}" dt="2022-04-05T21:58:32.421" v="20" actId="14826"/>
          <ac:picMkLst>
            <pc:docMk/>
            <pc:sldMk cId="3073033863" sldId="327"/>
            <ac:picMk id="5" creationId="{C4D2E57F-DB78-43A2-9CD0-B60F17E93E53}"/>
          </ac:picMkLst>
        </pc:picChg>
        <pc:cxnChg chg="mod">
          <ac:chgData name="Mikel Poulsen" userId="f21d779d-788d-4838-8229-4c081b7f54f7" providerId="ADAL" clId="{09B9F08C-8B6B-472D-A460-BE2C165DBD8B}" dt="2022-04-05T21:58:39.369" v="21" actId="1076"/>
          <ac:cxnSpMkLst>
            <pc:docMk/>
            <pc:sldMk cId="3073033863" sldId="327"/>
            <ac:cxnSpMk id="8" creationId="{D1E3CB25-7AFB-4091-B228-79730C63FB4B}"/>
          </ac:cxnSpMkLst>
        </pc:cxnChg>
      </pc:sldChg>
      <pc:sldChg chg="modSp mod">
        <pc:chgData name="Mikel Poulsen" userId="f21d779d-788d-4838-8229-4c081b7f54f7" providerId="ADAL" clId="{09B9F08C-8B6B-472D-A460-BE2C165DBD8B}" dt="2022-04-05T20:06:37.269" v="4" actId="14100"/>
        <pc:sldMkLst>
          <pc:docMk/>
          <pc:sldMk cId="2765034037" sldId="328"/>
        </pc:sldMkLst>
        <pc:picChg chg="mod">
          <ac:chgData name="Mikel Poulsen" userId="f21d779d-788d-4838-8229-4c081b7f54f7" providerId="ADAL" clId="{09B9F08C-8B6B-472D-A460-BE2C165DBD8B}" dt="2022-04-05T20:06:37.269" v="4" actId="14100"/>
          <ac:picMkLst>
            <pc:docMk/>
            <pc:sldMk cId="2765034037" sldId="328"/>
            <ac:picMk id="6" creationId="{F4BBAD5F-897F-49B2-9DC4-5F71B21D2E09}"/>
          </ac:picMkLst>
        </pc:picChg>
      </pc:sldChg>
      <pc:sldChg chg="modSp mod">
        <pc:chgData name="Mikel Poulsen" userId="f21d779d-788d-4838-8229-4c081b7f54f7" providerId="ADAL" clId="{09B9F08C-8B6B-472D-A460-BE2C165DBD8B}" dt="2022-04-05T20:04:47.774" v="2" actId="14100"/>
        <pc:sldMkLst>
          <pc:docMk/>
          <pc:sldMk cId="1443723525" sldId="344"/>
        </pc:sldMkLst>
        <pc:picChg chg="mod">
          <ac:chgData name="Mikel Poulsen" userId="f21d779d-788d-4838-8229-4c081b7f54f7" providerId="ADAL" clId="{09B9F08C-8B6B-472D-A460-BE2C165DBD8B}" dt="2022-04-05T20:04:47.774" v="2" actId="14100"/>
          <ac:picMkLst>
            <pc:docMk/>
            <pc:sldMk cId="1443723525" sldId="344"/>
            <ac:picMk id="6" creationId="{F4BBAD5F-897F-49B2-9DC4-5F71B21D2E09}"/>
          </ac:picMkLst>
        </pc:picChg>
      </pc:sldChg>
    </pc:docChg>
  </pc:docChgLst>
  <pc:docChgLst>
    <pc:chgData name="Mikel Poulsen" userId="f21d779d-788d-4838-8229-4c081b7f54f7" providerId="ADAL" clId="{5ED928E2-0183-47E1-840C-C23FE1766DD8}"/>
    <pc:docChg chg="modSld">
      <pc:chgData name="Mikel Poulsen" userId="f21d779d-788d-4838-8229-4c081b7f54f7" providerId="ADAL" clId="{5ED928E2-0183-47E1-840C-C23FE1766DD8}" dt="2022-04-06T20:32:12.289" v="1" actId="1076"/>
      <pc:docMkLst>
        <pc:docMk/>
      </pc:docMkLst>
      <pc:sldChg chg="modSp mod">
        <pc:chgData name="Mikel Poulsen" userId="f21d779d-788d-4838-8229-4c081b7f54f7" providerId="ADAL" clId="{5ED928E2-0183-47E1-840C-C23FE1766DD8}" dt="2022-04-06T20:32:12.289" v="1" actId="1076"/>
        <pc:sldMkLst>
          <pc:docMk/>
          <pc:sldMk cId="3073033863" sldId="327"/>
        </pc:sldMkLst>
        <pc:picChg chg="mod">
          <ac:chgData name="Mikel Poulsen" userId="f21d779d-788d-4838-8229-4c081b7f54f7" providerId="ADAL" clId="{5ED928E2-0183-47E1-840C-C23FE1766DD8}" dt="2022-04-06T20:31:56.408" v="0" actId="14826"/>
          <ac:picMkLst>
            <pc:docMk/>
            <pc:sldMk cId="3073033863" sldId="327"/>
            <ac:picMk id="5" creationId="{C4D2E57F-DB78-43A2-9CD0-B60F17E93E53}"/>
          </ac:picMkLst>
        </pc:picChg>
        <pc:cxnChg chg="mod">
          <ac:chgData name="Mikel Poulsen" userId="f21d779d-788d-4838-8229-4c081b7f54f7" providerId="ADAL" clId="{5ED928E2-0183-47E1-840C-C23FE1766DD8}" dt="2022-04-06T20:32:12.289" v="1" actId="1076"/>
          <ac:cxnSpMkLst>
            <pc:docMk/>
            <pc:sldMk cId="3073033863" sldId="327"/>
            <ac:cxnSpMk id="8" creationId="{D1E3CB25-7AFB-4091-B228-79730C63FB4B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1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300"/>
            </a:lvl1pPr>
          </a:lstStyle>
          <a:p>
            <a:fld id="{0841D5F7-E448-47C3-A727-073880B04439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1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300"/>
            </a:lvl1pPr>
          </a:lstStyle>
          <a:p>
            <a:fld id="{40663657-2810-4186-BBE5-200CE8672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33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7B6E29-FFCB-BA46-9543-853D0E248E2C}" type="slidenum">
              <a:rPr lang="en-US"/>
              <a:pPr/>
              <a:t>1</a:t>
            </a:fld>
            <a:endParaRPr lang="en-US"/>
          </a:p>
        </p:txBody>
      </p:sp>
      <p:sp>
        <p:nvSpPr>
          <p:cNvPr id="379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70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63657-2810-4186-BBE5-200CE86726A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6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63657-2810-4186-BBE5-200CE86726A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81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63657-2810-4186-BBE5-200CE86726A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09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63657-2810-4186-BBE5-200CE86726A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53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63657-2810-4186-BBE5-200CE86726A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808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63657-2810-4186-BBE5-200CE86726A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50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63657-2810-4186-BBE5-200CE86726A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49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63657-2810-4186-BBE5-200CE86726A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02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63657-2810-4186-BBE5-200CE86726A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8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8FB93-379E-429D-9820-6219139E6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4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46C2B-11DA-4A51-89A3-74FDB75E4F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36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29511-5C51-448F-AC49-1CE54F9A5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4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648BB-5FB7-488A-8CE8-C9E3B9057C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12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44830-F577-4D47-B4FD-9E683D9B1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06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4D8FE-C0FD-41EB-8251-64749FF7DD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33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8D509-B146-42DD-854E-6F84F96A9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3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7261C-958F-482A-9501-E2A204775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47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E7D22-C21B-4AE5-9505-F8B3ED05AE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6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7D925-6221-4A16-8CED-306E056E0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93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5B262-C137-44C0-BEB0-C763EB19BE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41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156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228600"/>
            <a:ext cx="8229600" cy="0"/>
          </a:xfrm>
          <a:prstGeom prst="line">
            <a:avLst/>
          </a:prstGeom>
          <a:ln w="19050">
            <a:solidFill>
              <a:srgbClr val="009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6324600"/>
            <a:ext cx="8229600" cy="0"/>
          </a:xfrm>
          <a:prstGeom prst="line">
            <a:avLst/>
          </a:prstGeom>
          <a:ln w="19050">
            <a:solidFill>
              <a:srgbClr val="009A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705100" y="6384753"/>
            <a:ext cx="373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-</a:t>
            </a:r>
            <a:fld id="{D24F64A8-A0D2-4BB5-BA52-2E1068BCECED}" type="slidenum">
              <a:rPr lang="en-US" sz="16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r>
              <a:rPr lang="en-US" sz="16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4BE207-83B0-4FF8-A2F0-91B9864F7007}"/>
              </a:ext>
            </a:extLst>
          </p:cNvPr>
          <p:cNvSpPr txBox="1"/>
          <p:nvPr userDrawn="1"/>
        </p:nvSpPr>
        <p:spPr>
          <a:xfrm>
            <a:off x="6019800" y="6384753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Confidential Information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BA7ED2-DA7A-4835-AA2D-3B91B5E5BC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402612"/>
            <a:ext cx="2286000" cy="41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12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0633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/>
                </a:solidFill>
                <a:latin typeface="Calibri"/>
              </a:rPr>
              <a:t>Confidential Information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228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457200" y="6324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814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/>
                </a:solidFill>
                <a:latin typeface="Calibri"/>
              </a:rPr>
              <a:t>Confidential Information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228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57200" y="6324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333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/>
                </a:solidFill>
                <a:latin typeface="Calibri"/>
              </a:rPr>
              <a:t>Confidential Information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57200" y="228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57200" y="6324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965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/>
                </a:solidFill>
                <a:latin typeface="Calibri"/>
              </a:rPr>
              <a:t>Confidential Information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57200" y="228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457200" y="6324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600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/>
                </a:solidFill>
                <a:latin typeface="Calibri"/>
              </a:rPr>
              <a:t>Confidential Information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228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457200" y="6324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685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/>
                </a:solidFill>
                <a:latin typeface="Calibri"/>
              </a:rPr>
              <a:t>Confidential Information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228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457200" y="6324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163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/>
                </a:solidFill>
                <a:latin typeface="Calibri"/>
              </a:rPr>
              <a:t>Confidential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AAE2991E-E1BE-4695-8051-4E3FBA51372A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228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6324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525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/>
                </a:solidFill>
                <a:latin typeface="Calibri"/>
              </a:rPr>
              <a:t>Confidential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AAE2991E-E1BE-4695-8051-4E3FBA51372A}" type="slidenum">
              <a:rPr lang="en-US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228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63246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59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/>
              <a:t>Confidential Information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4CF32E2-0BA2-4CC0-B436-F690995844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150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FvpW2H-oW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CB6B32-F60D-4037-BC68-928CA4AAA7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2" b="9288"/>
          <a:stretch/>
        </p:blipFill>
        <p:spPr>
          <a:xfrm>
            <a:off x="392545" y="1412288"/>
            <a:ext cx="8467107" cy="3777117"/>
          </a:xfrm>
          <a:prstGeom prst="rect">
            <a:avLst/>
          </a:prstGeom>
        </p:spPr>
      </p:pic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2545" y="5726360"/>
            <a:ext cx="2350655" cy="90304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1800" dirty="0">
                <a:latin typeface="Calibri" pitchFamily="34" charset="0"/>
                <a:cs typeface="Calibri" pitchFamily="34" charset="0"/>
              </a:rPr>
              <a:t>Life Spark Medical</a:t>
            </a:r>
          </a:p>
          <a:p>
            <a:pPr algn="l" eaLnBrk="1" hangingPunct="1">
              <a:lnSpc>
                <a:spcPct val="90000"/>
              </a:lnSpc>
            </a:pPr>
            <a:endParaRPr lang="en-US" sz="1800" dirty="0">
              <a:latin typeface="Calibri" pitchFamily="34" charset="0"/>
              <a:cs typeface="Calibri" pitchFamily="34" charset="0"/>
            </a:endParaRPr>
          </a:p>
          <a:p>
            <a:pPr algn="l" eaLnBrk="1" hangingPunct="1">
              <a:lnSpc>
                <a:spcPct val="90000"/>
              </a:lnSpc>
              <a:spcBef>
                <a:spcPts val="0"/>
              </a:spcBef>
            </a:pPr>
            <a:endParaRPr lang="en-US" sz="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A9FC2D-985E-407F-9B80-57DEBD2667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51240"/>
            <a:ext cx="4541609" cy="826288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A6E65727-83CB-4690-B6FD-ADCDAB95D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78055" y="5701166"/>
            <a:ext cx="3124200" cy="476250"/>
          </a:xfrm>
        </p:spPr>
        <p:txBody>
          <a:bodyPr/>
          <a:lstStyle/>
          <a:p>
            <a:pPr>
              <a:defRPr/>
            </a:pPr>
            <a:r>
              <a:rPr lang="en-US" sz="1600" b="1"/>
              <a:t>Confidential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CB76BD-6506-4F2E-B374-736CE7BCDA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740" y="6127620"/>
            <a:ext cx="1811098" cy="5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6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960DC-D1A7-4A01-B454-4A80A1DC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Monitor 101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BD512-7343-4961-BF49-3809430FE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225" y="1294062"/>
            <a:ext cx="6705600" cy="2594843"/>
          </a:xfrm>
        </p:spPr>
        <p:txBody>
          <a:bodyPr>
            <a:normAutofit/>
          </a:bodyPr>
          <a:lstStyle/>
          <a:p>
            <a:r>
              <a:rPr lang="en-US" sz="2000" dirty="0"/>
              <a:t>Measures gas concentration in patient breath</a:t>
            </a:r>
          </a:p>
          <a:p>
            <a:r>
              <a:rPr lang="en-US" sz="2000" dirty="0"/>
              <a:t>Capnometers (end tidal modules) measure CO2</a:t>
            </a:r>
          </a:p>
          <a:p>
            <a:r>
              <a:rPr lang="en-US" sz="2000" dirty="0"/>
              <a:t>Anesthesia gas monitors measure CO2, O2, N2O &amp; anesthetic agent</a:t>
            </a:r>
          </a:p>
          <a:p>
            <a:r>
              <a:rPr lang="en-US" sz="2000" dirty="0"/>
              <a:t>Doctors rely on them in critical care scenarios</a:t>
            </a:r>
          </a:p>
          <a:p>
            <a:pPr lvl="1"/>
            <a:r>
              <a:rPr lang="en-US" sz="1800" dirty="0"/>
              <a:t>Provide earliest warning of compromised respiratory system</a:t>
            </a:r>
          </a:p>
          <a:p>
            <a:pPr lvl="1"/>
            <a:r>
              <a:rPr lang="en-US" sz="1800" dirty="0"/>
              <a:t>Can make the difference between life and death</a:t>
            </a:r>
          </a:p>
          <a:p>
            <a:pPr lvl="1"/>
            <a:endParaRPr lang="en-US" sz="1800" dirty="0"/>
          </a:p>
        </p:txBody>
      </p:sp>
      <p:pic>
        <p:nvPicPr>
          <p:cNvPr id="5" name="Picture 4" descr="A picture containing indoor, white, camera, kitchen&#10;&#10;Description automatically generated">
            <a:extLst>
              <a:ext uri="{FF2B5EF4-FFF2-40B4-BE49-F238E27FC236}">
                <a16:creationId xmlns:a16="http://schemas.microsoft.com/office/drawing/2014/main" id="{2BFC9CB0-7C36-4D38-8F7A-BF85484330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5"/>
          <a:stretch/>
        </p:blipFill>
        <p:spPr>
          <a:xfrm>
            <a:off x="76200" y="3888905"/>
            <a:ext cx="2812503" cy="2207095"/>
          </a:xfrm>
          <a:prstGeom prst="rect">
            <a:avLst/>
          </a:prstGeom>
        </p:spPr>
      </p:pic>
      <p:pic>
        <p:nvPicPr>
          <p:cNvPr id="9" name="Picture 8" descr="A picture containing object, indoor, table, sitting&#10;&#10;Description automatically generated">
            <a:extLst>
              <a:ext uri="{FF2B5EF4-FFF2-40B4-BE49-F238E27FC236}">
                <a16:creationId xmlns:a16="http://schemas.microsoft.com/office/drawing/2014/main" id="{1D6F8900-A23C-4C38-ABA8-77C0172F39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" r="-2675"/>
          <a:stretch/>
        </p:blipFill>
        <p:spPr>
          <a:xfrm>
            <a:off x="4282637" y="3888905"/>
            <a:ext cx="2575363" cy="2401352"/>
          </a:xfrm>
          <a:prstGeom prst="rect">
            <a:avLst/>
          </a:prstGeom>
        </p:spPr>
      </p:pic>
      <p:pic>
        <p:nvPicPr>
          <p:cNvPr id="7" name="Picture 6" descr="A close up of a camera&#10;&#10;Description automatically generated">
            <a:extLst>
              <a:ext uri="{FF2B5EF4-FFF2-40B4-BE49-F238E27FC236}">
                <a16:creationId xmlns:a16="http://schemas.microsoft.com/office/drawing/2014/main" id="{334AFE00-B679-4231-8752-4E8C228DA7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2" b="6675"/>
          <a:stretch/>
        </p:blipFill>
        <p:spPr>
          <a:xfrm>
            <a:off x="2895600" y="3733800"/>
            <a:ext cx="1996637" cy="1449137"/>
          </a:xfrm>
          <a:prstGeom prst="rect">
            <a:avLst/>
          </a:prstGeom>
        </p:spPr>
      </p:pic>
      <p:pic>
        <p:nvPicPr>
          <p:cNvPr id="11" name="Picture 10" descr="A picture containing white&#10;&#10;Description automatically generated">
            <a:extLst>
              <a:ext uri="{FF2B5EF4-FFF2-40B4-BE49-F238E27FC236}">
                <a16:creationId xmlns:a16="http://schemas.microsoft.com/office/drawing/2014/main" id="{86A82CD1-C42D-4DC8-B1DF-7BB381E34F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216" y="3402082"/>
            <a:ext cx="2209800" cy="1627118"/>
          </a:xfrm>
          <a:prstGeom prst="rect">
            <a:avLst/>
          </a:prstGeom>
        </p:spPr>
      </p:pic>
      <p:pic>
        <p:nvPicPr>
          <p:cNvPr id="6" name="Picture 5" descr="A picture containing clock, monitor, microwave, white&#10;&#10;Description automatically generated">
            <a:extLst>
              <a:ext uri="{FF2B5EF4-FFF2-40B4-BE49-F238E27FC236}">
                <a16:creationId xmlns:a16="http://schemas.microsoft.com/office/drawing/2014/main" id="{21891C42-D26B-4E83-9ACB-C219F1EB29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574" y="761999"/>
            <a:ext cx="2302201" cy="194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62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3B110-7A3C-40B7-A5AF-2158BC371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Monitor 101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8AA24-6720-4139-9A2C-09414349B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end tidal CO</a:t>
            </a:r>
            <a:r>
              <a:rPr lang="en-US" baseline="-25000" dirty="0"/>
              <a:t>2</a:t>
            </a:r>
            <a:r>
              <a:rPr lang="en-US" dirty="0"/>
              <a:t> value (end of exhale) and </a:t>
            </a:r>
            <a:r>
              <a:rPr lang="en-US"/>
              <a:t>capnogram</a:t>
            </a:r>
            <a:r>
              <a:rPr lang="en-US" dirty="0"/>
              <a:t> (CO</a:t>
            </a:r>
            <a:r>
              <a:rPr lang="en-US" baseline="-25000" dirty="0"/>
              <a:t>2</a:t>
            </a:r>
            <a:r>
              <a:rPr lang="en-US" dirty="0"/>
              <a:t> waveform)</a:t>
            </a:r>
          </a:p>
        </p:txBody>
      </p:sp>
      <p:pic>
        <p:nvPicPr>
          <p:cNvPr id="1026" name="Picture 2" descr="R Series Advanced Monitoring: Capnography Waveforms - ZOLL Medical">
            <a:extLst>
              <a:ext uri="{FF2B5EF4-FFF2-40B4-BE49-F238E27FC236}">
                <a16:creationId xmlns:a16="http://schemas.microsoft.com/office/drawing/2014/main" id="{1290038A-DAB5-414C-812B-E290B953C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15" y="3153508"/>
            <a:ext cx="447675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gure 2 from Automated Quantitative Analysis of Capnogram Shape for  COPD–Normal and COPD–CHF Classification | Semantic Scholar">
            <a:extLst>
              <a:ext uri="{FF2B5EF4-FFF2-40B4-BE49-F238E27FC236}">
                <a16:creationId xmlns:a16="http://schemas.microsoft.com/office/drawing/2014/main" id="{63A6B8BE-482D-4CE5-886D-69AB824E1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82" y="2860431"/>
            <a:ext cx="3555615" cy="306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489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EB072-D887-4B2E-A85F-B953DD307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Monitor 201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25886-F765-42EF-A2E8-9FF3B1C94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92" y="914400"/>
            <a:ext cx="5416062" cy="5211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Two types</a:t>
            </a:r>
          </a:p>
          <a:p>
            <a:r>
              <a:rPr lang="en-US" sz="2000" dirty="0"/>
              <a:t>Side Stream</a:t>
            </a:r>
          </a:p>
          <a:p>
            <a:pPr lvl="1"/>
            <a:r>
              <a:rPr lang="en-US" sz="1800" dirty="0"/>
              <a:t>Pulls a small sample from the patient using a built-in pump</a:t>
            </a:r>
          </a:p>
          <a:p>
            <a:pPr lvl="1"/>
            <a:r>
              <a:rPr lang="en-US" sz="1800" dirty="0"/>
              <a:t>Account for 80%+ of all capnometers in hospitals</a:t>
            </a:r>
          </a:p>
          <a:p>
            <a:pPr lvl="1"/>
            <a:r>
              <a:rPr lang="en-US" sz="1800" dirty="0"/>
              <a:t>Complex device requiring multiple tests by </a:t>
            </a:r>
            <a:r>
              <a:rPr lang="en-US" sz="1800"/>
              <a:t>biomeds</a:t>
            </a:r>
            <a:r>
              <a:rPr lang="en-US" sz="1800" dirty="0"/>
              <a:t> including pump flow rate, check for leaks, calibration and alarms</a:t>
            </a:r>
          </a:p>
          <a:p>
            <a:pPr lvl="1"/>
            <a:endParaRPr lang="en-US" sz="1800" dirty="0"/>
          </a:p>
          <a:p>
            <a:r>
              <a:rPr lang="en-US" sz="2000" dirty="0"/>
              <a:t>Mainstream (On airway)</a:t>
            </a:r>
          </a:p>
          <a:p>
            <a:pPr lvl="1"/>
            <a:r>
              <a:rPr lang="en-US" sz="1800" dirty="0"/>
              <a:t>Located in the main breathing circuit</a:t>
            </a:r>
          </a:p>
          <a:p>
            <a:pPr lvl="1"/>
            <a:r>
              <a:rPr lang="en-US" sz="1800" dirty="0"/>
              <a:t>Not as common</a:t>
            </a:r>
          </a:p>
          <a:p>
            <a:pPr lvl="1"/>
            <a:r>
              <a:rPr lang="en-US" sz="1800" dirty="0"/>
              <a:t>Biomeds only check calibration</a:t>
            </a:r>
          </a:p>
          <a:p>
            <a:pPr lvl="1"/>
            <a:endParaRPr lang="en-US" sz="1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1EE528-5B36-4BF4-B90C-2F884BCED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108" y="3755717"/>
            <a:ext cx="1964800" cy="2181606"/>
          </a:xfrm>
          <a:prstGeom prst="rect">
            <a:avLst/>
          </a:prstGeom>
        </p:spPr>
      </p:pic>
      <p:pic>
        <p:nvPicPr>
          <p:cNvPr id="1026" name="Picture 2" descr="Airway, Breathing or Consequences: Use Your Tools and Trust the Technology  | JEMS">
            <a:extLst>
              <a:ext uri="{FF2B5EF4-FFF2-40B4-BE49-F238E27FC236}">
                <a16:creationId xmlns:a16="http://schemas.microsoft.com/office/drawing/2014/main" id="{F9CD1638-11A0-4D7F-B23A-AFF99A5246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6" r="35130"/>
          <a:stretch/>
        </p:blipFill>
        <p:spPr bwMode="auto">
          <a:xfrm>
            <a:off x="5539154" y="274638"/>
            <a:ext cx="3297099" cy="36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olumetric capnography">
            <a:extLst>
              <a:ext uri="{FF2B5EF4-FFF2-40B4-BE49-F238E27FC236}">
                <a16:creationId xmlns:a16="http://schemas.microsoft.com/office/drawing/2014/main" id="{A98FB8A6-55F3-49EB-83EE-9F8DB3B0A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378" y="3898701"/>
            <a:ext cx="357187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B9EBB579-EDED-4A19-8EC1-760CDC73D3E0}"/>
              </a:ext>
            </a:extLst>
          </p:cNvPr>
          <p:cNvSpPr/>
          <p:nvPr/>
        </p:nvSpPr>
        <p:spPr>
          <a:xfrm>
            <a:off x="3534508" y="1915219"/>
            <a:ext cx="2998177" cy="342900"/>
          </a:xfrm>
          <a:prstGeom prst="rightArrow">
            <a:avLst>
              <a:gd name="adj1" fmla="val 39744"/>
              <a:gd name="adj2" fmla="val 5769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0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960DC-D1A7-4A01-B454-4A80A1DC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Gas Monitors are Proliferating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BD512-7343-4961-BF49-3809430FE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396582"/>
          </a:xfrm>
        </p:spPr>
        <p:txBody>
          <a:bodyPr>
            <a:normAutofit/>
          </a:bodyPr>
          <a:lstStyle/>
          <a:p>
            <a:r>
              <a:rPr lang="en-US" sz="2400" dirty="0"/>
              <a:t>Clinicians are embracing the value of capnometry</a:t>
            </a:r>
          </a:p>
          <a:p>
            <a:r>
              <a:rPr lang="en-US" sz="2400" dirty="0"/>
              <a:t>Capnometry use has risen sharply due to guideline changes</a:t>
            </a:r>
          </a:p>
          <a:p>
            <a:pPr lvl="1"/>
            <a:r>
              <a:rPr lang="en-US" sz="2000"/>
              <a:t>2004 – Joint Commission recommends capnometry for patients self-administering analgesia (infusion pumps)</a:t>
            </a:r>
          </a:p>
          <a:p>
            <a:pPr lvl="1"/>
            <a:r>
              <a:rPr lang="en-US" sz="2000"/>
              <a:t>2010 - American Heart Association (AHA) modified guidelines to use continuous capnometry during CPR and ECC events (defibrillators)</a:t>
            </a:r>
          </a:p>
          <a:p>
            <a:pPr lvl="1"/>
            <a:r>
              <a:rPr lang="en-US" sz="2000"/>
              <a:t>2011 - American Association for Respiratory Care (AARC) recommended continuous capnometry during ventilation (vents and patient monitors)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D490B6-2E2E-4245-A2B3-6CDF2E99A4B0}"/>
              </a:ext>
            </a:extLst>
          </p:cNvPr>
          <p:cNvSpPr/>
          <p:nvPr/>
        </p:nvSpPr>
        <p:spPr>
          <a:xfrm>
            <a:off x="0" y="556260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  <a:tabLst>
                <a:tab pos="1317625" algn="l"/>
              </a:tabLst>
            </a:pPr>
            <a:r>
              <a:rPr lang="en-US" sz="2000">
                <a:solidFill>
                  <a:srgbClr val="00B0F0"/>
                </a:solidFill>
              </a:rPr>
              <a:t>Capnometers are abundant and will continue to grow aggressively</a:t>
            </a:r>
          </a:p>
        </p:txBody>
      </p:sp>
    </p:spTree>
    <p:extLst>
      <p:ext uri="{BB962C8B-B14F-4D97-AF65-F5344CB8AC3E}">
        <p14:creationId xmlns:p14="http://schemas.microsoft.com/office/powerpoint/2010/main" val="3800044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EB072-D887-4B2E-A85F-B953DD307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dirty="0"/>
              <a:t>Where are they found?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25886-F765-42EF-A2E8-9FF3B1C94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92" y="914400"/>
            <a:ext cx="5416062" cy="5211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Side stream monitors are found all over</a:t>
            </a:r>
            <a:endParaRPr lang="en-US" sz="2200" dirty="0"/>
          </a:p>
          <a:p>
            <a:r>
              <a:rPr lang="en-US" sz="1800" dirty="0"/>
              <a:t>Stand alone (less common today)</a:t>
            </a:r>
          </a:p>
          <a:p>
            <a:r>
              <a:rPr lang="en-US" sz="1800" dirty="0"/>
              <a:t>Gas modules – plug into multi-parameter monitors</a:t>
            </a:r>
          </a:p>
          <a:p>
            <a:pPr lvl="1"/>
            <a:r>
              <a:rPr lang="en-US" sz="1400" dirty="0"/>
              <a:t>GE &amp; Phillips are the most common</a:t>
            </a:r>
          </a:p>
          <a:p>
            <a:r>
              <a:rPr lang="en-US" sz="1800" dirty="0"/>
              <a:t>Infusion pumps</a:t>
            </a:r>
          </a:p>
          <a:p>
            <a:r>
              <a:rPr lang="en-US" sz="1800" dirty="0"/>
              <a:t>Defibrillators</a:t>
            </a:r>
          </a:p>
          <a:p>
            <a:r>
              <a:rPr lang="en-US" sz="1800" dirty="0"/>
              <a:t>Ventilators</a:t>
            </a:r>
          </a:p>
          <a:p>
            <a:r>
              <a:rPr lang="en-US" sz="1800" dirty="0"/>
              <a:t>Anesthesia machines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Found in many different hospital departments, dentist offices, surgical centers.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Are often sent to depots or the OEM for repair</a:t>
            </a:r>
          </a:p>
          <a:p>
            <a:pPr lvl="1"/>
            <a:endParaRPr lang="en-US" sz="1800" dirty="0"/>
          </a:p>
        </p:txBody>
      </p:sp>
      <p:pic>
        <p:nvPicPr>
          <p:cNvPr id="19" name="Picture 18" descr="A picture containing indoor, white, camera, kitchen&#10;&#10;Description automatically generated">
            <a:extLst>
              <a:ext uri="{FF2B5EF4-FFF2-40B4-BE49-F238E27FC236}">
                <a16:creationId xmlns:a16="http://schemas.microsoft.com/office/drawing/2014/main" id="{E1FEAA3E-C9F9-424E-9371-DE67F21620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5"/>
          <a:stretch/>
        </p:blipFill>
        <p:spPr>
          <a:xfrm>
            <a:off x="5811699" y="248283"/>
            <a:ext cx="2812503" cy="2207095"/>
          </a:xfrm>
          <a:prstGeom prst="rect">
            <a:avLst/>
          </a:prstGeom>
        </p:spPr>
      </p:pic>
      <p:pic>
        <p:nvPicPr>
          <p:cNvPr id="8" name="Picture 7" descr="A picture containing white&#10;&#10;Description automatically generated">
            <a:extLst>
              <a:ext uri="{FF2B5EF4-FFF2-40B4-BE49-F238E27FC236}">
                <a16:creationId xmlns:a16="http://schemas.microsoft.com/office/drawing/2014/main" id="{8E02E396-6111-4340-B542-E01C04807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339" y="3198452"/>
            <a:ext cx="2209800" cy="16271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29448F-DC8A-4A03-9298-175ED84FC2DF}"/>
              </a:ext>
            </a:extLst>
          </p:cNvPr>
          <p:cNvSpPr txBox="1"/>
          <p:nvPr/>
        </p:nvSpPr>
        <p:spPr>
          <a:xfrm>
            <a:off x="5952392" y="2412308"/>
            <a:ext cx="3068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 e-</a:t>
            </a:r>
            <a:r>
              <a:rPr lang="en-US"/>
              <a:t>sCXX</a:t>
            </a:r>
            <a:r>
              <a:rPr lang="en-US" dirty="0"/>
              <a:t> and E-CXX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6C193D-F730-4227-B21C-7D886EE3C4A5}"/>
              </a:ext>
            </a:extLst>
          </p:cNvPr>
          <p:cNvSpPr txBox="1"/>
          <p:nvPr/>
        </p:nvSpPr>
        <p:spPr>
          <a:xfrm>
            <a:off x="6928339" y="4876594"/>
            <a:ext cx="94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Philips</a:t>
            </a:r>
          </a:p>
        </p:txBody>
      </p:sp>
    </p:spTree>
    <p:extLst>
      <p:ext uri="{BB962C8B-B14F-4D97-AF65-F5344CB8AC3E}">
        <p14:creationId xmlns:p14="http://schemas.microsoft.com/office/powerpoint/2010/main" val="731216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71730-DCFF-432D-BD28-3F22AB85E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/>
          <a:lstStyle/>
          <a:p>
            <a:r>
              <a:rPr lang="en-US"/>
              <a:t>Problems – </a:t>
            </a:r>
            <a:br>
              <a:rPr lang="en-US"/>
            </a:br>
            <a:br>
              <a:rPr lang="en-US"/>
            </a:br>
            <a:r>
              <a:rPr lang="en-US"/>
              <a:t>Current testing is sub-par and inefficient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29F2D-5A02-4F28-89B2-D51440345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76400"/>
            <a:ext cx="7962900" cy="3916363"/>
          </a:xfrm>
        </p:spPr>
        <p:txBody>
          <a:bodyPr>
            <a:normAutofit/>
          </a:bodyPr>
          <a:lstStyle/>
          <a:p>
            <a:r>
              <a:rPr lang="en-US" sz="2400" dirty="0"/>
              <a:t>Manual process requiring an assortment of manual test setups and equipment</a:t>
            </a:r>
          </a:p>
          <a:p>
            <a:r>
              <a:rPr lang="en-US" sz="2400" dirty="0"/>
              <a:t>Slow - many recommended test steps are skipped</a:t>
            </a:r>
            <a:endParaRPr lang="en-US" sz="1800" dirty="0"/>
          </a:p>
          <a:p>
            <a:r>
              <a:rPr lang="en-US" sz="2400" dirty="0"/>
              <a:t>Minimal documentation if they fill out the worksheets</a:t>
            </a:r>
          </a:p>
          <a:p>
            <a:r>
              <a:rPr lang="en-US" sz="2400" dirty="0"/>
              <a:t>Wastes expensive calibration gas (3 to 5 times more gas)</a:t>
            </a:r>
          </a:p>
          <a:p>
            <a:r>
              <a:rPr lang="en-US" sz="2400" dirty="0"/>
              <a:t>No method to simulate breath so can’t verify performance</a:t>
            </a:r>
          </a:p>
          <a:p>
            <a:pPr>
              <a:tabLst>
                <a:tab pos="1317625" algn="l"/>
              </a:tabLst>
            </a:pP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68AA91-A58B-4460-BDE8-482E1EEB9895}"/>
              </a:ext>
            </a:extLst>
          </p:cNvPr>
          <p:cNvSpPr/>
          <p:nvPr/>
        </p:nvSpPr>
        <p:spPr>
          <a:xfrm>
            <a:off x="114300" y="4719935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  <a:tabLst>
                <a:tab pos="1317625" algn="l"/>
              </a:tabLst>
            </a:pPr>
            <a:r>
              <a:rPr lang="en-US" sz="2400" dirty="0">
                <a:solidFill>
                  <a:srgbClr val="00B0F0"/>
                </a:solidFill>
              </a:rPr>
              <a:t>Inefficient Testing + Ballooning Inventory = Serious PM burden</a:t>
            </a:r>
          </a:p>
        </p:txBody>
      </p:sp>
    </p:spTree>
    <p:extLst>
      <p:ext uri="{BB962C8B-B14F-4D97-AF65-F5344CB8AC3E}">
        <p14:creationId xmlns:p14="http://schemas.microsoft.com/office/powerpoint/2010/main" val="2977756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E3DB3-758A-44CD-B8A1-6C0E9443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Solution – the SmartTank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>
                <a:hlinkClick r:id="rId3"/>
              </a:rPr>
              <a:t>Introducing the SmartTank - YouTube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49D7FA-BDBB-444A-9583-D697545B5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769" y="2495232"/>
            <a:ext cx="8616462" cy="3611565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0"/>
              </a:spcBef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5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E3DB3-758A-44CD-B8A1-6C0E9443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Solution – the SmartTank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49D7FA-BDBB-444A-9583-D697545B5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769" y="2495232"/>
            <a:ext cx="8616462" cy="3611565"/>
          </a:xfrm>
        </p:spPr>
        <p:txBody>
          <a:bodyPr>
            <a:normAutofit/>
          </a:bodyPr>
          <a:lstStyle/>
          <a:p>
            <a:r>
              <a:rPr lang="en-US" sz="2400" b="1" dirty="0"/>
              <a:t>One tool </a:t>
            </a:r>
            <a:r>
              <a:rPr lang="en-US" sz="2400" dirty="0"/>
              <a:t>- everything you need to test gas monitors and modules</a:t>
            </a:r>
          </a:p>
          <a:p>
            <a:pPr lvl="1"/>
            <a:r>
              <a:rPr lang="en-US" sz="2400" dirty="0"/>
              <a:t>Calibrate/test gas monitors and modules</a:t>
            </a:r>
            <a:endParaRPr lang="en-US" sz="2400" dirty="0">
              <a:highlight>
                <a:srgbClr val="FFFF00"/>
              </a:highlight>
            </a:endParaRPr>
          </a:p>
          <a:p>
            <a:pPr lvl="1"/>
            <a:r>
              <a:rPr lang="en-US" sz="2400" dirty="0"/>
              <a:t>Simulate breath: verify performance with realistic </a:t>
            </a:r>
            <a:r>
              <a:rPr lang="en-US" sz="2400"/>
              <a:t>capnogram</a:t>
            </a:r>
            <a:endParaRPr lang="en-US" sz="2400" dirty="0"/>
          </a:p>
          <a:p>
            <a:pPr lvl="1"/>
            <a:r>
              <a:rPr lang="en-US" sz="2400" dirty="0"/>
              <a:t>Suitable for testing etCO2 modules and multi-gas modules</a:t>
            </a:r>
          </a:p>
          <a:p>
            <a:pPr lvl="1"/>
            <a:r>
              <a:rPr lang="en-US" sz="2400" dirty="0"/>
              <a:t>Portable/battery powered </a:t>
            </a:r>
          </a:p>
          <a:p>
            <a:pPr lvl="1"/>
            <a:r>
              <a:rPr lang="en-US" sz="2400" dirty="0"/>
              <a:t>Automated testing follows manufacturer’s PM procedures</a:t>
            </a:r>
          </a:p>
          <a:p>
            <a:pPr lvl="1"/>
            <a:r>
              <a:rPr lang="en-US" sz="2400" dirty="0"/>
              <a:t>Automated test report generation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2400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BBAD5F-897F-49B2-9DC4-5F71B21D2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3" b="5003"/>
          <a:stretch/>
        </p:blipFill>
        <p:spPr>
          <a:xfrm>
            <a:off x="4953001" y="381000"/>
            <a:ext cx="3886200" cy="197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23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E3DB3-758A-44CD-B8A1-6C0E9443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r>
              <a:rPr lang="en-US"/>
              <a:t>Value Proposition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49D7FA-BDBB-444A-9583-D697545B5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5"/>
          </a:xfrm>
        </p:spPr>
        <p:txBody>
          <a:bodyPr>
            <a:normAutofit/>
          </a:bodyPr>
          <a:lstStyle/>
          <a:p>
            <a:r>
              <a:rPr lang="en-US" sz="2400" dirty="0"/>
              <a:t>Reduce risk by eliminating errors/inconsistency in…</a:t>
            </a:r>
          </a:p>
          <a:p>
            <a:pPr lvl="1"/>
            <a:r>
              <a:rPr lang="en-US" sz="2000" dirty="0"/>
              <a:t>Test setup</a:t>
            </a:r>
          </a:p>
          <a:p>
            <a:pPr lvl="1"/>
            <a:r>
              <a:rPr lang="en-US" sz="2000" dirty="0"/>
              <a:t>Test execution and acceptance criteria</a:t>
            </a:r>
          </a:p>
          <a:p>
            <a:pPr lvl="1"/>
            <a:r>
              <a:rPr lang="en-US" sz="2000" dirty="0"/>
              <a:t>Reporting</a:t>
            </a:r>
          </a:p>
          <a:p>
            <a:r>
              <a:rPr lang="en-US" sz="2400" dirty="0"/>
              <a:t>Save time/money:</a:t>
            </a:r>
          </a:p>
          <a:p>
            <a:pPr lvl="1"/>
            <a:r>
              <a:rPr lang="en-US" sz="2000" dirty="0"/>
              <a:t>Automated testing is faster</a:t>
            </a:r>
          </a:p>
          <a:p>
            <a:pPr lvl="1"/>
            <a:r>
              <a:rPr lang="en-US" sz="2000" dirty="0"/>
              <a:t>Simplicity/automation makes it easy for less experienced biomeds</a:t>
            </a:r>
          </a:p>
          <a:p>
            <a:pPr lvl="1"/>
            <a:r>
              <a:rPr lang="en-US" sz="2000" dirty="0"/>
              <a:t>Manufacturer’s PM instructions built into the test sequences</a:t>
            </a:r>
          </a:p>
          <a:p>
            <a:pPr lvl="1"/>
            <a:r>
              <a:rPr lang="en-US" sz="2000" dirty="0"/>
              <a:t>Expensive calibration gas usage is minimized</a:t>
            </a:r>
          </a:p>
          <a:p>
            <a:pPr lvl="1"/>
            <a:endParaRPr lang="en-US" sz="2000" dirty="0"/>
          </a:p>
          <a:p>
            <a:pPr>
              <a:spcBef>
                <a:spcPts val="0"/>
              </a:spcBef>
            </a:pPr>
            <a:endParaRPr lang="en-US" sz="31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BBAD5F-897F-49B2-9DC4-5F71B21D2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3" b="5003"/>
          <a:stretch/>
        </p:blipFill>
        <p:spPr>
          <a:xfrm>
            <a:off x="4953001" y="381000"/>
            <a:ext cx="3886200" cy="195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34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0A714-882D-452E-AC2C-453E16B40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SmartTank vs. Current Test Methods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DC481F-0A77-49E0-A186-39BF277C12C4}"/>
              </a:ext>
            </a:extLst>
          </p:cNvPr>
          <p:cNvSpPr/>
          <p:nvPr/>
        </p:nvSpPr>
        <p:spPr>
          <a:xfrm>
            <a:off x="-18393" y="49530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>
                <a:solidFill>
                  <a:srgbClr val="00B0F0"/>
                </a:solidFill>
              </a:rPr>
              <a:t>Significant advantages with the SmartTank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7042B49-379F-4AFE-A6C1-5F46CE22F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036381"/>
              </p:ext>
            </p:extLst>
          </p:nvPr>
        </p:nvGraphicFramePr>
        <p:xfrm>
          <a:off x="896007" y="870318"/>
          <a:ext cx="7315199" cy="3117762"/>
        </p:xfrm>
        <a:graphic>
          <a:graphicData uri="http://schemas.openxmlformats.org/drawingml/2006/table">
            <a:tbl>
              <a:tblPr/>
              <a:tblGrid>
                <a:gridCol w="2223413">
                  <a:extLst>
                    <a:ext uri="{9D8B030D-6E8A-4147-A177-3AD203B41FA5}">
                      <a16:colId xmlns:a16="http://schemas.microsoft.com/office/drawing/2014/main" val="1779638093"/>
                    </a:ext>
                  </a:extLst>
                </a:gridCol>
                <a:gridCol w="2545893">
                  <a:extLst>
                    <a:ext uri="{9D8B030D-6E8A-4147-A177-3AD203B41FA5}">
                      <a16:colId xmlns:a16="http://schemas.microsoft.com/office/drawing/2014/main" val="536103625"/>
                    </a:ext>
                  </a:extLst>
                </a:gridCol>
                <a:gridCol w="2545893">
                  <a:extLst>
                    <a:ext uri="{9D8B030D-6E8A-4147-A177-3AD203B41FA5}">
                      <a16:colId xmlns:a16="http://schemas.microsoft.com/office/drawing/2014/main" val="1663866399"/>
                    </a:ext>
                  </a:extLst>
                </a:gridCol>
              </a:tblGrid>
              <a:tr h="285458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Current Method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Smart Tank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667202"/>
                  </a:ext>
                </a:extLst>
              </a:tr>
              <a:tr h="2854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Testing Time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min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3-5 min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8209989"/>
                  </a:ext>
                </a:extLst>
              </a:tr>
              <a:tr h="2854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Value of Time Savings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$1500 - $3500 annually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847031"/>
                  </a:ext>
                </a:extLst>
              </a:tr>
              <a:tr h="2854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Equipment Cost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$2000 - $4000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$6950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8495910"/>
                  </a:ext>
                </a:extLst>
              </a:tr>
              <a:tr h="5709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Training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Requires on the job training and experience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Less than 10 min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7258955"/>
                  </a:ext>
                </a:extLst>
              </a:tr>
              <a:tr h="2854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Risk Mitigation*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 - Inadequate methods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- Comprehensive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2073137"/>
                  </a:ext>
                </a:extLst>
              </a:tr>
              <a:tr h="2854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Reporting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 - By hand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 - Full details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7753319"/>
                  </a:ext>
                </a:extLst>
              </a:tr>
              <a:tr h="2854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CMMS Integration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USB Serial Available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4938526"/>
                  </a:ext>
                </a:extLst>
              </a:tr>
              <a:tr h="2854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Gas Waste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flow / Left 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Minimal</a:t>
                      </a:r>
                    </a:p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Approx. $300/yr. savings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0639571"/>
                  </a:ext>
                </a:extLst>
              </a:tr>
            </a:tbl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A31CDA4E-027F-4BD1-8B3C-EB8F221FC8C6}"/>
              </a:ext>
            </a:extLst>
          </p:cNvPr>
          <p:cNvSpPr/>
          <p:nvPr/>
        </p:nvSpPr>
        <p:spPr>
          <a:xfrm>
            <a:off x="914399" y="4326998"/>
            <a:ext cx="73151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* While difficult to estimate, risk mitigation is the greatest value. The avoidance of a single legal judgement can rank in the $100K’s.</a:t>
            </a:r>
          </a:p>
        </p:txBody>
      </p:sp>
    </p:spTree>
    <p:extLst>
      <p:ext uri="{BB962C8B-B14F-4D97-AF65-F5344CB8AC3E}">
        <p14:creationId xmlns:p14="http://schemas.microsoft.com/office/powerpoint/2010/main" val="1433936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E3DB3-758A-44CD-B8A1-6C0E9443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SmartTank - Features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49D7FA-BDBB-444A-9583-D697545B5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60" y="990600"/>
            <a:ext cx="8347340" cy="5135565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Manufacturer’s PM instructions built into test sequences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Measures sample flow rate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Two leak test methods (Direct measure and leak down)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Built-in manometer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Built-in barometer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Built-in flowmeter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Pressure relief test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Constant pressure source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Controls calibration gas – minimize use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Collects data and automatically generates report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Versatile - swap gas bottles to test different monitors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Touchscreen display user interface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Easy retrieval of reports – USB to phone or computer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D2E57F-DB78-43A2-9CD0-B60F17E93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4" b="9184"/>
          <a:stretch/>
        </p:blipFill>
        <p:spPr>
          <a:xfrm>
            <a:off x="6019800" y="2145268"/>
            <a:ext cx="2613660" cy="1600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7BF4F9-0360-4515-8244-5B68289B3F6F}"/>
              </a:ext>
            </a:extLst>
          </p:cNvPr>
          <p:cNvSpPr txBox="1"/>
          <p:nvPr/>
        </p:nvSpPr>
        <p:spPr>
          <a:xfrm>
            <a:off x="7010400" y="3897868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Cal Gas Bottle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1E3CB25-7AFB-4091-B228-79730C63FB4B}"/>
              </a:ext>
            </a:extLst>
          </p:cNvPr>
          <p:cNvCxnSpPr>
            <a:cxnSpLocks/>
          </p:cNvCxnSpPr>
          <p:nvPr/>
        </p:nvCxnSpPr>
        <p:spPr>
          <a:xfrm flipV="1">
            <a:off x="7708217" y="3181906"/>
            <a:ext cx="0" cy="7159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033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C50D-D6F2-469C-894C-EC17EEB94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ST does not compete with existing test equipment.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A020E-834E-46A7-8087-D3FC5CB07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 </a:t>
            </a:r>
            <a:r>
              <a:rPr lang="en-US" sz="2800" u="sng" dirty="0"/>
              <a:t>does not </a:t>
            </a:r>
            <a:r>
              <a:rPr lang="en-US" sz="2800" dirty="0"/>
              <a:t>measure anesthetic agent like the </a:t>
            </a:r>
            <a:r>
              <a:rPr lang="en-US" sz="2800"/>
              <a:t>Reiken</a:t>
            </a:r>
            <a:r>
              <a:rPr lang="en-US" sz="2800" dirty="0"/>
              <a:t> or Fluke Vapor.  </a:t>
            </a:r>
            <a:r>
              <a:rPr lang="en-US" sz="2000" dirty="0"/>
              <a:t>(This is a common source of confusion)</a:t>
            </a:r>
            <a:endParaRPr lang="en-US" sz="2800" dirty="0"/>
          </a:p>
          <a:p>
            <a:r>
              <a:rPr lang="en-US" sz="2800" dirty="0"/>
              <a:t>ST </a:t>
            </a:r>
            <a:r>
              <a:rPr lang="en-US" sz="2800" u="sng" dirty="0"/>
              <a:t>does not </a:t>
            </a:r>
            <a:r>
              <a:rPr lang="en-US" sz="2800" dirty="0"/>
              <a:t>simulate ECG, Cardiac Output, SpO2, IBP, Temperature or NIBP.*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400" dirty="0"/>
              <a:t>*The ST is equipped to perform a leak test and to serve as a manometer.  Thus, the ST could be used to perform testing of some NIBP modules that don’t require simulation. </a:t>
            </a:r>
          </a:p>
        </p:txBody>
      </p:sp>
    </p:spTree>
    <p:extLst>
      <p:ext uri="{BB962C8B-B14F-4D97-AF65-F5344CB8AC3E}">
        <p14:creationId xmlns:p14="http://schemas.microsoft.com/office/powerpoint/2010/main" val="2054370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E94F4-789F-46EF-8CB6-F248799C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Benefits to Biomeds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B9B39-4D5F-4FDB-8E22-308D15A18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2196855"/>
            <a:ext cx="8991600" cy="3962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Simplify by automation</a:t>
            </a:r>
          </a:p>
          <a:p>
            <a:r>
              <a:rPr lang="en-US" dirty="0"/>
              <a:t>No additional setup or equipment – just connect and test</a:t>
            </a:r>
          </a:p>
          <a:p>
            <a:r>
              <a:rPr lang="en-US" dirty="0"/>
              <a:t>Integrates into existing workflows (CMMS)</a:t>
            </a:r>
          </a:p>
          <a:p>
            <a:r>
              <a:rPr lang="en-US" dirty="0"/>
              <a:t>Minimizes required training </a:t>
            </a:r>
          </a:p>
          <a:p>
            <a:r>
              <a:rPr lang="en-US" dirty="0"/>
              <a:t>Comprehensive testing avoids costly unneeded service</a:t>
            </a:r>
          </a:p>
          <a:p>
            <a:r>
              <a:rPr lang="en-US" dirty="0"/>
              <a:t>Decreases testing time (15min-&gt; under 4min)</a:t>
            </a:r>
          </a:p>
          <a:p>
            <a:r>
              <a:rPr lang="en-US" dirty="0"/>
              <a:t>Automated reporting ensures compliance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100" dirty="0">
                <a:solidFill>
                  <a:srgbClr val="00B0F0"/>
                </a:solidFill>
              </a:rPr>
              <a:t>Save time and money while decreasing risk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BE6D0F-ADE2-4655-878F-08EECD9DC4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336" y="317745"/>
            <a:ext cx="3293635" cy="219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38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7026B-FA05-45ED-B24B-BDF0F435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Sequence 101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EACC8-79E2-4169-A646-7240068C5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08892"/>
            <a:ext cx="8229600" cy="5317273"/>
          </a:xfrm>
        </p:spPr>
        <p:txBody>
          <a:bodyPr>
            <a:normAutofit/>
          </a:bodyPr>
          <a:lstStyle/>
          <a:p>
            <a:r>
              <a:rPr lang="en-US" sz="2400" dirty="0"/>
              <a:t>Preloaded with database for most common monitors</a:t>
            </a:r>
          </a:p>
          <a:p>
            <a:pPr lvl="1"/>
            <a:r>
              <a:rPr lang="en-US" sz="2000" dirty="0"/>
              <a:t>Based on service manuals</a:t>
            </a:r>
          </a:p>
          <a:p>
            <a:pPr lvl="1"/>
            <a:r>
              <a:rPr lang="en-US" sz="2000" dirty="0"/>
              <a:t>Main version – All steps in Service Manual. </a:t>
            </a:r>
            <a:r>
              <a:rPr lang="en-US" sz="2000" b="1" dirty="0"/>
              <a:t>These are long and most people don’t do all the steps</a:t>
            </a:r>
          </a:p>
          <a:p>
            <a:pPr lvl="1"/>
            <a:r>
              <a:rPr lang="en-US" sz="2000" dirty="0"/>
              <a:t>Short versions – trimmed down to key steps</a:t>
            </a:r>
          </a:p>
          <a:p>
            <a:r>
              <a:rPr lang="en-US" sz="2400" dirty="0"/>
              <a:t>If missing a monitor, we will add it, no-charge</a:t>
            </a:r>
          </a:p>
          <a:p>
            <a:r>
              <a:rPr lang="en-US" sz="2400" dirty="0"/>
              <a:t>Fully customizable</a:t>
            </a:r>
          </a:p>
          <a:p>
            <a:pPr lvl="1"/>
            <a:r>
              <a:rPr lang="en-US" sz="2000" dirty="0"/>
              <a:t>Can add/modify or delete steps </a:t>
            </a:r>
          </a:p>
          <a:p>
            <a:pPr lvl="1"/>
            <a:r>
              <a:rPr lang="en-US" sz="2000" dirty="0"/>
              <a:t>Currently no easy way for user to edit sequences</a:t>
            </a:r>
          </a:p>
          <a:p>
            <a:pPr lvl="1"/>
            <a:r>
              <a:rPr lang="en-US" sz="2000" dirty="0"/>
              <a:t>We will assist with the edits for free</a:t>
            </a:r>
          </a:p>
          <a:p>
            <a:r>
              <a:rPr lang="en-US" sz="2400" dirty="0"/>
              <a:t>Can run single hardware tests or spot check with manual modes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501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99DC-563D-433F-A457-6048E912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101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34923-F73F-4764-AC14-28E95A57F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3727"/>
            <a:ext cx="8229600" cy="2329958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Two main types of gas</a:t>
            </a:r>
          </a:p>
          <a:p>
            <a:pPr lvl="1"/>
            <a:r>
              <a:rPr lang="en-US" dirty="0"/>
              <a:t>Metabolic gases</a:t>
            </a:r>
          </a:p>
          <a:p>
            <a:pPr lvl="2"/>
            <a:r>
              <a:rPr lang="en-US" dirty="0"/>
              <a:t>Typically 5%/10% CO2 mixed with various amounts of Oxygen, Nitrogen or regular air</a:t>
            </a:r>
          </a:p>
          <a:p>
            <a:pPr lvl="2"/>
            <a:r>
              <a:rPr lang="en-US" dirty="0"/>
              <a:t>Used for simple capnometers</a:t>
            </a:r>
          </a:p>
          <a:p>
            <a:pPr lvl="1"/>
            <a:r>
              <a:rPr lang="en-US" dirty="0"/>
              <a:t>Anesthetic gases</a:t>
            </a:r>
          </a:p>
          <a:p>
            <a:pPr lvl="2"/>
            <a:r>
              <a:rPr lang="en-US" dirty="0"/>
              <a:t>Metabolic + Anesthetic gases like Desflurane and Nitrous Oxide (N2O)</a:t>
            </a:r>
          </a:p>
          <a:p>
            <a:pPr lvl="2"/>
            <a:r>
              <a:rPr lang="en-US" dirty="0"/>
              <a:t>Used in anesthesia multi-gas monitors</a:t>
            </a:r>
          </a:p>
          <a:p>
            <a:r>
              <a:rPr lang="en-US" dirty="0"/>
              <a:t>Come in a wide variety of shapes, sizes and pressures/volumes -&gt; results in a wide price range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B9DD47-8C72-48A0-8735-CF42990F32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" t="6421" r="16524" b="11386"/>
          <a:stretch/>
        </p:blipFill>
        <p:spPr>
          <a:xfrm>
            <a:off x="127006" y="3387920"/>
            <a:ext cx="2022230" cy="2813538"/>
          </a:xfrm>
          <a:prstGeom prst="rect">
            <a:avLst/>
          </a:prstGeom>
        </p:spPr>
      </p:pic>
      <p:pic>
        <p:nvPicPr>
          <p:cNvPr id="5" name="Picture 4" descr="CALIBRATION GAS (END OF LIFE / NO LONGER SUPPORTED BY OEM) ">
            <a:extLst>
              <a:ext uri="{FF2B5EF4-FFF2-40B4-BE49-F238E27FC236}">
                <a16:creationId xmlns:a16="http://schemas.microsoft.com/office/drawing/2014/main" id="{380E946B-CA9C-48A4-BA9C-749BD3D3B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59" t="11855" r="32792" b="18528"/>
          <a:stretch/>
        </p:blipFill>
        <p:spPr bwMode="auto">
          <a:xfrm>
            <a:off x="2613246" y="3754316"/>
            <a:ext cx="864852" cy="252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C34BB9-4A5E-4EE6-AFDD-4FA888F4CD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98" r="30458"/>
          <a:stretch/>
        </p:blipFill>
        <p:spPr>
          <a:xfrm>
            <a:off x="3916361" y="3503897"/>
            <a:ext cx="904824" cy="2697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E82B94-2BA4-4DFF-87C5-BB3F5C1D58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772713" y="3931812"/>
            <a:ext cx="2632306" cy="19742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3FCC5A-9949-49EC-8DDC-E26CAB6D69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086" r="24647" b="4890"/>
          <a:stretch/>
        </p:blipFill>
        <p:spPr>
          <a:xfrm>
            <a:off x="7356547" y="3503897"/>
            <a:ext cx="1191787" cy="27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06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99DC-563D-433F-A457-6048E912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SmartTank Gas Bottle and Pricing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34923-F73F-4764-AC14-28E95A57F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40778"/>
            <a:ext cx="5922178" cy="5185388"/>
          </a:xfrm>
        </p:spPr>
        <p:txBody>
          <a:bodyPr>
            <a:normAutofit/>
          </a:bodyPr>
          <a:lstStyle/>
          <a:p>
            <a:r>
              <a:rPr lang="en-US" sz="1800" dirty="0"/>
              <a:t>Single package type – 17L (240 psi)</a:t>
            </a:r>
          </a:p>
          <a:p>
            <a:r>
              <a:rPr lang="en-US" sz="1800" dirty="0"/>
              <a:t>RFID tag on the bottle allows the device to verify the gas mix and insert gas specific information into the report.</a:t>
            </a:r>
          </a:p>
          <a:p>
            <a:r>
              <a:rPr lang="en-US" sz="1800" dirty="0"/>
              <a:t>Metabolic </a:t>
            </a:r>
            <a:r>
              <a:rPr lang="en-US" sz="1800"/>
              <a:t>cal</a:t>
            </a:r>
            <a:r>
              <a:rPr lang="en-US" sz="1800" dirty="0"/>
              <a:t> gas- $80</a:t>
            </a:r>
          </a:p>
          <a:p>
            <a:r>
              <a:rPr lang="en-US" sz="1800" dirty="0"/>
              <a:t>Anesthetic </a:t>
            </a:r>
            <a:r>
              <a:rPr lang="en-US" sz="1800"/>
              <a:t>cal</a:t>
            </a:r>
            <a:r>
              <a:rPr lang="en-US" sz="1800" dirty="0"/>
              <a:t> gas- $190</a:t>
            </a:r>
          </a:p>
          <a:p>
            <a:r>
              <a:rPr lang="en-US" sz="1800" dirty="0"/>
              <a:t>Price match guarantee!</a:t>
            </a:r>
          </a:p>
          <a:p>
            <a:r>
              <a:rPr lang="en-US" sz="1800" dirty="0"/>
              <a:t>Longer expiration periods (2-4 years)</a:t>
            </a:r>
          </a:p>
          <a:p>
            <a:r>
              <a:rPr lang="en-US" sz="1800" dirty="0"/>
              <a:t>We will price match – must be medical grade and comparable volume/pressures</a:t>
            </a:r>
          </a:p>
          <a:p>
            <a:r>
              <a:rPr lang="en-US" sz="1800" dirty="0"/>
              <a:t>One-stop shop for all your monitors</a:t>
            </a:r>
          </a:p>
          <a:p>
            <a:r>
              <a:rPr lang="en-US" sz="1800" dirty="0"/>
              <a:t>Made in USA by the best FDA registered manufacturer.</a:t>
            </a:r>
          </a:p>
          <a:p>
            <a:r>
              <a:rPr lang="en-US" sz="1800" dirty="0"/>
              <a:t>Same or higher-grade </a:t>
            </a:r>
            <a:r>
              <a:rPr lang="en-US" sz="1800"/>
              <a:t>cal</a:t>
            </a:r>
            <a:r>
              <a:rPr lang="en-US" sz="1800" dirty="0"/>
              <a:t> gas compared to OEMs</a:t>
            </a:r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D9BB339A-F195-458F-9D38-13AAE9D126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2"/>
          <a:stretch/>
        </p:blipFill>
        <p:spPr>
          <a:xfrm>
            <a:off x="6646985" y="379718"/>
            <a:ext cx="2361361" cy="2434433"/>
          </a:xfrm>
          <a:prstGeom prst="rect">
            <a:avLst/>
          </a:prstGeom>
        </p:spPr>
      </p:pic>
      <p:pic>
        <p:nvPicPr>
          <p:cNvPr id="7" name="Picture 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4DBC44E3-4BF8-4C50-989F-C0830B260F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985" y="2919232"/>
            <a:ext cx="2361361" cy="157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39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9C42-E09D-42B4-80DE-A28DD10AE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914400"/>
          </a:xfrm>
        </p:spPr>
        <p:txBody>
          <a:bodyPr/>
          <a:lstStyle/>
          <a:p>
            <a:r>
              <a:rPr lang="en-US" dirty="0"/>
              <a:t>Frequently Asked Questions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F691CFB-E425-4DEA-91E7-D141E1BFA950}"/>
              </a:ext>
            </a:extLst>
          </p:cNvPr>
          <p:cNvSpPr txBox="1">
            <a:spLocks/>
          </p:cNvSpPr>
          <p:nvPr/>
        </p:nvSpPr>
        <p:spPr>
          <a:xfrm>
            <a:off x="609600" y="981459"/>
            <a:ext cx="8229600" cy="5037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800" dirty="0"/>
              <a:t>Q: Do we have to buy </a:t>
            </a:r>
            <a:r>
              <a:rPr lang="en-US" sz="1800"/>
              <a:t>cal</a:t>
            </a:r>
            <a:r>
              <a:rPr lang="en-US" sz="1800" dirty="0"/>
              <a:t> gas from you? Are you going to gouge us on price?  A:Yes, best quality FDA registered gas manufacturer.  Price matching.  We are usually less expensive volume for volume.</a:t>
            </a:r>
          </a:p>
          <a:p>
            <a:pPr fontAlgn="auto">
              <a:spcAft>
                <a:spcPts val="0"/>
              </a:spcAft>
            </a:pPr>
            <a:r>
              <a:rPr lang="en-US" sz="1800" dirty="0"/>
              <a:t>Q: Does it have to be plugged in to run? A: No internal battery will run all day. You can still use the device while it is plugged in and charging.</a:t>
            </a:r>
          </a:p>
          <a:p>
            <a:pPr fontAlgn="auto">
              <a:spcAft>
                <a:spcPts val="0"/>
              </a:spcAft>
            </a:pPr>
            <a:r>
              <a:rPr lang="en-US" sz="1800" dirty="0"/>
              <a:t>Q: Do I have to send it in for calibration?  A: Yes, the flowmeter is built for super low flow and high accuracy.  It requires an automated system that calibrates it at over 50 flow levels.  All NIST traceable equipment.</a:t>
            </a:r>
          </a:p>
          <a:p>
            <a:pPr fontAlgn="auto">
              <a:spcAft>
                <a:spcPts val="0"/>
              </a:spcAft>
            </a:pPr>
            <a:r>
              <a:rPr lang="en-US" sz="1800" dirty="0"/>
              <a:t>Q: How much does calibration cost? A: See price sheet. It is very reasonable for calibration of three test modalities (flow, pressure, barometer). You also get a 4-year extended warranty if you send it in each year.</a:t>
            </a:r>
          </a:p>
          <a:p>
            <a:pPr fontAlgn="auto">
              <a:spcAft>
                <a:spcPts val="0"/>
              </a:spcAft>
            </a:pPr>
            <a:r>
              <a:rPr lang="en-US" sz="1800" dirty="0"/>
              <a:t>Q: Do I have to load software to get reports off the SmartTank? A: No, the USB port is recognized by computers and smartphones as a mass storage device (thumb drive).  It shows up in your file explorer like any other drive with folders inside it.  You can simply drag-and-drop reports from the SmartTank to your computer.  New test sequences, </a:t>
            </a:r>
            <a:r>
              <a:rPr lang="en-US" sz="1800"/>
              <a:t>same way.</a:t>
            </a:r>
            <a:endParaRPr lang="en-US" sz="1800" dirty="0"/>
          </a:p>
          <a:p>
            <a:pPr marL="0" indent="0" fontAlgn="auto">
              <a:spcAft>
                <a:spcPts val="0"/>
              </a:spcAft>
              <a:buNone/>
            </a:pPr>
            <a:endParaRPr lang="en-US" sz="2400" dirty="0"/>
          </a:p>
          <a:p>
            <a:pPr fontAlgn="auto">
              <a:spcAft>
                <a:spcPts val="0"/>
              </a:spcAft>
            </a:pPr>
            <a:endParaRPr lang="en-US" sz="2400" dirty="0"/>
          </a:p>
          <a:p>
            <a:pPr fontAlgn="auto">
              <a:spcAft>
                <a:spcPts val="0"/>
              </a:spcAft>
            </a:pPr>
            <a:endParaRPr lang="en-US" sz="2400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en-US" sz="2400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273658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D33DAB186033469C5736A7770C63CF" ma:contentTypeVersion="11" ma:contentTypeDescription="Create a new document." ma:contentTypeScope="" ma:versionID="447739428eb150eaf96f3dffcbbbfb76">
  <xsd:schema xmlns:xsd="http://www.w3.org/2001/XMLSchema" xmlns:xs="http://www.w3.org/2001/XMLSchema" xmlns:p="http://schemas.microsoft.com/office/2006/metadata/properties" xmlns:ns2="9d8e7a07-577f-48e2-a633-bee83c492e62" targetNamespace="http://schemas.microsoft.com/office/2006/metadata/properties" ma:root="true" ma:fieldsID="81dd7bdd87bf0e6eb52b3d05f1732b46" ns2:_="">
    <xsd:import namespace="9d8e7a07-577f-48e2-a633-bee83c492e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8e7a07-577f-48e2-a633-bee83c492e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457B0A-4B1A-49FA-98C9-397309A0BC86}">
  <ds:schemaRefs>
    <ds:schemaRef ds:uri="9d8e7a07-577f-48e2-a633-bee83c492e6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02356F8-EB47-4217-A23F-0E22C17817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B0B518-0C90-4BA1-B0BD-0CA061F60DB2}">
  <ds:schemaRefs>
    <ds:schemaRef ds:uri="9d8e7a07-577f-48e2-a633-bee83c492e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3651</TotalTime>
  <Words>1336</Words>
  <Application>Microsoft Office PowerPoint</Application>
  <PresentationFormat>On-screen Show (4:3)</PresentationFormat>
  <Paragraphs>182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Default Design</vt:lpstr>
      <vt:lpstr>Office Theme</vt:lpstr>
      <vt:lpstr>PowerPoint Presentation</vt:lpstr>
      <vt:lpstr>Gas Monitor 101</vt:lpstr>
      <vt:lpstr>Gas Monitor 101</vt:lpstr>
      <vt:lpstr>Gas Monitor 201</vt:lpstr>
      <vt:lpstr>Gas Monitors are Proliferating</vt:lpstr>
      <vt:lpstr>Where are they found?</vt:lpstr>
      <vt:lpstr>Problems –   Current testing is sub-par and inefficient   </vt:lpstr>
      <vt:lpstr> Solution – the SmartTank   Introducing the SmartTank - YouTube</vt:lpstr>
      <vt:lpstr> Solution – the SmartTank</vt:lpstr>
      <vt:lpstr> Value Proposition</vt:lpstr>
      <vt:lpstr>SmartTank vs. Current Test Methods</vt:lpstr>
      <vt:lpstr>SmartTank - Features</vt:lpstr>
      <vt:lpstr>The ST does not compete with existing test equipment. </vt:lpstr>
      <vt:lpstr>Benefits to Biomeds</vt:lpstr>
      <vt:lpstr>Test Sequence 101</vt:lpstr>
      <vt:lpstr>Gas 101</vt:lpstr>
      <vt:lpstr>SmartTank Gas Bottle and Pricing</vt:lpstr>
      <vt:lpstr>Frequently Asked Questions</vt:lpstr>
    </vt:vector>
  </TitlesOfParts>
  <Company>State of Utah-DCED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DCC-User</dc:creator>
  <cp:lastModifiedBy>Mikel Poulsen</cp:lastModifiedBy>
  <cp:revision>4</cp:revision>
  <cp:lastPrinted>2021-06-07T16:27:11Z</cp:lastPrinted>
  <dcterms:created xsi:type="dcterms:W3CDTF">2008-03-14T17:08:55Z</dcterms:created>
  <dcterms:modified xsi:type="dcterms:W3CDTF">2022-04-06T20:32:21Z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0x010100D1D33DAB186033469C5736A7770C63CF</vt:lpwstr>
  </property>
</Properties>
</file>