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2" r:id="rId3"/>
    <p:sldMasterId id="2147483737" r:id="rId4"/>
  </p:sldMasterIdLst>
  <p:notesMasterIdLst>
    <p:notesMasterId r:id="rId43"/>
  </p:notesMasterIdLst>
  <p:sldIdLst>
    <p:sldId id="865" r:id="rId5"/>
    <p:sldId id="866" r:id="rId6"/>
    <p:sldId id="886" r:id="rId7"/>
    <p:sldId id="876" r:id="rId8"/>
    <p:sldId id="926" r:id="rId9"/>
    <p:sldId id="927" r:id="rId10"/>
    <p:sldId id="928" r:id="rId11"/>
    <p:sldId id="929" r:id="rId12"/>
    <p:sldId id="930" r:id="rId13"/>
    <p:sldId id="931" r:id="rId14"/>
    <p:sldId id="932" r:id="rId15"/>
    <p:sldId id="933" r:id="rId16"/>
    <p:sldId id="934" r:id="rId17"/>
    <p:sldId id="935" r:id="rId18"/>
    <p:sldId id="936" r:id="rId19"/>
    <p:sldId id="937" r:id="rId20"/>
    <p:sldId id="938" r:id="rId21"/>
    <p:sldId id="939" r:id="rId22"/>
    <p:sldId id="5289" r:id="rId23"/>
    <p:sldId id="892" r:id="rId24"/>
    <p:sldId id="891" r:id="rId25"/>
    <p:sldId id="877" r:id="rId26"/>
    <p:sldId id="867" r:id="rId27"/>
    <p:sldId id="894" r:id="rId28"/>
    <p:sldId id="896" r:id="rId29"/>
    <p:sldId id="914" r:id="rId30"/>
    <p:sldId id="915" r:id="rId31"/>
    <p:sldId id="916" r:id="rId32"/>
    <p:sldId id="917" r:id="rId33"/>
    <p:sldId id="918" r:id="rId34"/>
    <p:sldId id="919" r:id="rId35"/>
    <p:sldId id="920" r:id="rId36"/>
    <p:sldId id="913" r:id="rId37"/>
    <p:sldId id="922" r:id="rId38"/>
    <p:sldId id="5290" r:id="rId39"/>
    <p:sldId id="923" r:id="rId40"/>
    <p:sldId id="711" r:id="rId41"/>
    <p:sldId id="774" r:id="rId42"/>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2E919DC-3DAF-014C-9C3B-694E7DA50F67}">
          <p14:sldIdLst>
            <p14:sldId id="865"/>
            <p14:sldId id="866"/>
            <p14:sldId id="886"/>
            <p14:sldId id="876"/>
            <p14:sldId id="926"/>
            <p14:sldId id="927"/>
            <p14:sldId id="928"/>
            <p14:sldId id="929"/>
            <p14:sldId id="930"/>
            <p14:sldId id="931"/>
            <p14:sldId id="932"/>
            <p14:sldId id="933"/>
            <p14:sldId id="934"/>
            <p14:sldId id="935"/>
            <p14:sldId id="936"/>
            <p14:sldId id="937"/>
            <p14:sldId id="938"/>
            <p14:sldId id="939"/>
            <p14:sldId id="5289"/>
            <p14:sldId id="892"/>
            <p14:sldId id="891"/>
            <p14:sldId id="877"/>
            <p14:sldId id="867"/>
            <p14:sldId id="894"/>
            <p14:sldId id="896"/>
            <p14:sldId id="914"/>
            <p14:sldId id="915"/>
            <p14:sldId id="916"/>
            <p14:sldId id="917"/>
            <p14:sldId id="918"/>
            <p14:sldId id="919"/>
            <p14:sldId id="920"/>
            <p14:sldId id="913"/>
            <p14:sldId id="922"/>
            <p14:sldId id="5290"/>
            <p14:sldId id="923"/>
            <p14:sldId id="711"/>
            <p14:sldId id="774"/>
          </p14:sldIdLst>
        </p14:section>
        <p14:section name="variations" id="{88A3C22C-018C-AB49-BA59-A806AA45BB80}">
          <p14:sldIdLst/>
        </p14:section>
      </p14:sectionLst>
    </p:ext>
    <p:ext uri="{EFAFB233-063F-42B5-8137-9DF3F51BA10A}">
      <p15:sldGuideLst xmlns:p15="http://schemas.microsoft.com/office/powerpoint/2012/main">
        <p15:guide id="3" orient="horz" userDrawn="1">
          <p15:clr>
            <a:srgbClr val="A4A3A4"/>
          </p15:clr>
        </p15:guide>
        <p15:guide id="4" pos="746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e Landers" initials="LAL" lastIdx="1" clrIdx="0"/>
  <p:cmAuthor id="2" name="Carr, Christy" initials="CC" lastIdx="7" clrIdx="1">
    <p:extLst>
      <p:ext uri="{19B8F6BF-5375-455C-9EA6-DF929625EA0E}">
        <p15:presenceInfo xmlns:p15="http://schemas.microsoft.com/office/powerpoint/2012/main" userId="51c93499-6bb4-40f1-8c36-deca9d15784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7780"/>
    <a:srgbClr val="005B94"/>
    <a:srgbClr val="8DC63F"/>
    <a:srgbClr val="00B3DC"/>
    <a:srgbClr val="3FAEEF"/>
    <a:srgbClr val="00B5CF"/>
    <a:srgbClr val="00A0AF"/>
    <a:srgbClr val="586670"/>
    <a:srgbClr val="ABBD29"/>
    <a:srgbClr val="CA001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C4744D-879E-4D8F-82E1-0805F9E9E8BF}" v="107" dt="2021-11-11T19:53:33.85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062" autoAdjust="0"/>
    <p:restoredTop sz="78591"/>
  </p:normalViewPr>
  <p:slideViewPr>
    <p:cSldViewPr snapToGrid="0">
      <p:cViewPr varScale="1">
        <p:scale>
          <a:sx n="52" d="100"/>
          <a:sy n="52" d="100"/>
        </p:scale>
        <p:origin x="1292" y="48"/>
      </p:cViewPr>
      <p:guideLst>
        <p:guide orient="horz"/>
        <p:guide pos="7464"/>
      </p:guideLst>
    </p:cSldViewPr>
  </p:slideViewPr>
  <p:notesTextViewPr>
    <p:cViewPr>
      <p:scale>
        <a:sx n="3" d="2"/>
        <a:sy n="3" d="2"/>
      </p:scale>
      <p:origin x="0" y="0"/>
    </p:cViewPr>
  </p:notesTextViewPr>
  <p:sorterViewPr>
    <p:cViewPr>
      <p:scale>
        <a:sx n="50" d="100"/>
        <a:sy n="50" d="100"/>
      </p:scale>
      <p:origin x="0" y="0"/>
    </p:cViewPr>
  </p:sorterViewPr>
  <p:notesViewPr>
    <p:cSldViewPr snapToGrid="0">
      <p:cViewPr>
        <p:scale>
          <a:sx n="100" d="100"/>
          <a:sy n="100" d="100"/>
        </p:scale>
        <p:origin x="3504"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commentAuthors" Target="commentAuthors.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1727"/>
          </a:xfrm>
          <a:prstGeom prst="rect">
            <a:avLst/>
          </a:prstGeom>
        </p:spPr>
        <p:txBody>
          <a:bodyPr vert="horz" lIns="96634" tIns="48316" rIns="96634" bIns="48316" rtlCol="0"/>
          <a:lstStyle>
            <a:lvl1pPr algn="l">
              <a:defRPr sz="1300"/>
            </a:lvl1pPr>
          </a:lstStyle>
          <a:p>
            <a:endParaRPr lang="en-US" dirty="0"/>
          </a:p>
        </p:txBody>
      </p:sp>
      <p:sp>
        <p:nvSpPr>
          <p:cNvPr id="3" name="Date Placeholder 2"/>
          <p:cNvSpPr>
            <a:spLocks noGrp="1"/>
          </p:cNvSpPr>
          <p:nvPr>
            <p:ph type="dt" idx="1"/>
          </p:nvPr>
        </p:nvSpPr>
        <p:spPr>
          <a:xfrm>
            <a:off x="4143589" y="1"/>
            <a:ext cx="3169920" cy="481727"/>
          </a:xfrm>
          <a:prstGeom prst="rect">
            <a:avLst/>
          </a:prstGeom>
        </p:spPr>
        <p:txBody>
          <a:bodyPr vert="horz" lIns="96634" tIns="48316" rIns="96634" bIns="48316" rtlCol="0"/>
          <a:lstStyle>
            <a:lvl1pPr algn="r">
              <a:defRPr sz="1300"/>
            </a:lvl1pPr>
          </a:lstStyle>
          <a:p>
            <a:fld id="{752275EE-65D8-4383-96A6-6FDE63BFA1CA}" type="datetimeFigureOut">
              <a:rPr lang="en-US" smtClean="0"/>
              <a:t>11/12/2021</a:t>
            </a:fld>
            <a:endParaRPr lang="en-US" dirty="0"/>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34" tIns="48316" rIns="96634" bIns="48316" rtlCol="0" anchor="ctr"/>
          <a:lstStyle/>
          <a:p>
            <a:endParaRPr lang="en-US" dirty="0"/>
          </a:p>
        </p:txBody>
      </p:sp>
      <p:sp>
        <p:nvSpPr>
          <p:cNvPr id="5" name="Notes Placeholder 4"/>
          <p:cNvSpPr>
            <a:spLocks noGrp="1"/>
          </p:cNvSpPr>
          <p:nvPr>
            <p:ph type="body" sz="quarter" idx="3"/>
          </p:nvPr>
        </p:nvSpPr>
        <p:spPr>
          <a:xfrm>
            <a:off x="731520" y="4620579"/>
            <a:ext cx="5852160" cy="3780473"/>
          </a:xfrm>
          <a:prstGeom prst="rect">
            <a:avLst/>
          </a:prstGeom>
        </p:spPr>
        <p:txBody>
          <a:bodyPr vert="horz" lIns="96634" tIns="48316" rIns="96634" bIns="483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7"/>
            <a:ext cx="3169920" cy="481726"/>
          </a:xfrm>
          <a:prstGeom prst="rect">
            <a:avLst/>
          </a:prstGeom>
        </p:spPr>
        <p:txBody>
          <a:bodyPr vert="horz" lIns="96634" tIns="48316" rIns="96634" bIns="48316"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9" y="9119477"/>
            <a:ext cx="3169920" cy="481726"/>
          </a:xfrm>
          <a:prstGeom prst="rect">
            <a:avLst/>
          </a:prstGeom>
        </p:spPr>
        <p:txBody>
          <a:bodyPr vert="horz" lIns="96634" tIns="48316" rIns="96634" bIns="48316" rtlCol="0" anchor="b"/>
          <a:lstStyle>
            <a:lvl1pPr algn="r">
              <a:defRPr sz="1300"/>
            </a:lvl1pPr>
          </a:lstStyle>
          <a:p>
            <a:fld id="{F568F4CC-BFFA-4CB1-A1E2-4DA9CB5763F2}" type="slidenum">
              <a:rPr lang="en-US" smtClean="0"/>
              <a:t>‹#›</a:t>
            </a:fld>
            <a:endParaRPr lang="en-US" dirty="0"/>
          </a:p>
        </p:txBody>
      </p:sp>
    </p:spTree>
    <p:extLst>
      <p:ext uri="{BB962C8B-B14F-4D97-AF65-F5344CB8AC3E}">
        <p14:creationId xmlns:p14="http://schemas.microsoft.com/office/powerpoint/2010/main" val="39727163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68F4CC-BFFA-4CB1-A1E2-4DA9CB5763F2}" type="slidenum">
              <a:rPr lang="en-US" smtClean="0"/>
              <a:t>1</a:t>
            </a:fld>
            <a:endParaRPr lang="en-US" dirty="0"/>
          </a:p>
        </p:txBody>
      </p:sp>
    </p:spTree>
    <p:extLst>
      <p:ext uri="{BB962C8B-B14F-4D97-AF65-F5344CB8AC3E}">
        <p14:creationId xmlns:p14="http://schemas.microsoft.com/office/powerpoint/2010/main" val="3064738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5011" indent="-295011">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68F4CC-BFFA-4CB1-A1E2-4DA9CB5763F2}" type="slidenum">
              <a:rPr lang="en-US" smtClean="0"/>
              <a:t>2</a:t>
            </a:fld>
            <a:endParaRPr lang="en-US" dirty="0"/>
          </a:p>
        </p:txBody>
      </p:sp>
    </p:spTree>
    <p:extLst>
      <p:ext uri="{BB962C8B-B14F-4D97-AF65-F5344CB8AC3E}">
        <p14:creationId xmlns:p14="http://schemas.microsoft.com/office/powerpoint/2010/main" val="12585702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96408" indent="-296408">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F568F4CC-BFFA-4CB1-A1E2-4DA9CB5763F2}" type="slidenum">
              <a:rPr lang="en-US" smtClean="0"/>
              <a:t>3</a:t>
            </a:fld>
            <a:endParaRPr lang="en-US" dirty="0"/>
          </a:p>
        </p:txBody>
      </p:sp>
    </p:spTree>
    <p:extLst>
      <p:ext uri="{BB962C8B-B14F-4D97-AF65-F5344CB8AC3E}">
        <p14:creationId xmlns:p14="http://schemas.microsoft.com/office/powerpoint/2010/main" val="5293074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68F4CC-BFFA-4CB1-A1E2-4DA9CB5763F2}" type="slidenum">
              <a:rPr lang="en-US" smtClean="0"/>
              <a:t>5</a:t>
            </a:fld>
            <a:endParaRPr lang="en-US" dirty="0"/>
          </a:p>
        </p:txBody>
      </p:sp>
    </p:spTree>
    <p:extLst>
      <p:ext uri="{BB962C8B-B14F-4D97-AF65-F5344CB8AC3E}">
        <p14:creationId xmlns:p14="http://schemas.microsoft.com/office/powerpoint/2010/main" val="4250731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68F4CC-BFFA-4CB1-A1E2-4DA9CB5763F2}" type="slidenum">
              <a:rPr lang="en-US" smtClean="0"/>
              <a:t>13</a:t>
            </a:fld>
            <a:endParaRPr lang="en-US" dirty="0"/>
          </a:p>
        </p:txBody>
      </p:sp>
    </p:spTree>
    <p:extLst>
      <p:ext uri="{BB962C8B-B14F-4D97-AF65-F5344CB8AC3E}">
        <p14:creationId xmlns:p14="http://schemas.microsoft.com/office/powerpoint/2010/main" val="15984526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68F4CC-BFFA-4CB1-A1E2-4DA9CB5763F2}"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02101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68F4CC-BFFA-4CB1-A1E2-4DA9CB5763F2}" type="slidenum">
              <a:rPr lang="en-US" smtClean="0"/>
              <a:t>22</a:t>
            </a:fld>
            <a:endParaRPr lang="en-US" dirty="0"/>
          </a:p>
        </p:txBody>
      </p:sp>
    </p:spTree>
    <p:extLst>
      <p:ext uri="{BB962C8B-B14F-4D97-AF65-F5344CB8AC3E}">
        <p14:creationId xmlns:p14="http://schemas.microsoft.com/office/powerpoint/2010/main" val="4121425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68F4CC-BFFA-4CB1-A1E2-4DA9CB5763F2}" type="slidenum">
              <a:rPr lang="en-US" smtClean="0"/>
              <a:t>23</a:t>
            </a:fld>
            <a:endParaRPr lang="en-US" dirty="0"/>
          </a:p>
        </p:txBody>
      </p:sp>
    </p:spTree>
    <p:extLst>
      <p:ext uri="{BB962C8B-B14F-4D97-AF65-F5344CB8AC3E}">
        <p14:creationId xmlns:p14="http://schemas.microsoft.com/office/powerpoint/2010/main" val="252837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68F4CC-BFFA-4CB1-A1E2-4DA9CB5763F2}" type="slidenum">
              <a:rPr lang="en-US" smtClean="0"/>
              <a:t>35</a:t>
            </a:fld>
            <a:endParaRPr lang="en-US" dirty="0"/>
          </a:p>
        </p:txBody>
      </p:sp>
    </p:spTree>
    <p:extLst>
      <p:ext uri="{BB962C8B-B14F-4D97-AF65-F5344CB8AC3E}">
        <p14:creationId xmlns:p14="http://schemas.microsoft.com/office/powerpoint/2010/main" val="11707056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68F4CC-BFFA-4CB1-A1E2-4DA9CB5763F2}" type="slidenum">
              <a:rPr lang="en-US" smtClean="0"/>
              <a:t>37</a:t>
            </a:fld>
            <a:endParaRPr lang="en-US" dirty="0"/>
          </a:p>
        </p:txBody>
      </p:sp>
    </p:spTree>
    <p:extLst>
      <p:ext uri="{BB962C8B-B14F-4D97-AF65-F5344CB8AC3E}">
        <p14:creationId xmlns:p14="http://schemas.microsoft.com/office/powerpoint/2010/main" val="3565187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68F4CC-BFFA-4CB1-A1E2-4DA9CB5763F2}" type="slidenum">
              <a:rPr lang="en-US" smtClean="0"/>
              <a:t>38</a:t>
            </a:fld>
            <a:endParaRPr lang="en-US" dirty="0"/>
          </a:p>
        </p:txBody>
      </p:sp>
    </p:spTree>
    <p:extLst>
      <p:ext uri="{BB962C8B-B14F-4D97-AF65-F5344CB8AC3E}">
        <p14:creationId xmlns:p14="http://schemas.microsoft.com/office/powerpoint/2010/main" val="3519107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C797D-BDB5-4B5B-9880-2233C5C030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53E342-9420-496F-9196-A1536DC06D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334D4D-4577-4861-A87E-5BE1FD92AF6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64D4A8-DA9F-4373-8B36-B80233D3D4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FCC8CE-3497-4531-946D-FEAADFED55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E58085-D207-4158-966A-49BEC8C985CB}"/>
              </a:ext>
            </a:extLst>
          </p:cNvPr>
          <p:cNvSpPr>
            <a:spLocks noGrp="1"/>
          </p:cNvSpPr>
          <p:nvPr>
            <p:ph type="dt" sz="half" idx="10"/>
          </p:nvPr>
        </p:nvSpPr>
        <p:spPr/>
        <p:txBody>
          <a:bodyPr/>
          <a:lstStyle/>
          <a:p>
            <a:fld id="{98A11F8F-5348-4340-97CA-C6925D8363AC}" type="datetimeFigureOut">
              <a:rPr lang="en-US" smtClean="0"/>
              <a:t>11/12/2021</a:t>
            </a:fld>
            <a:endParaRPr lang="en-US" dirty="0"/>
          </a:p>
        </p:txBody>
      </p:sp>
      <p:sp>
        <p:nvSpPr>
          <p:cNvPr id="8" name="Footer Placeholder 7">
            <a:extLst>
              <a:ext uri="{FF2B5EF4-FFF2-40B4-BE49-F238E27FC236}">
                <a16:creationId xmlns:a16="http://schemas.microsoft.com/office/drawing/2014/main" id="{89C4A126-993F-439A-9696-5CFF1316FA0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55720357-7660-4793-B468-395EF736378F}"/>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226899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2E6B-9C2F-4CE6-9B87-1ABF54D7F8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D0750D-88FE-48D3-AFEB-4E20940EFB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E391C9-4A76-4611-BB29-FA367D16D3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F43ACE-EDBB-4A40-B79F-113F61331EB6}"/>
              </a:ext>
            </a:extLst>
          </p:cNvPr>
          <p:cNvSpPr>
            <a:spLocks noGrp="1"/>
          </p:cNvSpPr>
          <p:nvPr>
            <p:ph type="dt" sz="half" idx="10"/>
          </p:nvPr>
        </p:nvSpPr>
        <p:spPr/>
        <p:txBody>
          <a:bodyPr/>
          <a:lstStyle/>
          <a:p>
            <a:fld id="{98A11F8F-5348-4340-97CA-C6925D8363AC}" type="datetimeFigureOut">
              <a:rPr lang="en-US" smtClean="0"/>
              <a:t>11/12/2021</a:t>
            </a:fld>
            <a:endParaRPr lang="en-US" dirty="0"/>
          </a:p>
        </p:txBody>
      </p:sp>
      <p:sp>
        <p:nvSpPr>
          <p:cNvPr id="6" name="Footer Placeholder 5">
            <a:extLst>
              <a:ext uri="{FF2B5EF4-FFF2-40B4-BE49-F238E27FC236}">
                <a16:creationId xmlns:a16="http://schemas.microsoft.com/office/drawing/2014/main" id="{9F0D2BBC-B12E-4DA7-987F-FAB413EF5A3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C1619613-E83E-41A9-8138-47302868AFC1}"/>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1524089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DAF29-D9CF-47F4-9CAF-39ADACA174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C3F79D-99B8-408B-8F52-1A82FD999D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E506483-E8C3-4BC6-BBF2-453259DF18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99BD470-6E15-426C-A362-84065ADB21DB}"/>
              </a:ext>
            </a:extLst>
          </p:cNvPr>
          <p:cNvSpPr>
            <a:spLocks noGrp="1"/>
          </p:cNvSpPr>
          <p:nvPr>
            <p:ph type="dt" sz="half" idx="10"/>
          </p:nvPr>
        </p:nvSpPr>
        <p:spPr/>
        <p:txBody>
          <a:bodyPr/>
          <a:lstStyle/>
          <a:p>
            <a:fld id="{98A11F8F-5348-4340-97CA-C6925D8363AC}" type="datetimeFigureOut">
              <a:rPr lang="en-US" smtClean="0"/>
              <a:t>11/12/2021</a:t>
            </a:fld>
            <a:endParaRPr lang="en-US" dirty="0"/>
          </a:p>
        </p:txBody>
      </p:sp>
      <p:sp>
        <p:nvSpPr>
          <p:cNvPr id="6" name="Footer Placeholder 5">
            <a:extLst>
              <a:ext uri="{FF2B5EF4-FFF2-40B4-BE49-F238E27FC236}">
                <a16:creationId xmlns:a16="http://schemas.microsoft.com/office/drawing/2014/main" id="{A404949A-52D0-40F1-A3E8-18365B98BF0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A5D3478-E1FC-4658-8228-2427A6451B30}"/>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3356662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0DE25-3482-4E96-AA2E-0C92F79B45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67654D-87AE-419C-AA89-2D4AF17A5C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08B5FC-7151-4BFE-8DA3-FB650C05F2E4}"/>
              </a:ext>
            </a:extLst>
          </p:cNvPr>
          <p:cNvSpPr>
            <a:spLocks noGrp="1"/>
          </p:cNvSpPr>
          <p:nvPr>
            <p:ph type="dt" sz="half" idx="10"/>
          </p:nvPr>
        </p:nvSpPr>
        <p:spPr/>
        <p:txBody>
          <a:bodyPr/>
          <a:lstStyle/>
          <a:p>
            <a:fld id="{98A11F8F-5348-4340-97CA-C6925D8363AC}" type="datetimeFigureOut">
              <a:rPr lang="en-US" smtClean="0"/>
              <a:t>11/12/2021</a:t>
            </a:fld>
            <a:endParaRPr lang="en-US" dirty="0"/>
          </a:p>
        </p:txBody>
      </p:sp>
      <p:sp>
        <p:nvSpPr>
          <p:cNvPr id="5" name="Footer Placeholder 4">
            <a:extLst>
              <a:ext uri="{FF2B5EF4-FFF2-40B4-BE49-F238E27FC236}">
                <a16:creationId xmlns:a16="http://schemas.microsoft.com/office/drawing/2014/main" id="{94702EBC-9959-4D29-AE47-374EC798783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76BECDB0-D541-48BE-A07A-1DB4155CFFD1}"/>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1547294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409EFA-A973-46FA-9DC9-8B439CAED2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FF36D1-49CA-4ED2-9860-CCD850F3ED3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601911-D866-4CD4-BBBC-0AC864CC9BD6}"/>
              </a:ext>
            </a:extLst>
          </p:cNvPr>
          <p:cNvSpPr>
            <a:spLocks noGrp="1"/>
          </p:cNvSpPr>
          <p:nvPr>
            <p:ph type="dt" sz="half" idx="10"/>
          </p:nvPr>
        </p:nvSpPr>
        <p:spPr/>
        <p:txBody>
          <a:bodyPr/>
          <a:lstStyle/>
          <a:p>
            <a:fld id="{98A11F8F-5348-4340-97CA-C6925D8363AC}" type="datetimeFigureOut">
              <a:rPr lang="en-US" smtClean="0"/>
              <a:t>11/12/2021</a:t>
            </a:fld>
            <a:endParaRPr lang="en-US" dirty="0"/>
          </a:p>
        </p:txBody>
      </p:sp>
      <p:sp>
        <p:nvSpPr>
          <p:cNvPr id="5" name="Footer Placeholder 4">
            <a:extLst>
              <a:ext uri="{FF2B5EF4-FFF2-40B4-BE49-F238E27FC236}">
                <a16:creationId xmlns:a16="http://schemas.microsoft.com/office/drawing/2014/main" id="{C2BC76E5-9F5F-4E37-9403-BF56F65984D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AB00D97-3CAC-471E-A844-0C80CB36D6D0}"/>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1536811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EBC1823-99FE-4E3C-97AC-43171DD3FA3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30" y="0"/>
            <a:ext cx="12187939" cy="6858000"/>
          </a:xfrm>
          <a:prstGeom prst="rect">
            <a:avLst/>
          </a:prstGeom>
        </p:spPr>
      </p:pic>
      <p:sp>
        <p:nvSpPr>
          <p:cNvPr id="2" name="Title 1">
            <a:extLst>
              <a:ext uri="{FF2B5EF4-FFF2-40B4-BE49-F238E27FC236}">
                <a16:creationId xmlns:a16="http://schemas.microsoft.com/office/drawing/2014/main" id="{7DB6192D-5783-4ED2-B710-DC9FBD5750FE}"/>
              </a:ext>
            </a:extLst>
          </p:cNvPr>
          <p:cNvSpPr>
            <a:spLocks noGrp="1"/>
          </p:cNvSpPr>
          <p:nvPr>
            <p:ph type="ctrTitle" hasCustomPrompt="1"/>
          </p:nvPr>
        </p:nvSpPr>
        <p:spPr>
          <a:xfrm>
            <a:off x="1523999" y="4539147"/>
            <a:ext cx="9144000" cy="755812"/>
          </a:xfrm>
        </p:spPr>
        <p:txBody>
          <a:bodyPr anchor="ctr">
            <a:noAutofit/>
          </a:bodyPr>
          <a:lstStyle>
            <a:lvl1pPr algn="ctr">
              <a:defRPr sz="4000" b="1">
                <a:solidFill>
                  <a:schemeClr val="accent3"/>
                </a:solidFill>
              </a:defRPr>
            </a:lvl1pPr>
          </a:lstStyle>
          <a:p>
            <a:r>
              <a:rPr lang="en-US"/>
              <a:t>TITLE HERE</a:t>
            </a:r>
          </a:p>
        </p:txBody>
      </p:sp>
      <p:sp>
        <p:nvSpPr>
          <p:cNvPr id="3" name="Subtitle 2">
            <a:extLst>
              <a:ext uri="{FF2B5EF4-FFF2-40B4-BE49-F238E27FC236}">
                <a16:creationId xmlns:a16="http://schemas.microsoft.com/office/drawing/2014/main" id="{3EEAD4EF-342E-4BA1-8F08-80F31F854BCC}"/>
              </a:ext>
            </a:extLst>
          </p:cNvPr>
          <p:cNvSpPr>
            <a:spLocks noGrp="1"/>
          </p:cNvSpPr>
          <p:nvPr>
            <p:ph type="subTitle" idx="1" hasCustomPrompt="1"/>
          </p:nvPr>
        </p:nvSpPr>
        <p:spPr>
          <a:xfrm>
            <a:off x="1523999" y="5392733"/>
            <a:ext cx="9144000" cy="455831"/>
          </a:xfrm>
        </p:spPr>
        <p:txBody>
          <a:bodyPr anchor="ctr"/>
          <a:lstStyle>
            <a:lvl1pPr marL="0" indent="0" algn="ctr">
              <a:buNone/>
              <a:defRPr sz="2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SUBTITLE</a:t>
            </a:r>
          </a:p>
        </p:txBody>
      </p:sp>
      <p:sp>
        <p:nvSpPr>
          <p:cNvPr id="4" name="Rectangle 3">
            <a:extLst>
              <a:ext uri="{FF2B5EF4-FFF2-40B4-BE49-F238E27FC236}">
                <a16:creationId xmlns:a16="http://schemas.microsoft.com/office/drawing/2014/main" id="{755A2F59-C24D-45C8-92A7-6AD5AF9029CC}"/>
              </a:ext>
            </a:extLst>
          </p:cNvPr>
          <p:cNvSpPr/>
          <p:nvPr userDrawn="1"/>
        </p:nvSpPr>
        <p:spPr>
          <a:xfrm>
            <a:off x="791570" y="6325737"/>
            <a:ext cx="1542197" cy="3957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61547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91DE4B1-C040-4722-A844-828C269228D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30" y="0"/>
            <a:ext cx="12187938" cy="6858000"/>
          </a:xfrm>
          <a:prstGeom prst="rect">
            <a:avLst/>
          </a:prstGeom>
        </p:spPr>
      </p:pic>
      <p:sp>
        <p:nvSpPr>
          <p:cNvPr id="3" name="Content Placeholder 2">
            <a:extLst>
              <a:ext uri="{FF2B5EF4-FFF2-40B4-BE49-F238E27FC236}">
                <a16:creationId xmlns:a16="http://schemas.microsoft.com/office/drawing/2014/main" id="{F5B9FFA9-C842-4C90-9A98-3F06B4FAAB36}"/>
              </a:ext>
            </a:extLst>
          </p:cNvPr>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EDEBB16C-03E5-47C1-ACA5-6B2EBD8B79FB}"/>
              </a:ext>
            </a:extLst>
          </p:cNvPr>
          <p:cNvSpPr>
            <a:spLocks noGrp="1"/>
          </p:cNvSpPr>
          <p:nvPr>
            <p:ph type="title" hasCustomPrompt="1"/>
          </p:nvPr>
        </p:nvSpPr>
        <p:spPr>
          <a:xfrm>
            <a:off x="838200" y="455958"/>
            <a:ext cx="10515600" cy="682499"/>
          </a:xfrm>
          <a:prstGeom prst="rect">
            <a:avLst/>
          </a:prstGeom>
        </p:spPr>
        <p:txBody>
          <a:bodyPr vert="horz" lIns="91440" tIns="45720" rIns="91440" bIns="45720" rtlCol="0" anchor="ctr">
            <a:noAutofit/>
          </a:bodyPr>
          <a:lstStyle>
            <a:lvl1pPr>
              <a:defRPr sz="3200"/>
            </a:lvl1pPr>
          </a:lstStyle>
          <a:p>
            <a:r>
              <a:rPr lang="en-US"/>
              <a:t>CLICK TO EDIT MASTER TITLE STYLE</a:t>
            </a:r>
          </a:p>
        </p:txBody>
      </p:sp>
      <p:sp>
        <p:nvSpPr>
          <p:cNvPr id="13" name="Text Placeholder 11">
            <a:extLst>
              <a:ext uri="{FF2B5EF4-FFF2-40B4-BE49-F238E27FC236}">
                <a16:creationId xmlns:a16="http://schemas.microsoft.com/office/drawing/2014/main" id="{DC92B52E-E255-4BA4-8DB6-7091C99F9076}"/>
              </a:ext>
            </a:extLst>
          </p:cNvPr>
          <p:cNvSpPr>
            <a:spLocks noGrp="1"/>
          </p:cNvSpPr>
          <p:nvPr>
            <p:ph type="body" sz="quarter" idx="11" hasCustomPrompt="1"/>
          </p:nvPr>
        </p:nvSpPr>
        <p:spPr>
          <a:xfrm>
            <a:off x="7929562" y="6358643"/>
            <a:ext cx="3424238" cy="387350"/>
          </a:xfrm>
        </p:spPr>
        <p:txBody>
          <a:bodyPr anchor="ctr"/>
          <a:lstStyle>
            <a:lvl1pPr marL="0" indent="0" algn="r">
              <a:buNone/>
              <a:defRPr sz="1200">
                <a:solidFill>
                  <a:schemeClr val="bg2"/>
                </a:solidFill>
              </a:defRPr>
            </a:lvl1pPr>
          </a:lstStyle>
          <a:p>
            <a:pPr lvl="0"/>
            <a:fld id="{BC86AF27-6862-4CA0-9381-6113441AB31B}" type="slidenum">
              <a:rPr lang="en-US" smtClean="0"/>
              <a:t>‹#›</a:t>
            </a:fld>
            <a:endParaRPr lang="en-US"/>
          </a:p>
        </p:txBody>
      </p:sp>
      <p:sp>
        <p:nvSpPr>
          <p:cNvPr id="9" name="Date Placeholder 3">
            <a:extLst>
              <a:ext uri="{FF2B5EF4-FFF2-40B4-BE49-F238E27FC236}">
                <a16:creationId xmlns:a16="http://schemas.microsoft.com/office/drawing/2014/main" id="{79E48D13-C2A1-4BAD-913D-107D79694494}"/>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b="1" dirty="0">
                <a:solidFill>
                  <a:schemeClr val="bg1"/>
                </a:solidFill>
                <a:latin typeface="Arial" panose="020B0604020202020204" pitchFamily="34" charset="0"/>
                <a:cs typeface="Arial" panose="020B0604020202020204" pitchFamily="34" charset="0"/>
              </a:rPr>
              <a:t>www.aami.org</a:t>
            </a:r>
          </a:p>
        </p:txBody>
      </p:sp>
    </p:spTree>
    <p:extLst>
      <p:ext uri="{BB962C8B-B14F-4D97-AF65-F5344CB8AC3E}">
        <p14:creationId xmlns:p14="http://schemas.microsoft.com/office/powerpoint/2010/main" val="1819301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21C213-1BB8-4AEF-A424-4DA8436A89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685"/>
            <a:ext cx="12192000" cy="6856629"/>
          </a:xfrm>
          <a:prstGeom prst="rect">
            <a:avLst/>
          </a:prstGeom>
        </p:spPr>
      </p:pic>
      <p:sp>
        <p:nvSpPr>
          <p:cNvPr id="2" name="Title 1">
            <a:extLst>
              <a:ext uri="{FF2B5EF4-FFF2-40B4-BE49-F238E27FC236}">
                <a16:creationId xmlns:a16="http://schemas.microsoft.com/office/drawing/2014/main" id="{8E36AF68-988B-4390-8A57-905C3E1BB7F0}"/>
              </a:ext>
            </a:extLst>
          </p:cNvPr>
          <p:cNvSpPr>
            <a:spLocks noGrp="1"/>
          </p:cNvSpPr>
          <p:nvPr>
            <p:ph type="title" hasCustomPrompt="1"/>
          </p:nvPr>
        </p:nvSpPr>
        <p:spPr>
          <a:xfrm>
            <a:off x="1501796" y="1431175"/>
            <a:ext cx="5898183" cy="2852737"/>
          </a:xfrm>
        </p:spPr>
        <p:txBody>
          <a:bodyPr anchor="b"/>
          <a:lstStyle>
            <a:lvl1pPr>
              <a:defRPr sz="4000" b="1">
                <a:solidFill>
                  <a:schemeClr val="bg1"/>
                </a:solidFill>
              </a:defRPr>
            </a:lvl1pPr>
          </a:lstStyle>
          <a:p>
            <a:r>
              <a:rPr lang="en-US"/>
              <a:t>CLICK TO EDIT MASTER TITLE STYLE</a:t>
            </a:r>
          </a:p>
        </p:txBody>
      </p:sp>
      <p:sp>
        <p:nvSpPr>
          <p:cNvPr id="3" name="Text Placeholder 2">
            <a:extLst>
              <a:ext uri="{FF2B5EF4-FFF2-40B4-BE49-F238E27FC236}">
                <a16:creationId xmlns:a16="http://schemas.microsoft.com/office/drawing/2014/main" id="{8D7054BF-EB88-43CE-AE64-034A6B0465AA}"/>
              </a:ext>
            </a:extLst>
          </p:cNvPr>
          <p:cNvSpPr>
            <a:spLocks noGrp="1"/>
          </p:cNvSpPr>
          <p:nvPr>
            <p:ph type="body" idx="1" hasCustomPrompt="1"/>
          </p:nvPr>
        </p:nvSpPr>
        <p:spPr>
          <a:xfrm>
            <a:off x="1501796" y="4504685"/>
            <a:ext cx="5898183" cy="1500187"/>
          </a:xfrm>
        </p:spPr>
        <p:txBody>
          <a:bodyPr/>
          <a:lstStyle>
            <a:lvl1pPr marL="0" indent="0">
              <a:buNone/>
              <a:defRPr sz="2400">
                <a:solidFill>
                  <a:schemeClr val="accent4"/>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076242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821C213-1BB8-4AEF-A424-4DA8436A89B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9" y="685"/>
            <a:ext cx="12185502" cy="6856629"/>
          </a:xfrm>
          <a:prstGeom prst="rect">
            <a:avLst/>
          </a:prstGeom>
        </p:spPr>
      </p:pic>
      <p:sp>
        <p:nvSpPr>
          <p:cNvPr id="3" name="Text Placeholder 2">
            <a:extLst>
              <a:ext uri="{FF2B5EF4-FFF2-40B4-BE49-F238E27FC236}">
                <a16:creationId xmlns:a16="http://schemas.microsoft.com/office/drawing/2014/main" id="{8D7054BF-EB88-43CE-AE64-034A6B0465AA}"/>
              </a:ext>
            </a:extLst>
          </p:cNvPr>
          <p:cNvSpPr>
            <a:spLocks noGrp="1"/>
          </p:cNvSpPr>
          <p:nvPr>
            <p:ph type="body" idx="1" hasCustomPrompt="1"/>
          </p:nvPr>
        </p:nvSpPr>
        <p:spPr>
          <a:xfrm>
            <a:off x="682930" y="2183640"/>
            <a:ext cx="5898183" cy="1500187"/>
          </a:xfrm>
        </p:spPr>
        <p:txBody>
          <a:bodyPr/>
          <a:lstStyle>
            <a:lvl1pPr marL="342900" indent="-342900">
              <a:buFont typeface="Arial" panose="020B0604020202020204" pitchFamily="34" charset="0"/>
              <a:buChar char="•"/>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itle 1">
            <a:extLst>
              <a:ext uri="{FF2B5EF4-FFF2-40B4-BE49-F238E27FC236}">
                <a16:creationId xmlns:a16="http://schemas.microsoft.com/office/drawing/2014/main" id="{BF6CF2BB-E5E2-45B0-B3B5-F82D44AE268F}"/>
              </a:ext>
            </a:extLst>
          </p:cNvPr>
          <p:cNvSpPr txBox="1">
            <a:spLocks/>
          </p:cNvSpPr>
          <p:nvPr userDrawn="1"/>
        </p:nvSpPr>
        <p:spPr>
          <a:xfrm>
            <a:off x="682930" y="939855"/>
            <a:ext cx="5898183" cy="134614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b="1" kern="1200">
                <a:solidFill>
                  <a:schemeClr val="bg1"/>
                </a:solidFill>
                <a:latin typeface="Arial" panose="020B0604020202020204" pitchFamily="34" charset="0"/>
                <a:ea typeface="+mj-ea"/>
                <a:cs typeface="Arial" panose="020B0604020202020204" pitchFamily="34" charset="0"/>
              </a:defRPr>
            </a:lvl1pPr>
          </a:lstStyle>
          <a:p>
            <a:r>
              <a:rPr lang="en-US" sz="4000" b="1" dirty="0">
                <a:solidFill>
                  <a:schemeClr val="accent1"/>
                </a:solidFill>
              </a:rPr>
              <a:t>WHAT THIS MEANS </a:t>
            </a:r>
            <a:br>
              <a:rPr lang="en-US" sz="3200" b="0" dirty="0">
                <a:solidFill>
                  <a:schemeClr val="accent1"/>
                </a:solidFill>
              </a:rPr>
            </a:br>
            <a:r>
              <a:rPr lang="en-US" sz="3200" b="0" dirty="0">
                <a:solidFill>
                  <a:schemeClr val="accent1"/>
                </a:solidFill>
              </a:rPr>
              <a:t>FOR YOU:</a:t>
            </a:r>
          </a:p>
        </p:txBody>
      </p:sp>
    </p:spTree>
    <p:extLst>
      <p:ext uri="{BB962C8B-B14F-4D97-AF65-F5344CB8AC3E}">
        <p14:creationId xmlns:p14="http://schemas.microsoft.com/office/powerpoint/2010/main" val="17003900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1957E2-85D2-4DCD-BA26-0B686F551D9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30" y="0"/>
            <a:ext cx="12187939" cy="6858000"/>
          </a:xfrm>
          <a:prstGeom prst="rect">
            <a:avLst/>
          </a:prstGeom>
        </p:spPr>
      </p:pic>
      <p:sp>
        <p:nvSpPr>
          <p:cNvPr id="3" name="Content Placeholder 2">
            <a:extLst>
              <a:ext uri="{FF2B5EF4-FFF2-40B4-BE49-F238E27FC236}">
                <a16:creationId xmlns:a16="http://schemas.microsoft.com/office/drawing/2014/main" id="{A5BCB927-2428-4899-AD6D-9EF7CD3C4C69}"/>
              </a:ext>
            </a:extLst>
          </p:cNvPr>
          <p:cNvSpPr>
            <a:spLocks noGrp="1"/>
          </p:cNvSpPr>
          <p:nvPr>
            <p:ph sz="half" idx="1"/>
          </p:nvPr>
        </p:nvSpPr>
        <p:spPr>
          <a:xfrm>
            <a:off x="838200" y="1253331"/>
            <a:ext cx="4800600" cy="4351338"/>
          </a:xfrm>
        </p:spPr>
        <p:txBody>
          <a:bodyPr anchor="ctr"/>
          <a:lstStyle>
            <a:lvl1pPr marL="0" indent="0" algn="ctr">
              <a:buNone/>
              <a:defRPr sz="4000">
                <a:solidFill>
                  <a:schemeClr val="bg1"/>
                </a:solidFill>
              </a:defRPr>
            </a:lvl1pPr>
            <a:lvl2pPr marL="231775" indent="0">
              <a:buNone/>
              <a:defRPr>
                <a:solidFill>
                  <a:schemeClr val="bg1"/>
                </a:solidFill>
              </a:defRPr>
            </a:lvl2pPr>
            <a:lvl3pPr marL="455613" indent="0">
              <a:buNone/>
              <a:defRPr>
                <a:solidFill>
                  <a:schemeClr val="bg1"/>
                </a:solidFill>
              </a:defRPr>
            </a:lvl3pPr>
            <a:lvl4pPr marL="685800" indent="0">
              <a:buNone/>
              <a:defRPr>
                <a:solidFill>
                  <a:schemeClr val="bg1"/>
                </a:solidFill>
              </a:defRPr>
            </a:lvl4pPr>
            <a:lvl5pPr marL="915988" indent="0">
              <a:buNone/>
              <a:defRPr>
                <a:solidFill>
                  <a:schemeClr val="bg1"/>
                </a:solidFill>
              </a:defRPr>
            </a:lvl5pPr>
          </a:lstStyle>
          <a:p>
            <a:pPr lvl="0"/>
            <a:r>
              <a:rPr lang="en-US"/>
              <a:t>Edit Master text styles</a:t>
            </a:r>
          </a:p>
        </p:txBody>
      </p:sp>
      <p:sp>
        <p:nvSpPr>
          <p:cNvPr id="4" name="Content Placeholder 3">
            <a:extLst>
              <a:ext uri="{FF2B5EF4-FFF2-40B4-BE49-F238E27FC236}">
                <a16:creationId xmlns:a16="http://schemas.microsoft.com/office/drawing/2014/main" id="{7619994B-A472-4141-9D7C-AB4E105174E4}"/>
              </a:ext>
            </a:extLst>
          </p:cNvPr>
          <p:cNvSpPr>
            <a:spLocks noGrp="1"/>
          </p:cNvSpPr>
          <p:nvPr>
            <p:ph sz="half" idx="2"/>
          </p:nvPr>
        </p:nvSpPr>
        <p:spPr>
          <a:xfrm>
            <a:off x="6553200" y="1253331"/>
            <a:ext cx="4800600" cy="4351338"/>
          </a:xfrm>
        </p:spPr>
        <p:txBody>
          <a:bodyPr anchor="ctr"/>
          <a:lstStyle>
            <a:lvl1pPr marL="0" indent="0" algn="ctr">
              <a:buNone/>
              <a:defRPr sz="4000">
                <a:solidFill>
                  <a:schemeClr val="bg1"/>
                </a:solidFill>
              </a:defRPr>
            </a:lvl1pPr>
            <a:lvl2pPr marL="231775" indent="0">
              <a:buNone/>
              <a:defRPr>
                <a:solidFill>
                  <a:schemeClr val="bg1"/>
                </a:solidFill>
              </a:defRPr>
            </a:lvl2pPr>
            <a:lvl3pPr marL="455613" indent="0">
              <a:buNone/>
              <a:defRPr>
                <a:solidFill>
                  <a:schemeClr val="bg1"/>
                </a:solidFill>
              </a:defRPr>
            </a:lvl3pPr>
            <a:lvl4pPr marL="685800" indent="0">
              <a:buNone/>
              <a:defRPr>
                <a:solidFill>
                  <a:schemeClr val="bg1"/>
                </a:solidFill>
              </a:defRPr>
            </a:lvl4pPr>
            <a:lvl5pPr marL="915988" indent="0">
              <a:buNone/>
              <a:defRPr>
                <a:solidFill>
                  <a:schemeClr val="bg1"/>
                </a:solidFill>
              </a:defRPr>
            </a:lvl5pPr>
          </a:lstStyle>
          <a:p>
            <a:pPr lvl="0"/>
            <a:r>
              <a:rPr lang="en-US"/>
              <a:t>Edit Master text style</a:t>
            </a:r>
          </a:p>
        </p:txBody>
      </p:sp>
    </p:spTree>
    <p:extLst>
      <p:ext uri="{BB962C8B-B14F-4D97-AF65-F5344CB8AC3E}">
        <p14:creationId xmlns:p14="http://schemas.microsoft.com/office/powerpoint/2010/main" val="2300379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C797D-BDB5-4B5B-9880-2233C5C030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53E342-9420-496F-9196-A1536DC06D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334D4D-4577-4861-A87E-5BE1FD92AF6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64D4A8-DA9F-4373-8B36-B80233D3D4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FCC8CE-3497-4531-946D-FEAADFED55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89C4A126-993F-439A-9696-5CFF1316FA0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55720357-7660-4793-B468-395EF736378F}"/>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2268997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7D0479A-B6EB-4AA7-AB49-3425315FA4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30" y="0"/>
            <a:ext cx="12187938" cy="6858000"/>
          </a:xfrm>
          <a:prstGeom prst="rect">
            <a:avLst/>
          </a:prstGeom>
        </p:spPr>
      </p:pic>
      <p:sp>
        <p:nvSpPr>
          <p:cNvPr id="2" name="Title 1">
            <a:extLst>
              <a:ext uri="{FF2B5EF4-FFF2-40B4-BE49-F238E27FC236}">
                <a16:creationId xmlns:a16="http://schemas.microsoft.com/office/drawing/2014/main" id="{2D0EF94F-4F40-4118-AE01-65A8FB391D82}"/>
              </a:ext>
            </a:extLst>
          </p:cNvPr>
          <p:cNvSpPr>
            <a:spLocks noGrp="1"/>
          </p:cNvSpPr>
          <p:nvPr>
            <p:ph type="title" hasCustomPrompt="1"/>
          </p:nvPr>
        </p:nvSpPr>
        <p:spPr>
          <a:xfrm>
            <a:off x="838200" y="455958"/>
            <a:ext cx="10515600" cy="682499"/>
          </a:xfrm>
        </p:spPr>
        <p:txBody>
          <a:bodyPr anchor="ctr"/>
          <a:lstStyle>
            <a:lvl1pPr>
              <a:defRPr>
                <a:solidFill>
                  <a:schemeClr val="bg1"/>
                </a:solidFill>
              </a:defRPr>
            </a:lvl1pPr>
          </a:lstStyle>
          <a:p>
            <a:r>
              <a:rPr lang="en-US"/>
              <a:t>CLICK TO EDIT MASTER TITLE STYLE</a:t>
            </a:r>
          </a:p>
        </p:txBody>
      </p:sp>
      <p:sp>
        <p:nvSpPr>
          <p:cNvPr id="11" name="Text Placeholder 11">
            <a:extLst>
              <a:ext uri="{FF2B5EF4-FFF2-40B4-BE49-F238E27FC236}">
                <a16:creationId xmlns:a16="http://schemas.microsoft.com/office/drawing/2014/main" id="{5B50D595-6F55-43D5-8635-C5E01EE1D321}"/>
              </a:ext>
            </a:extLst>
          </p:cNvPr>
          <p:cNvSpPr>
            <a:spLocks noGrp="1"/>
          </p:cNvSpPr>
          <p:nvPr>
            <p:ph type="body" sz="quarter" idx="13" hasCustomPrompt="1"/>
          </p:nvPr>
        </p:nvSpPr>
        <p:spPr>
          <a:xfrm>
            <a:off x="838200" y="4342031"/>
            <a:ext cx="2377440" cy="1806897"/>
          </a:xfrm>
        </p:spPr>
        <p:txBody>
          <a:bodyPr anchor="t"/>
          <a:lstStyle>
            <a:lvl1pPr marL="0" indent="0" algn="ctr">
              <a:buNone/>
              <a:defRPr sz="2000">
                <a:solidFill>
                  <a:schemeClr val="bg2"/>
                </a:solidFill>
              </a:defRPr>
            </a:lvl1pPr>
          </a:lstStyle>
          <a:p>
            <a:pPr lvl="0"/>
            <a:r>
              <a:rPr lang="en-US"/>
              <a:t>Insert Text</a:t>
            </a:r>
          </a:p>
        </p:txBody>
      </p:sp>
      <p:sp>
        <p:nvSpPr>
          <p:cNvPr id="13" name="Text Placeholder 11">
            <a:extLst>
              <a:ext uri="{FF2B5EF4-FFF2-40B4-BE49-F238E27FC236}">
                <a16:creationId xmlns:a16="http://schemas.microsoft.com/office/drawing/2014/main" id="{E39E019B-BF44-4689-964E-8426A65A7B25}"/>
              </a:ext>
            </a:extLst>
          </p:cNvPr>
          <p:cNvSpPr>
            <a:spLocks noGrp="1"/>
          </p:cNvSpPr>
          <p:nvPr>
            <p:ph type="body" sz="quarter" idx="11" hasCustomPrompt="1"/>
          </p:nvPr>
        </p:nvSpPr>
        <p:spPr>
          <a:xfrm>
            <a:off x="7929562" y="6358643"/>
            <a:ext cx="3424238" cy="387350"/>
          </a:xfrm>
        </p:spPr>
        <p:txBody>
          <a:bodyPr anchor="ctr"/>
          <a:lstStyle>
            <a:lvl1pPr marL="0" indent="0" algn="r">
              <a:buNone/>
              <a:defRPr sz="1200">
                <a:solidFill>
                  <a:schemeClr val="bg2"/>
                </a:solidFill>
              </a:defRPr>
            </a:lvl1pPr>
          </a:lstStyle>
          <a:p>
            <a:pPr lvl="0"/>
            <a:fld id="{BC86AF27-6862-4CA0-9381-6113441AB31B}" type="slidenum">
              <a:rPr lang="en-US" smtClean="0"/>
              <a:t>‹#›</a:t>
            </a:fld>
            <a:endParaRPr lang="en-US"/>
          </a:p>
        </p:txBody>
      </p:sp>
      <p:sp>
        <p:nvSpPr>
          <p:cNvPr id="7" name="Text Placeholder 11">
            <a:extLst>
              <a:ext uri="{FF2B5EF4-FFF2-40B4-BE49-F238E27FC236}">
                <a16:creationId xmlns:a16="http://schemas.microsoft.com/office/drawing/2014/main" id="{F117DC4B-23FD-46AB-84AD-317E149996CD}"/>
              </a:ext>
            </a:extLst>
          </p:cNvPr>
          <p:cNvSpPr>
            <a:spLocks noGrp="1"/>
          </p:cNvSpPr>
          <p:nvPr>
            <p:ph type="body" sz="quarter" idx="14" hasCustomPrompt="1"/>
          </p:nvPr>
        </p:nvSpPr>
        <p:spPr>
          <a:xfrm>
            <a:off x="3550920" y="4342031"/>
            <a:ext cx="2377440" cy="1806897"/>
          </a:xfrm>
        </p:spPr>
        <p:txBody>
          <a:bodyPr anchor="t"/>
          <a:lstStyle>
            <a:lvl1pPr marL="0" indent="0" algn="ctr">
              <a:buNone/>
              <a:defRPr sz="2000">
                <a:solidFill>
                  <a:schemeClr val="bg2"/>
                </a:solidFill>
              </a:defRPr>
            </a:lvl1pPr>
          </a:lstStyle>
          <a:p>
            <a:pPr lvl="0"/>
            <a:r>
              <a:rPr lang="en-US"/>
              <a:t>Insert Text</a:t>
            </a:r>
          </a:p>
        </p:txBody>
      </p:sp>
      <p:sp>
        <p:nvSpPr>
          <p:cNvPr id="8" name="Text Placeholder 11">
            <a:extLst>
              <a:ext uri="{FF2B5EF4-FFF2-40B4-BE49-F238E27FC236}">
                <a16:creationId xmlns:a16="http://schemas.microsoft.com/office/drawing/2014/main" id="{1F32E18D-1E14-4C28-8CF8-6C24DC22FE3B}"/>
              </a:ext>
            </a:extLst>
          </p:cNvPr>
          <p:cNvSpPr>
            <a:spLocks noGrp="1"/>
          </p:cNvSpPr>
          <p:nvPr>
            <p:ph type="body" sz="quarter" idx="15" hasCustomPrompt="1"/>
          </p:nvPr>
        </p:nvSpPr>
        <p:spPr>
          <a:xfrm>
            <a:off x="6263640" y="4342031"/>
            <a:ext cx="2377440" cy="1806897"/>
          </a:xfrm>
        </p:spPr>
        <p:txBody>
          <a:bodyPr anchor="t"/>
          <a:lstStyle>
            <a:lvl1pPr marL="0" indent="0" algn="ctr">
              <a:buNone/>
              <a:defRPr sz="2000">
                <a:solidFill>
                  <a:schemeClr val="bg2"/>
                </a:solidFill>
              </a:defRPr>
            </a:lvl1pPr>
          </a:lstStyle>
          <a:p>
            <a:pPr lvl="0"/>
            <a:r>
              <a:rPr lang="en-US"/>
              <a:t>Insert Text</a:t>
            </a:r>
          </a:p>
        </p:txBody>
      </p:sp>
      <p:sp>
        <p:nvSpPr>
          <p:cNvPr id="10" name="Text Placeholder 11">
            <a:extLst>
              <a:ext uri="{FF2B5EF4-FFF2-40B4-BE49-F238E27FC236}">
                <a16:creationId xmlns:a16="http://schemas.microsoft.com/office/drawing/2014/main" id="{ED6A24F5-D7B7-4323-865A-2A6BAFC09AD7}"/>
              </a:ext>
            </a:extLst>
          </p:cNvPr>
          <p:cNvSpPr>
            <a:spLocks noGrp="1"/>
          </p:cNvSpPr>
          <p:nvPr>
            <p:ph type="body" sz="quarter" idx="16" hasCustomPrompt="1"/>
          </p:nvPr>
        </p:nvSpPr>
        <p:spPr>
          <a:xfrm>
            <a:off x="8976360" y="4342031"/>
            <a:ext cx="2377440" cy="1806897"/>
          </a:xfrm>
        </p:spPr>
        <p:txBody>
          <a:bodyPr anchor="t"/>
          <a:lstStyle>
            <a:lvl1pPr marL="0" indent="0" algn="ctr">
              <a:buNone/>
              <a:defRPr sz="2000">
                <a:solidFill>
                  <a:schemeClr val="bg2"/>
                </a:solidFill>
              </a:defRPr>
            </a:lvl1pPr>
          </a:lstStyle>
          <a:p>
            <a:pPr lvl="0"/>
            <a:r>
              <a:rPr lang="en-US"/>
              <a:t>Insert Text</a:t>
            </a:r>
          </a:p>
        </p:txBody>
      </p:sp>
      <p:sp>
        <p:nvSpPr>
          <p:cNvPr id="14" name="Date Placeholder 3">
            <a:extLst>
              <a:ext uri="{FF2B5EF4-FFF2-40B4-BE49-F238E27FC236}">
                <a16:creationId xmlns:a16="http://schemas.microsoft.com/office/drawing/2014/main" id="{70012560-3B4E-4AD1-800A-5C57B065B2FD}"/>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b="1" dirty="0">
                <a:solidFill>
                  <a:schemeClr val="bg1"/>
                </a:solidFill>
                <a:latin typeface="Arial" panose="020B0604020202020204" pitchFamily="34" charset="0"/>
                <a:cs typeface="Arial" panose="020B0604020202020204" pitchFamily="34" charset="0"/>
              </a:rPr>
              <a:t>www.aami.org</a:t>
            </a:r>
          </a:p>
        </p:txBody>
      </p:sp>
    </p:spTree>
    <p:extLst>
      <p:ext uri="{BB962C8B-B14F-4D97-AF65-F5344CB8AC3E}">
        <p14:creationId xmlns:p14="http://schemas.microsoft.com/office/powerpoint/2010/main" val="31968567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7D0479A-B6EB-4AA7-AB49-3425315FA4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030" y="0"/>
            <a:ext cx="12187938" cy="6857999"/>
          </a:xfrm>
          <a:prstGeom prst="rect">
            <a:avLst/>
          </a:prstGeom>
        </p:spPr>
      </p:pic>
      <p:sp>
        <p:nvSpPr>
          <p:cNvPr id="2" name="Title 1">
            <a:extLst>
              <a:ext uri="{FF2B5EF4-FFF2-40B4-BE49-F238E27FC236}">
                <a16:creationId xmlns:a16="http://schemas.microsoft.com/office/drawing/2014/main" id="{2D0EF94F-4F40-4118-AE01-65A8FB391D82}"/>
              </a:ext>
            </a:extLst>
          </p:cNvPr>
          <p:cNvSpPr>
            <a:spLocks noGrp="1"/>
          </p:cNvSpPr>
          <p:nvPr>
            <p:ph type="title" hasCustomPrompt="1"/>
          </p:nvPr>
        </p:nvSpPr>
        <p:spPr>
          <a:xfrm>
            <a:off x="838200" y="455958"/>
            <a:ext cx="10515600" cy="682499"/>
          </a:xfrm>
        </p:spPr>
        <p:txBody>
          <a:bodyPr anchor="ctr"/>
          <a:lstStyle>
            <a:lvl1pPr>
              <a:defRPr>
                <a:solidFill>
                  <a:schemeClr val="bg1"/>
                </a:solidFill>
              </a:defRPr>
            </a:lvl1pPr>
          </a:lstStyle>
          <a:p>
            <a:r>
              <a:rPr lang="en-US"/>
              <a:t>CLICK TO EDIT MASTER TITLE STYLE</a:t>
            </a:r>
          </a:p>
        </p:txBody>
      </p:sp>
      <p:sp>
        <p:nvSpPr>
          <p:cNvPr id="11" name="Text Placeholder 11">
            <a:extLst>
              <a:ext uri="{FF2B5EF4-FFF2-40B4-BE49-F238E27FC236}">
                <a16:creationId xmlns:a16="http://schemas.microsoft.com/office/drawing/2014/main" id="{5B50D595-6F55-43D5-8635-C5E01EE1D321}"/>
              </a:ext>
            </a:extLst>
          </p:cNvPr>
          <p:cNvSpPr>
            <a:spLocks noGrp="1"/>
          </p:cNvSpPr>
          <p:nvPr>
            <p:ph type="body" sz="quarter" idx="13" hasCustomPrompt="1"/>
          </p:nvPr>
        </p:nvSpPr>
        <p:spPr>
          <a:xfrm>
            <a:off x="1336358" y="4342030"/>
            <a:ext cx="2926080" cy="1806897"/>
          </a:xfrm>
        </p:spPr>
        <p:txBody>
          <a:bodyPr anchor="t"/>
          <a:lstStyle>
            <a:lvl1pPr marL="0" indent="0" algn="ctr">
              <a:buNone/>
              <a:defRPr sz="2000">
                <a:solidFill>
                  <a:schemeClr val="bg2"/>
                </a:solidFill>
              </a:defRPr>
            </a:lvl1pPr>
          </a:lstStyle>
          <a:p>
            <a:pPr lvl="0"/>
            <a:r>
              <a:rPr lang="en-US"/>
              <a:t>Insert Text</a:t>
            </a:r>
          </a:p>
        </p:txBody>
      </p:sp>
      <p:sp>
        <p:nvSpPr>
          <p:cNvPr id="13" name="Text Placeholder 11">
            <a:extLst>
              <a:ext uri="{FF2B5EF4-FFF2-40B4-BE49-F238E27FC236}">
                <a16:creationId xmlns:a16="http://schemas.microsoft.com/office/drawing/2014/main" id="{E39E019B-BF44-4689-964E-8426A65A7B25}"/>
              </a:ext>
            </a:extLst>
          </p:cNvPr>
          <p:cNvSpPr>
            <a:spLocks noGrp="1"/>
          </p:cNvSpPr>
          <p:nvPr>
            <p:ph type="body" sz="quarter" idx="11" hasCustomPrompt="1"/>
          </p:nvPr>
        </p:nvSpPr>
        <p:spPr>
          <a:xfrm>
            <a:off x="7929562" y="6358643"/>
            <a:ext cx="3424238" cy="387350"/>
          </a:xfrm>
        </p:spPr>
        <p:txBody>
          <a:bodyPr anchor="ctr"/>
          <a:lstStyle>
            <a:lvl1pPr marL="0" indent="0" algn="r">
              <a:buNone/>
              <a:defRPr sz="1200">
                <a:solidFill>
                  <a:schemeClr val="bg2"/>
                </a:solidFill>
              </a:defRPr>
            </a:lvl1pPr>
          </a:lstStyle>
          <a:p>
            <a:pPr lvl="0"/>
            <a:fld id="{BC86AF27-6862-4CA0-9381-6113441AB31B}" type="slidenum">
              <a:rPr lang="en-US" smtClean="0"/>
              <a:t>‹#›</a:t>
            </a:fld>
            <a:endParaRPr lang="en-US"/>
          </a:p>
        </p:txBody>
      </p:sp>
      <p:sp>
        <p:nvSpPr>
          <p:cNvPr id="7" name="Text Placeholder 11">
            <a:extLst>
              <a:ext uri="{FF2B5EF4-FFF2-40B4-BE49-F238E27FC236}">
                <a16:creationId xmlns:a16="http://schemas.microsoft.com/office/drawing/2014/main" id="{F117DC4B-23FD-46AB-84AD-317E149996CD}"/>
              </a:ext>
            </a:extLst>
          </p:cNvPr>
          <p:cNvSpPr>
            <a:spLocks noGrp="1"/>
          </p:cNvSpPr>
          <p:nvPr>
            <p:ph type="body" sz="quarter" idx="14" hasCustomPrompt="1"/>
          </p:nvPr>
        </p:nvSpPr>
        <p:spPr>
          <a:xfrm>
            <a:off x="4632960" y="4342031"/>
            <a:ext cx="2926080" cy="1806897"/>
          </a:xfrm>
        </p:spPr>
        <p:txBody>
          <a:bodyPr anchor="t"/>
          <a:lstStyle>
            <a:lvl1pPr marL="0" indent="0" algn="ctr">
              <a:buNone/>
              <a:defRPr sz="2000">
                <a:solidFill>
                  <a:schemeClr val="bg2"/>
                </a:solidFill>
              </a:defRPr>
            </a:lvl1pPr>
          </a:lstStyle>
          <a:p>
            <a:pPr lvl="0"/>
            <a:r>
              <a:rPr lang="en-US"/>
              <a:t>Insert Text</a:t>
            </a:r>
          </a:p>
        </p:txBody>
      </p:sp>
      <p:sp>
        <p:nvSpPr>
          <p:cNvPr id="8" name="Text Placeholder 11">
            <a:extLst>
              <a:ext uri="{FF2B5EF4-FFF2-40B4-BE49-F238E27FC236}">
                <a16:creationId xmlns:a16="http://schemas.microsoft.com/office/drawing/2014/main" id="{1F32E18D-1E14-4C28-8CF8-6C24DC22FE3B}"/>
              </a:ext>
            </a:extLst>
          </p:cNvPr>
          <p:cNvSpPr>
            <a:spLocks noGrp="1"/>
          </p:cNvSpPr>
          <p:nvPr>
            <p:ph type="body" sz="quarter" idx="15" hasCustomPrompt="1"/>
          </p:nvPr>
        </p:nvSpPr>
        <p:spPr>
          <a:xfrm>
            <a:off x="7929562" y="4342030"/>
            <a:ext cx="2926080" cy="1806897"/>
          </a:xfrm>
        </p:spPr>
        <p:txBody>
          <a:bodyPr anchor="t"/>
          <a:lstStyle>
            <a:lvl1pPr marL="0" indent="0" algn="ctr">
              <a:buNone/>
              <a:defRPr sz="2000">
                <a:solidFill>
                  <a:schemeClr val="bg2"/>
                </a:solidFill>
              </a:defRPr>
            </a:lvl1pPr>
          </a:lstStyle>
          <a:p>
            <a:pPr lvl="0"/>
            <a:r>
              <a:rPr lang="en-US"/>
              <a:t>Insert Text</a:t>
            </a:r>
          </a:p>
        </p:txBody>
      </p:sp>
    </p:spTree>
    <p:extLst>
      <p:ext uri="{BB962C8B-B14F-4D97-AF65-F5344CB8AC3E}">
        <p14:creationId xmlns:p14="http://schemas.microsoft.com/office/powerpoint/2010/main" val="6461074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45BF2BB-4F3D-491F-96E4-3610EE1E408E}"/>
              </a:ext>
            </a:extLst>
          </p:cNvPr>
          <p:cNvSpPr/>
          <p:nvPr userDrawn="1"/>
        </p:nvSpPr>
        <p:spPr>
          <a:xfrm>
            <a:off x="750627" y="6358643"/>
            <a:ext cx="1569492" cy="3873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7D0479A-B6EB-4AA7-AB49-3425315FA45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64" y="1"/>
            <a:ext cx="12187936" cy="6857999"/>
          </a:xfrm>
          <a:prstGeom prst="rect">
            <a:avLst/>
          </a:prstGeom>
        </p:spPr>
      </p:pic>
      <p:sp>
        <p:nvSpPr>
          <p:cNvPr id="4" name="Rectangle 3">
            <a:extLst>
              <a:ext uri="{FF2B5EF4-FFF2-40B4-BE49-F238E27FC236}">
                <a16:creationId xmlns:a16="http://schemas.microsoft.com/office/drawing/2014/main" id="{8023A97C-A1E5-47D3-BFFB-E4AA85666377}"/>
              </a:ext>
            </a:extLst>
          </p:cNvPr>
          <p:cNvSpPr/>
          <p:nvPr userDrawn="1"/>
        </p:nvSpPr>
        <p:spPr>
          <a:xfrm>
            <a:off x="0" y="0"/>
            <a:ext cx="12187936" cy="6858000"/>
          </a:xfrm>
          <a:prstGeom prst="rect">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D0EF94F-4F40-4118-AE01-65A8FB391D82}"/>
              </a:ext>
            </a:extLst>
          </p:cNvPr>
          <p:cNvSpPr>
            <a:spLocks noGrp="1"/>
          </p:cNvSpPr>
          <p:nvPr>
            <p:ph type="title" hasCustomPrompt="1"/>
          </p:nvPr>
        </p:nvSpPr>
        <p:spPr>
          <a:xfrm>
            <a:off x="838200" y="455958"/>
            <a:ext cx="10515600" cy="682499"/>
          </a:xfrm>
        </p:spPr>
        <p:txBody>
          <a:bodyPr anchor="ctr"/>
          <a:lstStyle>
            <a:lvl1pPr>
              <a:defRPr>
                <a:solidFill>
                  <a:schemeClr val="bg1"/>
                </a:solidFill>
              </a:defRPr>
            </a:lvl1pPr>
          </a:lstStyle>
          <a:p>
            <a:r>
              <a:rPr lang="en-US"/>
              <a:t>CLICK TO EDIT MASTER TITLE STYLE</a:t>
            </a:r>
          </a:p>
        </p:txBody>
      </p:sp>
      <p:sp>
        <p:nvSpPr>
          <p:cNvPr id="11" name="Text Placeholder 11">
            <a:extLst>
              <a:ext uri="{FF2B5EF4-FFF2-40B4-BE49-F238E27FC236}">
                <a16:creationId xmlns:a16="http://schemas.microsoft.com/office/drawing/2014/main" id="{5B50D595-6F55-43D5-8635-C5E01EE1D321}"/>
              </a:ext>
            </a:extLst>
          </p:cNvPr>
          <p:cNvSpPr>
            <a:spLocks noGrp="1"/>
          </p:cNvSpPr>
          <p:nvPr>
            <p:ph type="body" sz="quarter" idx="13" hasCustomPrompt="1"/>
          </p:nvPr>
        </p:nvSpPr>
        <p:spPr>
          <a:xfrm>
            <a:off x="1336358" y="4342030"/>
            <a:ext cx="2926080" cy="1806897"/>
          </a:xfrm>
        </p:spPr>
        <p:txBody>
          <a:bodyPr anchor="t"/>
          <a:lstStyle>
            <a:lvl1pPr marL="0" indent="0" algn="ctr">
              <a:buNone/>
              <a:defRPr sz="2000">
                <a:solidFill>
                  <a:schemeClr val="bg2"/>
                </a:solidFill>
              </a:defRPr>
            </a:lvl1pPr>
          </a:lstStyle>
          <a:p>
            <a:pPr lvl="0"/>
            <a:r>
              <a:rPr lang="en-US"/>
              <a:t>Insert Text</a:t>
            </a:r>
          </a:p>
        </p:txBody>
      </p:sp>
      <p:sp>
        <p:nvSpPr>
          <p:cNvPr id="13" name="Text Placeholder 11">
            <a:extLst>
              <a:ext uri="{FF2B5EF4-FFF2-40B4-BE49-F238E27FC236}">
                <a16:creationId xmlns:a16="http://schemas.microsoft.com/office/drawing/2014/main" id="{E39E019B-BF44-4689-964E-8426A65A7B25}"/>
              </a:ext>
            </a:extLst>
          </p:cNvPr>
          <p:cNvSpPr>
            <a:spLocks noGrp="1"/>
          </p:cNvSpPr>
          <p:nvPr>
            <p:ph type="body" sz="quarter" idx="11" hasCustomPrompt="1"/>
          </p:nvPr>
        </p:nvSpPr>
        <p:spPr>
          <a:xfrm>
            <a:off x="7929562" y="6358643"/>
            <a:ext cx="3424238" cy="387350"/>
          </a:xfrm>
        </p:spPr>
        <p:txBody>
          <a:bodyPr anchor="ctr"/>
          <a:lstStyle>
            <a:lvl1pPr marL="0" indent="0" algn="r">
              <a:buNone/>
              <a:defRPr sz="1200">
                <a:solidFill>
                  <a:schemeClr val="bg2"/>
                </a:solidFill>
              </a:defRPr>
            </a:lvl1pPr>
          </a:lstStyle>
          <a:p>
            <a:pPr lvl="0"/>
            <a:fld id="{BC86AF27-6862-4CA0-9381-6113441AB31B}" type="slidenum">
              <a:rPr lang="en-US" smtClean="0"/>
              <a:t>‹#›</a:t>
            </a:fld>
            <a:endParaRPr lang="en-US"/>
          </a:p>
        </p:txBody>
      </p:sp>
      <p:sp>
        <p:nvSpPr>
          <p:cNvPr id="7" name="Text Placeholder 11">
            <a:extLst>
              <a:ext uri="{FF2B5EF4-FFF2-40B4-BE49-F238E27FC236}">
                <a16:creationId xmlns:a16="http://schemas.microsoft.com/office/drawing/2014/main" id="{F117DC4B-23FD-46AB-84AD-317E149996CD}"/>
              </a:ext>
            </a:extLst>
          </p:cNvPr>
          <p:cNvSpPr>
            <a:spLocks noGrp="1"/>
          </p:cNvSpPr>
          <p:nvPr>
            <p:ph type="body" sz="quarter" idx="14" hasCustomPrompt="1"/>
          </p:nvPr>
        </p:nvSpPr>
        <p:spPr>
          <a:xfrm>
            <a:off x="4632960" y="4342031"/>
            <a:ext cx="2926080" cy="1806897"/>
          </a:xfrm>
        </p:spPr>
        <p:txBody>
          <a:bodyPr anchor="t"/>
          <a:lstStyle>
            <a:lvl1pPr marL="0" indent="0" algn="ctr">
              <a:buNone/>
              <a:defRPr sz="2000">
                <a:solidFill>
                  <a:schemeClr val="bg2"/>
                </a:solidFill>
              </a:defRPr>
            </a:lvl1pPr>
          </a:lstStyle>
          <a:p>
            <a:pPr lvl="0"/>
            <a:r>
              <a:rPr lang="en-US"/>
              <a:t>Insert Text</a:t>
            </a:r>
          </a:p>
        </p:txBody>
      </p:sp>
      <p:sp>
        <p:nvSpPr>
          <p:cNvPr id="8" name="Text Placeholder 11">
            <a:extLst>
              <a:ext uri="{FF2B5EF4-FFF2-40B4-BE49-F238E27FC236}">
                <a16:creationId xmlns:a16="http://schemas.microsoft.com/office/drawing/2014/main" id="{1F32E18D-1E14-4C28-8CF8-6C24DC22FE3B}"/>
              </a:ext>
            </a:extLst>
          </p:cNvPr>
          <p:cNvSpPr>
            <a:spLocks noGrp="1"/>
          </p:cNvSpPr>
          <p:nvPr>
            <p:ph type="body" sz="quarter" idx="15" hasCustomPrompt="1"/>
          </p:nvPr>
        </p:nvSpPr>
        <p:spPr>
          <a:xfrm>
            <a:off x="7929562" y="4342030"/>
            <a:ext cx="2926080" cy="1806897"/>
          </a:xfrm>
        </p:spPr>
        <p:txBody>
          <a:bodyPr anchor="t"/>
          <a:lstStyle>
            <a:lvl1pPr marL="0" indent="0" algn="ctr">
              <a:buNone/>
              <a:defRPr sz="2000">
                <a:solidFill>
                  <a:schemeClr val="bg2"/>
                </a:solidFill>
              </a:defRPr>
            </a:lvl1pPr>
          </a:lstStyle>
          <a:p>
            <a:pPr lvl="0"/>
            <a:r>
              <a:rPr lang="en-US"/>
              <a:t>Insert Text</a:t>
            </a:r>
          </a:p>
        </p:txBody>
      </p:sp>
    </p:spTree>
    <p:extLst>
      <p:ext uri="{BB962C8B-B14F-4D97-AF65-F5344CB8AC3E}">
        <p14:creationId xmlns:p14="http://schemas.microsoft.com/office/powerpoint/2010/main" val="117791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C797D-BDB5-4B5B-9880-2233C5C030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53E342-9420-496F-9196-A1536DC06D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334D4D-4577-4861-A87E-5BE1FD92AF6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264D4A8-DA9F-4373-8B36-B80233D3D41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FCC8CE-3497-4531-946D-FEAADFED55A8}"/>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E58085-D207-4158-966A-49BEC8C985CB}"/>
              </a:ext>
            </a:extLst>
          </p:cNvPr>
          <p:cNvSpPr>
            <a:spLocks noGrp="1"/>
          </p:cNvSpPr>
          <p:nvPr>
            <p:ph type="dt" sz="half" idx="10"/>
          </p:nvPr>
        </p:nvSpPr>
        <p:spPr>
          <a:xfrm>
            <a:off x="838200" y="6356350"/>
            <a:ext cx="2743200" cy="365125"/>
          </a:xfrm>
          <a:prstGeom prst="rect">
            <a:avLst/>
          </a:prstGeom>
        </p:spPr>
        <p:txBody>
          <a:bodyPr/>
          <a:lstStyle/>
          <a:p>
            <a:fld id="{98A11F8F-5348-4340-97CA-C6925D8363AC}" type="datetimeFigureOut">
              <a:rPr lang="en-US" smtClean="0"/>
              <a:t>11/12/2021</a:t>
            </a:fld>
            <a:endParaRPr lang="en-US" dirty="0"/>
          </a:p>
        </p:txBody>
      </p:sp>
      <p:sp>
        <p:nvSpPr>
          <p:cNvPr id="8" name="Footer Placeholder 7">
            <a:extLst>
              <a:ext uri="{FF2B5EF4-FFF2-40B4-BE49-F238E27FC236}">
                <a16:creationId xmlns:a16="http://schemas.microsoft.com/office/drawing/2014/main" id="{89C4A126-993F-439A-9696-5CFF1316FA03}"/>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55720357-7660-4793-B468-395EF736378F}"/>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2268997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2DE1EE-1450-4257-A189-32AC6CF08C71}"/>
              </a:ext>
            </a:extLst>
          </p:cNvPr>
          <p:cNvSpPr>
            <a:spLocks noGrp="1"/>
          </p:cNvSpPr>
          <p:nvPr>
            <p:ph type="dt" sz="half" idx="10"/>
          </p:nvPr>
        </p:nvSpPr>
        <p:spPr>
          <a:xfrm>
            <a:off x="838200" y="6356350"/>
            <a:ext cx="2743200" cy="365125"/>
          </a:xfrm>
          <a:prstGeom prst="rect">
            <a:avLst/>
          </a:prstGeom>
        </p:spPr>
        <p:txBody>
          <a:bodyPr/>
          <a:lstStyle/>
          <a:p>
            <a:fld id="{98A11F8F-5348-4340-97CA-C6925D8363AC}" type="datetimeFigureOut">
              <a:rPr lang="en-US" smtClean="0"/>
              <a:t>11/12/2021</a:t>
            </a:fld>
            <a:endParaRPr lang="en-US" dirty="0"/>
          </a:p>
        </p:txBody>
      </p:sp>
      <p:sp>
        <p:nvSpPr>
          <p:cNvPr id="3" name="Footer Placeholder 2">
            <a:extLst>
              <a:ext uri="{FF2B5EF4-FFF2-40B4-BE49-F238E27FC236}">
                <a16:creationId xmlns:a16="http://schemas.microsoft.com/office/drawing/2014/main" id="{B04FF82A-7B74-4451-A631-C901E617542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A4909508-8B3D-42BB-ACA9-46DFB3DABCE9}"/>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21985574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2E6B-9C2F-4CE6-9B87-1ABF54D7F8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D0750D-88FE-48D3-AFEB-4E20940EFB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1E391C9-4A76-4611-BB29-FA367D16D3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BF43ACE-EDBB-4A40-B79F-113F61331EB6}"/>
              </a:ext>
            </a:extLst>
          </p:cNvPr>
          <p:cNvSpPr>
            <a:spLocks noGrp="1"/>
          </p:cNvSpPr>
          <p:nvPr>
            <p:ph type="dt" sz="half" idx="10"/>
          </p:nvPr>
        </p:nvSpPr>
        <p:spPr>
          <a:xfrm>
            <a:off x="838200" y="6356350"/>
            <a:ext cx="2743200" cy="365125"/>
          </a:xfrm>
          <a:prstGeom prst="rect">
            <a:avLst/>
          </a:prstGeom>
        </p:spPr>
        <p:txBody>
          <a:bodyPr/>
          <a:lstStyle/>
          <a:p>
            <a:fld id="{98A11F8F-5348-4340-97CA-C6925D8363AC}" type="datetimeFigureOut">
              <a:rPr lang="en-US" smtClean="0"/>
              <a:t>11/12/2021</a:t>
            </a:fld>
            <a:endParaRPr lang="en-US" dirty="0"/>
          </a:p>
        </p:txBody>
      </p:sp>
      <p:sp>
        <p:nvSpPr>
          <p:cNvPr id="6" name="Footer Placeholder 5">
            <a:extLst>
              <a:ext uri="{FF2B5EF4-FFF2-40B4-BE49-F238E27FC236}">
                <a16:creationId xmlns:a16="http://schemas.microsoft.com/office/drawing/2014/main" id="{9F0D2BBC-B12E-4DA7-987F-FAB413EF5A3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C1619613-E83E-41A9-8138-47302868AFC1}"/>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1524089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DAF29-D9CF-47F4-9CAF-39ADACA174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C3F79D-99B8-408B-8F52-1A82FD999D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E506483-E8C3-4BC6-BBF2-453259DF18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99BD470-6E15-426C-A362-84065ADB21DB}"/>
              </a:ext>
            </a:extLst>
          </p:cNvPr>
          <p:cNvSpPr>
            <a:spLocks noGrp="1"/>
          </p:cNvSpPr>
          <p:nvPr>
            <p:ph type="dt" sz="half" idx="10"/>
          </p:nvPr>
        </p:nvSpPr>
        <p:spPr>
          <a:xfrm>
            <a:off x="838200" y="6356350"/>
            <a:ext cx="2743200" cy="365125"/>
          </a:xfrm>
          <a:prstGeom prst="rect">
            <a:avLst/>
          </a:prstGeom>
        </p:spPr>
        <p:txBody>
          <a:bodyPr/>
          <a:lstStyle/>
          <a:p>
            <a:fld id="{98A11F8F-5348-4340-97CA-C6925D8363AC}" type="datetimeFigureOut">
              <a:rPr lang="en-US" smtClean="0"/>
              <a:t>11/12/2021</a:t>
            </a:fld>
            <a:endParaRPr lang="en-US" dirty="0"/>
          </a:p>
        </p:txBody>
      </p:sp>
      <p:sp>
        <p:nvSpPr>
          <p:cNvPr id="6" name="Footer Placeholder 5">
            <a:extLst>
              <a:ext uri="{FF2B5EF4-FFF2-40B4-BE49-F238E27FC236}">
                <a16:creationId xmlns:a16="http://schemas.microsoft.com/office/drawing/2014/main" id="{A404949A-52D0-40F1-A3E8-18365B98BF0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BA5D3478-E1FC-4658-8228-2427A6451B30}"/>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33566622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0DE25-3482-4E96-AA2E-0C92F79B456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67654D-87AE-419C-AA89-2D4AF17A5C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908B5FC-7151-4BFE-8DA3-FB650C05F2E4}"/>
              </a:ext>
            </a:extLst>
          </p:cNvPr>
          <p:cNvSpPr>
            <a:spLocks noGrp="1"/>
          </p:cNvSpPr>
          <p:nvPr>
            <p:ph type="dt" sz="half" idx="10"/>
          </p:nvPr>
        </p:nvSpPr>
        <p:spPr>
          <a:xfrm>
            <a:off x="838200" y="6356350"/>
            <a:ext cx="2743200" cy="365125"/>
          </a:xfrm>
          <a:prstGeom prst="rect">
            <a:avLst/>
          </a:prstGeom>
        </p:spPr>
        <p:txBody>
          <a:bodyPr/>
          <a:lstStyle/>
          <a:p>
            <a:fld id="{98A11F8F-5348-4340-97CA-C6925D8363AC}" type="datetimeFigureOut">
              <a:rPr lang="en-US" smtClean="0"/>
              <a:t>11/12/2021</a:t>
            </a:fld>
            <a:endParaRPr lang="en-US" dirty="0"/>
          </a:p>
        </p:txBody>
      </p:sp>
      <p:sp>
        <p:nvSpPr>
          <p:cNvPr id="5" name="Footer Placeholder 4">
            <a:extLst>
              <a:ext uri="{FF2B5EF4-FFF2-40B4-BE49-F238E27FC236}">
                <a16:creationId xmlns:a16="http://schemas.microsoft.com/office/drawing/2014/main" id="{94702EBC-9959-4D29-AE47-374EC798783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76BECDB0-D541-48BE-A07A-1DB4155CFFD1}"/>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15472947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409EFA-A973-46FA-9DC9-8B439CAED26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4FF36D1-49CA-4ED2-9860-CCD850F3ED3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601911-D866-4CD4-BBBC-0AC864CC9BD6}"/>
              </a:ext>
            </a:extLst>
          </p:cNvPr>
          <p:cNvSpPr>
            <a:spLocks noGrp="1"/>
          </p:cNvSpPr>
          <p:nvPr>
            <p:ph type="dt" sz="half" idx="10"/>
          </p:nvPr>
        </p:nvSpPr>
        <p:spPr>
          <a:xfrm>
            <a:off x="838200" y="6356350"/>
            <a:ext cx="2743200" cy="365125"/>
          </a:xfrm>
          <a:prstGeom prst="rect">
            <a:avLst/>
          </a:prstGeom>
        </p:spPr>
        <p:txBody>
          <a:bodyPr/>
          <a:lstStyle/>
          <a:p>
            <a:fld id="{98A11F8F-5348-4340-97CA-C6925D8363AC}" type="datetimeFigureOut">
              <a:rPr lang="en-US" smtClean="0"/>
              <a:t>11/12/2021</a:t>
            </a:fld>
            <a:endParaRPr lang="en-US" dirty="0"/>
          </a:p>
        </p:txBody>
      </p:sp>
      <p:sp>
        <p:nvSpPr>
          <p:cNvPr id="5" name="Footer Placeholder 4">
            <a:extLst>
              <a:ext uri="{FF2B5EF4-FFF2-40B4-BE49-F238E27FC236}">
                <a16:creationId xmlns:a16="http://schemas.microsoft.com/office/drawing/2014/main" id="{C2BC76E5-9F5F-4E37-9403-BF56F65984D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3AB00D97-3CAC-471E-A844-0C80CB36D6D0}"/>
              </a:ext>
            </a:extLst>
          </p:cNvPr>
          <p:cNvSpPr>
            <a:spLocks noGrp="1"/>
          </p:cNvSpPr>
          <p:nvPr>
            <p:ph type="sldNum" sz="quarter" idx="12"/>
          </p:nvPr>
        </p:nvSpPr>
        <p:spPr/>
        <p:txBody>
          <a:bodyPr/>
          <a:lstStyle/>
          <a:p>
            <a:fld id="{664644C8-DFBA-4B08-88BE-AF64A803735A}" type="slidenum">
              <a:rPr lang="en-US" smtClean="0"/>
              <a:t>‹#›</a:t>
            </a:fld>
            <a:endParaRPr lang="en-US" dirty="0"/>
          </a:p>
        </p:txBody>
      </p:sp>
    </p:spTree>
    <p:extLst>
      <p:ext uri="{BB962C8B-B14F-4D97-AF65-F5344CB8AC3E}">
        <p14:creationId xmlns:p14="http://schemas.microsoft.com/office/powerpoint/2010/main" val="15368114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6" Type="http://schemas.openxmlformats.org/officeDocument/2006/relationships/theme" Target="../theme/theme2.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3FB8F-348A-487D-88C9-B951B994454C}"/>
              </a:ext>
            </a:extLst>
          </p:cNvPr>
          <p:cNvSpPr>
            <a:spLocks noGrp="1"/>
          </p:cNvSpPr>
          <p:nvPr>
            <p:ph type="title"/>
          </p:nvPr>
        </p:nvSpPr>
        <p:spPr>
          <a:xfrm>
            <a:off x="838200" y="455958"/>
            <a:ext cx="10515600" cy="682499"/>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DDBE5185-5A16-4AC5-B0A4-793060965DC3}"/>
              </a:ext>
            </a:extLst>
          </p:cNvPr>
          <p:cNvSpPr>
            <a:spLocks noGrp="1"/>
          </p:cNvSpPr>
          <p:nvPr>
            <p:ph type="body" idx="1"/>
          </p:nvPr>
        </p:nvSpPr>
        <p:spPr>
          <a:xfrm>
            <a:off x="838200" y="1468340"/>
            <a:ext cx="10515600"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C07757-7E36-4ABE-BFDE-2453ADF46E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solidFill>
                <a:latin typeface="Arial" panose="020B0604020202020204" pitchFamily="34" charset="0"/>
                <a:cs typeface="Arial" panose="020B0604020202020204" pitchFamily="34" charset="0"/>
              </a:defRPr>
            </a:lvl1pPr>
          </a:lstStyle>
          <a:p>
            <a:r>
              <a:rPr lang="en-US" dirty="0"/>
              <a:t>Presentation Title</a:t>
            </a:r>
          </a:p>
        </p:txBody>
      </p:sp>
      <p:sp>
        <p:nvSpPr>
          <p:cNvPr id="6" name="Slide Number Placeholder 5">
            <a:extLst>
              <a:ext uri="{FF2B5EF4-FFF2-40B4-BE49-F238E27FC236}">
                <a16:creationId xmlns:a16="http://schemas.microsoft.com/office/drawing/2014/main" id="{E32A4AFF-9700-47C9-BDBC-0DA60E5E49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latin typeface="Arial" panose="020B0604020202020204" pitchFamily="34" charset="0"/>
                <a:cs typeface="Arial" panose="020B0604020202020204" pitchFamily="34" charset="0"/>
              </a:defRPr>
            </a:lvl1pPr>
          </a:lstStyle>
          <a:p>
            <a:fld id="{664644C8-DFBA-4B08-88BE-AF64A803735A}" type="slidenum">
              <a:rPr lang="en-US" smtClean="0"/>
              <a:pPr/>
              <a:t>‹#›</a:t>
            </a:fld>
            <a:endParaRPr lang="en-US" dirty="0"/>
          </a:p>
        </p:txBody>
      </p:sp>
    </p:spTree>
    <p:extLst>
      <p:ext uri="{BB962C8B-B14F-4D97-AF65-F5344CB8AC3E}">
        <p14:creationId xmlns:p14="http://schemas.microsoft.com/office/powerpoint/2010/main" val="3093505305"/>
      </p:ext>
    </p:extLst>
  </p:cSld>
  <p:clrMap bg1="lt1" tx1="dk1" bg2="lt2" tx2="dk2" accent1="accent1" accent2="accent2" accent3="accent3" accent4="accent4" accent5="accent5" accent6="accent6" hlink="hlink" folHlink="folHlink"/>
  <p:sldLayoutIdLst>
    <p:sldLayoutId id="2147483727" r:id="rId1"/>
    <p:sldLayoutId id="2147483730" r:id="rId2"/>
    <p:sldLayoutId id="2147483731" r:id="rId3"/>
    <p:sldLayoutId id="2147483732" r:id="rId4"/>
    <p:sldLayoutId id="2147483733" r:id="rId5"/>
  </p:sldLayoutIdLst>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460375"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4213"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44588"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3FB8F-348A-487D-88C9-B951B994454C}"/>
              </a:ext>
            </a:extLst>
          </p:cNvPr>
          <p:cNvSpPr>
            <a:spLocks noGrp="1"/>
          </p:cNvSpPr>
          <p:nvPr>
            <p:ph type="title"/>
          </p:nvPr>
        </p:nvSpPr>
        <p:spPr>
          <a:xfrm>
            <a:off x="838200" y="455958"/>
            <a:ext cx="10515600" cy="682499"/>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DDBE5185-5A16-4AC5-B0A4-793060965DC3}"/>
              </a:ext>
            </a:extLst>
          </p:cNvPr>
          <p:cNvSpPr>
            <a:spLocks noGrp="1"/>
          </p:cNvSpPr>
          <p:nvPr>
            <p:ph type="body" idx="1"/>
          </p:nvPr>
        </p:nvSpPr>
        <p:spPr>
          <a:xfrm>
            <a:off x="838200" y="1468340"/>
            <a:ext cx="10515600" cy="4351338"/>
          </a:xfrm>
          <a:prstGeom prst="rect">
            <a:avLst/>
          </a:prstGeom>
        </p:spPr>
        <p:txBody>
          <a:bodyPr vert="horz" lIns="91440" tIns="45720" rIns="91440" bIns="4572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E32A4AFF-9700-47C9-BDBC-0DA60E5E49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solidFill>
                <a:latin typeface="Arial" panose="020B0604020202020204" pitchFamily="34" charset="0"/>
                <a:cs typeface="Arial" panose="020B0604020202020204" pitchFamily="34" charset="0"/>
              </a:defRPr>
            </a:lvl1pPr>
          </a:lstStyle>
          <a:p>
            <a:fld id="{664644C8-DFBA-4B08-88BE-AF64A803735A}" type="slidenum">
              <a:rPr lang="en-US" smtClean="0"/>
              <a:pPr/>
              <a:t>‹#›</a:t>
            </a:fld>
            <a:endParaRPr lang="en-US" dirty="0"/>
          </a:p>
        </p:txBody>
      </p:sp>
      <p:sp>
        <p:nvSpPr>
          <p:cNvPr id="7" name="Date Placeholder 3">
            <a:extLst>
              <a:ext uri="{FF2B5EF4-FFF2-40B4-BE49-F238E27FC236}">
                <a16:creationId xmlns:a16="http://schemas.microsoft.com/office/drawing/2014/main" id="{4EA4DE9F-E211-4FBE-9952-0B4CED33B039}"/>
              </a:ext>
            </a:extLst>
          </p:cNvPr>
          <p:cNvSpPr txBox="1">
            <a:spLocks/>
          </p:cNvSpPr>
          <p:nvPr userDrawn="1"/>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bg2"/>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b="1" dirty="0">
                <a:solidFill>
                  <a:schemeClr val="accent4"/>
                </a:solidFill>
                <a:latin typeface="Arial" panose="020B0604020202020204" pitchFamily="34" charset="0"/>
                <a:cs typeface="Arial" panose="020B0604020202020204" pitchFamily="34" charset="0"/>
              </a:rPr>
              <a:t>www.aami.org</a:t>
            </a:r>
          </a:p>
        </p:txBody>
      </p:sp>
    </p:spTree>
    <p:extLst>
      <p:ext uri="{BB962C8B-B14F-4D97-AF65-F5344CB8AC3E}">
        <p14:creationId xmlns:p14="http://schemas.microsoft.com/office/powerpoint/2010/main" val="3093505305"/>
      </p:ext>
    </p:extLst>
  </p:cSld>
  <p:clrMap bg1="lt1" tx1="dk1" bg2="lt2" tx2="dk2" accent1="accent1" accent2="accent2" accent3="accent3" accent4="accent4" accent5="accent5" accent6="accent6" hlink="hlink" folHlink="folHlink"/>
  <p:sldLayoutIdLst>
    <p:sldLayoutId id="2147483723" r:id="rId1"/>
    <p:sldLayoutId id="2147483738" r:id="rId2"/>
    <p:sldLayoutId id="2147483739" r:id="rId3"/>
    <p:sldLayoutId id="2147483751" r:id="rId4"/>
    <p:sldLayoutId id="2147483740" r:id="rId5"/>
    <p:sldLayoutId id="2147483750" r:id="rId6"/>
    <p:sldLayoutId id="2147483728" r:id="rId7"/>
    <p:sldLayoutId id="2147483734" r:id="rId8"/>
    <p:sldLayoutId id="2147483752" r:id="rId9"/>
    <p:sldLayoutId id="2147483741" r:id="rId10"/>
    <p:sldLayoutId id="2147483744" r:id="rId11"/>
    <p:sldLayoutId id="2147483745" r:id="rId12"/>
    <p:sldLayoutId id="2147483746" r:id="rId13"/>
    <p:sldLayoutId id="2147483747" r:id="rId14"/>
    <p:sldLayoutId id="2147483748" r:id="rId15"/>
  </p:sldLayoutIdLst>
  <p:txStyles>
    <p:title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460375"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4213"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44588"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2.png"/><Relationship Id="rId7"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12.png"/><Relationship Id="rId7" Type="http://schemas.openxmlformats.org/officeDocument/2006/relationships/image" Target="../media/image58.png"/><Relationship Id="rId2" Type="http://schemas.openxmlformats.org/officeDocument/2006/relationships/image" Target="../media/image54.jpeg"/><Relationship Id="rId1" Type="http://schemas.openxmlformats.org/officeDocument/2006/relationships/slideLayout" Target="../slideLayouts/slideLayout7.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35.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12.png"/><Relationship Id="rId7" Type="http://schemas.openxmlformats.org/officeDocument/2006/relationships/image" Target="../media/image63.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2.jpeg"/><Relationship Id="rId5" Type="http://schemas.openxmlformats.org/officeDocument/2006/relationships/image" Target="../media/image61.png"/><Relationship Id="rId4" Type="http://schemas.openxmlformats.org/officeDocument/2006/relationships/image" Target="../media/image60.png"/></Relationships>
</file>

<file path=ppt/slides/_rels/slide36.xml.rels><?xml version="1.0" encoding="UTF-8" standalone="yes"?>
<Relationships xmlns="http://schemas.openxmlformats.org/package/2006/relationships"><Relationship Id="rId3" Type="http://schemas.openxmlformats.org/officeDocument/2006/relationships/hyperlink" Target="http://www.aami.org/BMETApprenticeship" TargetMode="External"/><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34.gif"/></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68.png"/><Relationship Id="rId10" Type="http://schemas.openxmlformats.org/officeDocument/2006/relationships/image" Target="../media/image73.png"/><Relationship Id="rId4" Type="http://schemas.openxmlformats.org/officeDocument/2006/relationships/image" Target="../media/image67.png"/><Relationship Id="rId9" Type="http://schemas.openxmlformats.org/officeDocument/2006/relationships/image" Target="../media/image7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BBC49C9-FD1C-422E-9BA3-6560AD9A44E1}"/>
              </a:ext>
            </a:extLst>
          </p:cNvPr>
          <p:cNvSpPr txBox="1"/>
          <p:nvPr/>
        </p:nvSpPr>
        <p:spPr>
          <a:xfrm>
            <a:off x="279699" y="634701"/>
            <a:ext cx="4507437" cy="5637007"/>
          </a:xfrm>
          <a:prstGeom prst="rect">
            <a:avLst/>
          </a:prstGeom>
          <a:solidFill>
            <a:srgbClr val="005B94"/>
          </a:solidFill>
        </p:spPr>
        <p:txBody>
          <a:bodyPr wrap="square" rtlCol="0">
            <a:spAutoFit/>
          </a:bodyPr>
          <a:lstStyle/>
          <a:p>
            <a:endParaRPr lang="en-US" dirty="0"/>
          </a:p>
        </p:txBody>
      </p:sp>
      <p:pic>
        <p:nvPicPr>
          <p:cNvPr id="4" name="Picture 3" descr="A close up of a sign&#10;&#10;Description generated with very high confidence">
            <a:extLst>
              <a:ext uri="{FF2B5EF4-FFF2-40B4-BE49-F238E27FC236}">
                <a16:creationId xmlns:a16="http://schemas.microsoft.com/office/drawing/2014/main" id="{5A081FAE-3A58-47CE-A563-6D29FDE76441}"/>
              </a:ext>
            </a:extLst>
          </p:cNvPr>
          <p:cNvPicPr>
            <a:picLocks noChangeAspect="1"/>
          </p:cNvPicPr>
          <p:nvPr/>
        </p:nvPicPr>
        <p:blipFill>
          <a:blip r:embed="rId3"/>
          <a:stretch>
            <a:fillRect/>
          </a:stretch>
        </p:blipFill>
        <p:spPr>
          <a:xfrm>
            <a:off x="5153822" y="1491180"/>
            <a:ext cx="6553545" cy="3883582"/>
          </a:xfrm>
          <a:prstGeom prst="rect">
            <a:avLst/>
          </a:prstGeom>
        </p:spPr>
      </p:pic>
      <p:sp>
        <p:nvSpPr>
          <p:cNvPr id="8" name="Title 7">
            <a:extLst>
              <a:ext uri="{FF2B5EF4-FFF2-40B4-BE49-F238E27FC236}">
                <a16:creationId xmlns:a16="http://schemas.microsoft.com/office/drawing/2014/main" id="{56773C81-1A66-4947-8AAC-9D8442E955D0}"/>
              </a:ext>
            </a:extLst>
          </p:cNvPr>
          <p:cNvSpPr>
            <a:spLocks noGrp="1"/>
          </p:cNvSpPr>
          <p:nvPr>
            <p:ph type="ctrTitle" idx="4294967295"/>
          </p:nvPr>
        </p:nvSpPr>
        <p:spPr>
          <a:xfrm>
            <a:off x="484633" y="3291841"/>
            <a:ext cx="4160153" cy="3360182"/>
          </a:xfrm>
        </p:spPr>
        <p:txBody>
          <a:bodyPr vert="horz" lIns="91440" tIns="45720" rIns="91440" bIns="45720" rtlCol="0" anchor="b">
            <a:normAutofit fontScale="90000"/>
          </a:bodyPr>
          <a:lstStyle/>
          <a:p>
            <a:pPr algn="ctr"/>
            <a:r>
              <a:rPr lang="en-US" sz="8000" b="1" dirty="0">
                <a:solidFill>
                  <a:srgbClr val="8DC63F"/>
                </a:solidFill>
                <a:latin typeface="+mj-lt"/>
                <a:cs typeface="+mj-cs"/>
              </a:rPr>
              <a:t>Creating a Strong HTM Pipeline Together</a:t>
            </a:r>
            <a:br>
              <a:rPr lang="en-US" sz="5300" b="1" dirty="0">
                <a:solidFill>
                  <a:srgbClr val="8DC63F"/>
                </a:solidFill>
                <a:latin typeface="+mj-lt"/>
                <a:cs typeface="+mj-cs"/>
              </a:rPr>
            </a:br>
            <a:endParaRPr lang="en-US" sz="4800" kern="1200" dirty="0">
              <a:solidFill>
                <a:srgbClr val="8DC63F"/>
              </a:solidFill>
              <a:latin typeface="+mj-lt"/>
              <a:ea typeface="+mj-ea"/>
              <a:cs typeface="+mj-cs"/>
            </a:endParaRPr>
          </a:p>
        </p:txBody>
      </p:sp>
      <p:cxnSp>
        <p:nvCxnSpPr>
          <p:cNvPr id="3" name="Straight Connector 2">
            <a:extLst>
              <a:ext uri="{FF2B5EF4-FFF2-40B4-BE49-F238E27FC236}">
                <a16:creationId xmlns:a16="http://schemas.microsoft.com/office/drawing/2014/main" id="{8EEC1062-286B-41DD-9CF0-CF3503A1E17C}"/>
              </a:ext>
            </a:extLst>
          </p:cNvPr>
          <p:cNvCxnSpPr/>
          <p:nvPr/>
        </p:nvCxnSpPr>
        <p:spPr>
          <a:xfrm>
            <a:off x="5013064" y="279699"/>
            <a:ext cx="0" cy="619640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758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9C880CE9-B9B2-4B34-B4BC-02334E84B3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0" y="0"/>
            <a:ext cx="12187938" cy="6858000"/>
          </a:xfrm>
          <a:prstGeom prst="rect">
            <a:avLst/>
          </a:prstGeom>
        </p:spPr>
      </p:pic>
      <p:sp>
        <p:nvSpPr>
          <p:cNvPr id="10" name="Title 4">
            <a:extLst>
              <a:ext uri="{FF2B5EF4-FFF2-40B4-BE49-F238E27FC236}">
                <a16:creationId xmlns:a16="http://schemas.microsoft.com/office/drawing/2014/main" id="{51065319-36FE-47BC-815F-EAB2A6CBEEA4}"/>
              </a:ext>
            </a:extLst>
          </p:cNvPr>
          <p:cNvSpPr txBox="1">
            <a:spLocks/>
          </p:cNvSpPr>
          <p:nvPr/>
        </p:nvSpPr>
        <p:spPr>
          <a:xfrm>
            <a:off x="838200" y="455958"/>
            <a:ext cx="10515600" cy="682499"/>
          </a:xfrm>
          <a:prstGeom prst="rect">
            <a:avLst/>
          </a:prstGeom>
        </p:spPr>
        <p:txBody>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dirty="0">
                <a:solidFill>
                  <a:schemeClr val="bg1"/>
                </a:solidFill>
              </a:rPr>
              <a:t> TODAY’S PLAN…</a:t>
            </a:r>
          </a:p>
        </p:txBody>
      </p:sp>
      <p:sp>
        <p:nvSpPr>
          <p:cNvPr id="8" name="Content Placeholder 2">
            <a:extLst>
              <a:ext uri="{FF2B5EF4-FFF2-40B4-BE49-F238E27FC236}">
                <a16:creationId xmlns:a16="http://schemas.microsoft.com/office/drawing/2014/main" id="{A851724F-8DA7-417C-8A61-A108355080FF}"/>
              </a:ext>
            </a:extLst>
          </p:cNvPr>
          <p:cNvSpPr>
            <a:spLocks noGrp="1"/>
          </p:cNvSpPr>
          <p:nvPr>
            <p:ph idx="1"/>
          </p:nvPr>
        </p:nvSpPr>
        <p:spPr>
          <a:xfrm>
            <a:off x="365313" y="1432245"/>
            <a:ext cx="5257800" cy="4351338"/>
          </a:xfrm>
        </p:spPr>
        <p:txBody>
          <a:bodyPr anchor="t"/>
          <a:lstStyle/>
          <a:p>
            <a:pPr marL="285750" indent="-285750" algn="l">
              <a:buFont typeface="Arial" panose="020B0604020202020204" pitchFamily="34" charset="0"/>
              <a:buChar char="•"/>
            </a:pPr>
            <a:r>
              <a:rPr lang="en-US" sz="2400" dirty="0"/>
              <a:t>A Bit About AAMI</a:t>
            </a:r>
          </a:p>
          <a:p>
            <a:pPr marL="285750" indent="-285750" algn="l">
              <a:buFont typeface="Arial" panose="020B0604020202020204" pitchFamily="34" charset="0"/>
              <a:buChar char="•"/>
            </a:pPr>
            <a:r>
              <a:rPr lang="en-US" sz="2400" dirty="0"/>
              <a:t>5 Resources to Promote HTM</a:t>
            </a:r>
          </a:p>
          <a:p>
            <a:pPr marL="285750" indent="-285750" algn="l">
              <a:buFont typeface="Arial" panose="020B0604020202020204" pitchFamily="34" charset="0"/>
              <a:buChar char="•"/>
            </a:pPr>
            <a:r>
              <a:rPr lang="en-US" sz="2400" dirty="0"/>
              <a:t>HTM in a Box Demo</a:t>
            </a:r>
          </a:p>
          <a:p>
            <a:pPr marL="285750" indent="-285750" algn="l">
              <a:buFont typeface="Arial" panose="020B0604020202020204" pitchFamily="34" charset="0"/>
              <a:buChar char="•"/>
            </a:pPr>
            <a:r>
              <a:rPr lang="en-US" sz="2400" dirty="0"/>
              <a:t>AAMI Outreach</a:t>
            </a:r>
          </a:p>
          <a:p>
            <a:pPr marL="285750" indent="-285750" algn="l">
              <a:buFont typeface="Arial" panose="020B0604020202020204" pitchFamily="34" charset="0"/>
              <a:buChar char="•"/>
            </a:pPr>
            <a:r>
              <a:rPr lang="en-US" sz="2400" dirty="0"/>
              <a:t>AAMI’s BMET Apprenticeship</a:t>
            </a:r>
          </a:p>
          <a:p>
            <a:pPr marL="285750" indent="-285750" algn="l">
              <a:buFont typeface="Arial" panose="020B0604020202020204" pitchFamily="34" charset="0"/>
              <a:buChar char="•"/>
            </a:pPr>
            <a:r>
              <a:rPr lang="en-US" sz="2400" dirty="0"/>
              <a:t>Questions</a:t>
            </a:r>
          </a:p>
        </p:txBody>
      </p:sp>
      <p:pic>
        <p:nvPicPr>
          <p:cNvPr id="6" name="Picture 5">
            <a:extLst>
              <a:ext uri="{FF2B5EF4-FFF2-40B4-BE49-F238E27FC236}">
                <a16:creationId xmlns:a16="http://schemas.microsoft.com/office/drawing/2014/main" id="{F167AE75-5436-449E-BA71-60ACC6086EB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9297" r="26555"/>
          <a:stretch/>
        </p:blipFill>
        <p:spPr>
          <a:xfrm>
            <a:off x="5150225" y="0"/>
            <a:ext cx="7041776" cy="6858000"/>
          </a:xfrm>
          <a:prstGeom prst="rect">
            <a:avLst/>
          </a:prstGeom>
        </p:spPr>
      </p:pic>
    </p:spTree>
    <p:extLst>
      <p:ext uri="{BB962C8B-B14F-4D97-AF65-F5344CB8AC3E}">
        <p14:creationId xmlns:p14="http://schemas.microsoft.com/office/powerpoint/2010/main" val="32190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500"/>
                                        <p:tgtEl>
                                          <p:spTgt spid="8">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500"/>
                                        <p:tgtEl>
                                          <p:spTgt spid="8">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fade">
                                      <p:cBhvr>
                                        <p:cTn id="23" dur="500"/>
                                        <p:tgtEl>
                                          <p:spTgt spid="8">
                                            <p:txEl>
                                              <p:pRg st="4" end="4"/>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CA2F1E-4B34-46A2-B321-96CE50AA70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AF4B7103-3492-4302-AD39-369092D0A13A}"/>
              </a:ext>
            </a:extLst>
          </p:cNvPr>
          <p:cNvSpPr/>
          <p:nvPr/>
        </p:nvSpPr>
        <p:spPr>
          <a:xfrm>
            <a:off x="48410" y="2203542"/>
            <a:ext cx="12095180" cy="646331"/>
          </a:xfrm>
          <a:prstGeom prst="rect">
            <a:avLst/>
          </a:prstGeom>
          <a:solidFill>
            <a:schemeClr val="accent3"/>
          </a:solidFill>
        </p:spPr>
        <p:txBody>
          <a:bodyPr wrap="square">
            <a:spAutoFit/>
          </a:bodyPr>
          <a:lstStyle/>
          <a:p>
            <a:pPr algn="ctr"/>
            <a:r>
              <a:rPr lang="en-US" b="1" dirty="0">
                <a:solidFill>
                  <a:schemeClr val="bg1"/>
                </a:solidFill>
                <a:latin typeface="Frutiger LT Std 45 Light" charset="0"/>
                <a:ea typeface="Frutiger LT Std 45 Light" charset="0"/>
                <a:cs typeface="Frutiger LT Std 45 Light" charset="0"/>
              </a:rPr>
              <a:t>AAMI brings together a diverse international community of healthcare professionals dedicated to developing, managing and using health technology safely and effectively. </a:t>
            </a:r>
            <a:endParaRPr lang="en-US" b="1" dirty="0">
              <a:solidFill>
                <a:schemeClr val="bg1"/>
              </a:solidFill>
            </a:endParaRPr>
          </a:p>
        </p:txBody>
      </p:sp>
      <p:sp>
        <p:nvSpPr>
          <p:cNvPr id="2" name="Rectangle 1">
            <a:extLst>
              <a:ext uri="{FF2B5EF4-FFF2-40B4-BE49-F238E27FC236}">
                <a16:creationId xmlns:a16="http://schemas.microsoft.com/office/drawing/2014/main" id="{E8F32449-ED98-4189-9D2E-8D4A40C0CF0B}"/>
              </a:ext>
            </a:extLst>
          </p:cNvPr>
          <p:cNvSpPr/>
          <p:nvPr/>
        </p:nvSpPr>
        <p:spPr>
          <a:xfrm>
            <a:off x="2637415" y="3775934"/>
            <a:ext cx="6917167" cy="278623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Content Placeholder 1">
            <a:extLst>
              <a:ext uri="{FF2B5EF4-FFF2-40B4-BE49-F238E27FC236}">
                <a16:creationId xmlns:a16="http://schemas.microsoft.com/office/drawing/2014/main" id="{CDA28644-E26F-43DE-B6F6-E55DDA679E77}"/>
              </a:ext>
            </a:extLst>
          </p:cNvPr>
          <p:cNvSpPr>
            <a:spLocks noGrp="1"/>
          </p:cNvSpPr>
          <p:nvPr>
            <p:ph idx="1"/>
          </p:nvPr>
        </p:nvSpPr>
        <p:spPr>
          <a:xfrm>
            <a:off x="463923" y="5733826"/>
            <a:ext cx="11264153" cy="903642"/>
          </a:xfrm>
          <a:noFill/>
        </p:spPr>
        <p:txBody>
          <a:bodyPr/>
          <a:lstStyle/>
          <a:p>
            <a:pPr marL="284163" lvl="1" indent="0" algn="ctr">
              <a:buNone/>
            </a:pPr>
            <a:r>
              <a:rPr lang="en-US" sz="1800" dirty="0">
                <a:latin typeface="Frutiger LT Std 45 Light" charset="0"/>
                <a:ea typeface="Frutiger LT Std 45 Light" charset="0"/>
                <a:cs typeface="Frutiger LT Std 45 Light" charset="0"/>
              </a:rPr>
              <a:t>Development and use of AAMI standards and guidance docs </a:t>
            </a:r>
          </a:p>
          <a:p>
            <a:pPr marL="284163" lvl="1" indent="0" algn="ctr">
              <a:buNone/>
            </a:pPr>
            <a:r>
              <a:rPr lang="en-US" sz="1800" dirty="0">
                <a:latin typeface="Frutiger LT Std 45 Light" charset="0"/>
                <a:ea typeface="Frutiger LT Std 45 Light" charset="0"/>
                <a:cs typeface="Frutiger LT Std 45 Light" charset="0"/>
              </a:rPr>
              <a:t>Professional certification</a:t>
            </a:r>
          </a:p>
          <a:p>
            <a:pPr marL="284163" lvl="1" indent="0" algn="ctr">
              <a:buNone/>
            </a:pPr>
            <a:r>
              <a:rPr lang="en-US" sz="1800" dirty="0">
                <a:latin typeface="Frutiger LT Std 45 Light" charset="0"/>
                <a:ea typeface="Frutiger LT Std 45 Light" charset="0"/>
                <a:cs typeface="Frutiger LT Std 45 Light" charset="0"/>
              </a:rPr>
              <a:t>Professional education &amp; training</a:t>
            </a:r>
          </a:p>
          <a:p>
            <a:pPr marL="284163" lvl="1" indent="0" algn="ctr">
              <a:buNone/>
            </a:pPr>
            <a:r>
              <a:rPr lang="en-US" sz="1800" dirty="0">
                <a:latin typeface="Frutiger LT Std 45 Light" charset="0"/>
                <a:ea typeface="Frutiger LT Std 45 Light" charset="0"/>
                <a:cs typeface="Frutiger LT Std 45 Light" charset="0"/>
              </a:rPr>
              <a:t>Publications</a:t>
            </a:r>
          </a:p>
          <a:p>
            <a:pPr marL="284163" lvl="1" indent="0" algn="ctr">
              <a:buNone/>
            </a:pPr>
            <a:r>
              <a:rPr lang="en-US" sz="1800" dirty="0">
                <a:latin typeface="Frutiger LT Std 45 Light" charset="0"/>
                <a:ea typeface="Frutiger LT Std 45 Light" charset="0"/>
                <a:cs typeface="Frutiger LT Std 45 Light" charset="0"/>
              </a:rPr>
              <a:t>Online communities</a:t>
            </a:r>
          </a:p>
          <a:p>
            <a:pPr marL="284163" lvl="1" indent="0" algn="ctr">
              <a:buNone/>
            </a:pPr>
            <a:r>
              <a:rPr lang="en-US" sz="1800" dirty="0">
                <a:latin typeface="Frutiger LT Std 45 Light" charset="0"/>
                <a:ea typeface="Frutiger LT Std 45 Light" charset="0"/>
                <a:cs typeface="Frutiger LT Std 45 Light" charset="0"/>
              </a:rPr>
              <a:t>Mentorship &amp; job boards</a:t>
            </a:r>
          </a:p>
          <a:p>
            <a:pPr marL="0" indent="0">
              <a:buNone/>
            </a:pPr>
            <a:endParaRPr lang="en-US" dirty="0">
              <a:solidFill>
                <a:schemeClr val="tx2"/>
              </a:solidFill>
            </a:endParaRPr>
          </a:p>
          <a:p>
            <a:endParaRPr lang="en-US" dirty="0">
              <a:solidFill>
                <a:schemeClr val="tx2"/>
              </a:solidFill>
            </a:endParaRPr>
          </a:p>
          <a:p>
            <a:endParaRPr lang="en-US" dirty="0">
              <a:solidFill>
                <a:schemeClr val="tx2"/>
              </a:solidFill>
            </a:endParaRPr>
          </a:p>
        </p:txBody>
      </p:sp>
    </p:spTree>
    <p:extLst>
      <p:ext uri="{BB962C8B-B14F-4D97-AF65-F5344CB8AC3E}">
        <p14:creationId xmlns:p14="http://schemas.microsoft.com/office/powerpoint/2010/main" val="20815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additive="base">
                                        <p:cTn id="1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anim calcmode="lin" valueType="num">
                                      <p:cBhvr additive="base">
                                        <p:cTn id="2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 calcmode="lin" valueType="num">
                                      <p:cBhvr additive="base">
                                        <p:cTn id="2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2" end="2"/>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anim calcmode="lin" valueType="num">
                                      <p:cBhvr additive="base">
                                        <p:cTn id="29"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3" end="3"/>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4">
                                            <p:txEl>
                                              <p:pRg st="4" end="4"/>
                                            </p:txEl>
                                          </p:spTgt>
                                        </p:tgtEl>
                                        <p:attrNameLst>
                                          <p:attrName>style.visibility</p:attrName>
                                        </p:attrNameLst>
                                      </p:cBhvr>
                                      <p:to>
                                        <p:strVal val="visible"/>
                                      </p:to>
                                    </p:set>
                                    <p:anim calcmode="lin" valueType="num">
                                      <p:cBhvr additive="base">
                                        <p:cTn id="3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4" end="4"/>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4">
                                            <p:txEl>
                                              <p:pRg st="5" end="5"/>
                                            </p:txEl>
                                          </p:spTgt>
                                        </p:tgtEl>
                                        <p:attrNameLst>
                                          <p:attrName>style.visibility</p:attrName>
                                        </p:attrNameLst>
                                      </p:cBhvr>
                                      <p:to>
                                        <p:strVal val="visible"/>
                                      </p:to>
                                    </p:set>
                                    <p:anim calcmode="lin" valueType="num">
                                      <p:cBhvr additive="base">
                                        <p:cTn id="37"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8DA815-E022-4D25-AF0D-9C49F5D9C409}"/>
              </a:ext>
            </a:extLst>
          </p:cNvPr>
          <p:cNvSpPr>
            <a:spLocks noGrp="1"/>
          </p:cNvSpPr>
          <p:nvPr>
            <p:ph sz="half" idx="1"/>
          </p:nvPr>
        </p:nvSpPr>
        <p:spPr/>
        <p:txBody>
          <a:bodyPr/>
          <a:lstStyle/>
          <a:p>
            <a:r>
              <a:rPr lang="en-US" sz="5400" b="1" dirty="0"/>
              <a:t>AAMI</a:t>
            </a:r>
          </a:p>
          <a:p>
            <a:r>
              <a:rPr lang="en-US" sz="5400" b="1" dirty="0"/>
              <a:t> in Numbers…</a:t>
            </a:r>
          </a:p>
        </p:txBody>
      </p:sp>
      <p:sp>
        <p:nvSpPr>
          <p:cNvPr id="3" name="Content Placeholder 2">
            <a:extLst>
              <a:ext uri="{FF2B5EF4-FFF2-40B4-BE49-F238E27FC236}">
                <a16:creationId xmlns:a16="http://schemas.microsoft.com/office/drawing/2014/main" id="{C1B9F262-75E9-4106-9EC1-6D4DFA920566}"/>
              </a:ext>
            </a:extLst>
          </p:cNvPr>
          <p:cNvSpPr>
            <a:spLocks noGrp="1"/>
          </p:cNvSpPr>
          <p:nvPr>
            <p:ph sz="half" idx="2"/>
          </p:nvPr>
        </p:nvSpPr>
        <p:spPr/>
        <p:txBody>
          <a:bodyPr/>
          <a:lstStyle/>
          <a:p>
            <a:pPr algn="l"/>
            <a:endParaRPr lang="en-US" sz="2800" dirty="0"/>
          </a:p>
          <a:p>
            <a:pPr algn="l"/>
            <a:endParaRPr lang="en-US" sz="2800" dirty="0"/>
          </a:p>
          <a:p>
            <a:pPr algn="l"/>
            <a:r>
              <a:rPr lang="en-US" sz="2800" dirty="0"/>
              <a:t>Represent nearly </a:t>
            </a:r>
            <a:r>
              <a:rPr lang="en-US" sz="2800" dirty="0">
                <a:solidFill>
                  <a:srgbClr val="FF0000"/>
                </a:solidFill>
              </a:rPr>
              <a:t>10,000</a:t>
            </a:r>
            <a:r>
              <a:rPr lang="en-US" sz="2800" dirty="0"/>
              <a:t> members (manufacturers, clinicians, HTM professionals, educators)</a:t>
            </a:r>
          </a:p>
          <a:p>
            <a:pPr algn="l"/>
            <a:endParaRPr lang="en-US" sz="2800" dirty="0"/>
          </a:p>
          <a:p>
            <a:pPr algn="l"/>
            <a:r>
              <a:rPr lang="en-US" sz="2800" dirty="0"/>
              <a:t>Reach an estimated </a:t>
            </a:r>
            <a:r>
              <a:rPr lang="en-US" sz="2800" dirty="0">
                <a:solidFill>
                  <a:srgbClr val="FF0000"/>
                </a:solidFill>
              </a:rPr>
              <a:t>55,000</a:t>
            </a:r>
            <a:r>
              <a:rPr lang="en-US" sz="2800" dirty="0"/>
              <a:t> healthcare technology professionals annually through programs</a:t>
            </a:r>
          </a:p>
          <a:p>
            <a:pPr algn="l"/>
            <a:endParaRPr lang="en-US" sz="2800" dirty="0"/>
          </a:p>
          <a:p>
            <a:pPr algn="l"/>
            <a:r>
              <a:rPr lang="en-US" sz="2800" dirty="0"/>
              <a:t>Employ </a:t>
            </a:r>
            <a:r>
              <a:rPr lang="en-US" sz="2800" dirty="0">
                <a:solidFill>
                  <a:srgbClr val="FF0000"/>
                </a:solidFill>
              </a:rPr>
              <a:t>45 </a:t>
            </a:r>
            <a:r>
              <a:rPr lang="en-US" sz="2800" dirty="0"/>
              <a:t>staff, most based at AAMI headquarters in Arlington, VA </a:t>
            </a:r>
          </a:p>
          <a:p>
            <a:endParaRPr lang="en-US" dirty="0"/>
          </a:p>
          <a:p>
            <a:endParaRPr lang="en-US" dirty="0"/>
          </a:p>
        </p:txBody>
      </p:sp>
    </p:spTree>
    <p:extLst>
      <p:ext uri="{BB962C8B-B14F-4D97-AF65-F5344CB8AC3E}">
        <p14:creationId xmlns:p14="http://schemas.microsoft.com/office/powerpoint/2010/main" val="4070127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a:t>5 Resources to Promote HTM </a:t>
            </a:r>
            <a:endParaRPr lang="en-US" sz="3200" dirty="0">
              <a:solidFill>
                <a:schemeClr val="bg1"/>
              </a:solidFill>
            </a:endParaRPr>
          </a:p>
        </p:txBody>
      </p:sp>
      <p:sp>
        <p:nvSpPr>
          <p:cNvPr id="4" name="Text Placeholder 3">
            <a:extLst>
              <a:ext uri="{FF2B5EF4-FFF2-40B4-BE49-F238E27FC236}">
                <a16:creationId xmlns:a16="http://schemas.microsoft.com/office/drawing/2014/main" id="{6940E6B2-E0EA-4312-A7DC-83B01FF6F2EE}"/>
              </a:ext>
            </a:extLst>
          </p:cNvPr>
          <p:cNvSpPr>
            <a:spLocks noGrp="1"/>
          </p:cNvSpPr>
          <p:nvPr>
            <p:ph type="body" idx="1"/>
          </p:nvPr>
        </p:nvSpPr>
        <p:spPr/>
        <p:txBody>
          <a:bodyPr/>
          <a:lstStyle/>
          <a:p>
            <a:r>
              <a:rPr lang="en-US" sz="3600" i="1" dirty="0"/>
              <a:t>Let’s refuel the HTM pipeline together! </a:t>
            </a:r>
          </a:p>
        </p:txBody>
      </p:sp>
    </p:spTree>
    <p:extLst>
      <p:ext uri="{BB962C8B-B14F-4D97-AF65-F5344CB8AC3E}">
        <p14:creationId xmlns:p14="http://schemas.microsoft.com/office/powerpoint/2010/main" val="1547862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C56E-A77D-493F-AADB-1F2B512502A5}"/>
              </a:ext>
            </a:extLst>
          </p:cNvPr>
          <p:cNvSpPr>
            <a:spLocks noGrp="1"/>
          </p:cNvSpPr>
          <p:nvPr>
            <p:ph type="title"/>
          </p:nvPr>
        </p:nvSpPr>
        <p:spPr>
          <a:xfrm>
            <a:off x="1608731" y="1560267"/>
            <a:ext cx="5684312" cy="2852737"/>
          </a:xfrm>
        </p:spPr>
        <p:txBody>
          <a:bodyPr/>
          <a:lstStyle/>
          <a:p>
            <a:r>
              <a:rPr lang="en-US" dirty="0"/>
              <a:t>#1. Succession 	Planning Guide</a:t>
            </a:r>
          </a:p>
        </p:txBody>
      </p:sp>
      <p:sp>
        <p:nvSpPr>
          <p:cNvPr id="3" name="Text Placeholder 2">
            <a:extLst>
              <a:ext uri="{FF2B5EF4-FFF2-40B4-BE49-F238E27FC236}">
                <a16:creationId xmlns:a16="http://schemas.microsoft.com/office/drawing/2014/main" id="{04A1E99B-90D3-4EB1-BDD1-C5A0F39F86E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054838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2CFDC5-BCD7-4B04-A0A1-96FA886EAD27}"/>
              </a:ext>
            </a:extLst>
          </p:cNvPr>
          <p:cNvSpPr>
            <a:spLocks noGrp="1"/>
          </p:cNvSpPr>
          <p:nvPr>
            <p:ph type="body" sz="quarter" idx="11"/>
          </p:nvPr>
        </p:nvSpPr>
        <p:spPr/>
        <p:txBody>
          <a:bodyPr/>
          <a:lstStyle/>
          <a:p>
            <a:r>
              <a:rPr lang="en-US" dirty="0"/>
              <a:t>#IamHTM</a:t>
            </a:r>
          </a:p>
        </p:txBody>
      </p:sp>
      <p:sp>
        <p:nvSpPr>
          <p:cNvPr id="5" name="Title 1">
            <a:extLst>
              <a:ext uri="{FF2B5EF4-FFF2-40B4-BE49-F238E27FC236}">
                <a16:creationId xmlns:a16="http://schemas.microsoft.com/office/drawing/2014/main" id="{0B256B00-85FA-44C6-B3CF-BEB99F65FA64}"/>
              </a:ext>
            </a:extLst>
          </p:cNvPr>
          <p:cNvSpPr>
            <a:spLocks noGrp="1"/>
          </p:cNvSpPr>
          <p:nvPr/>
        </p:nvSpPr>
        <p:spPr>
          <a:xfrm>
            <a:off x="5538888" y="1337880"/>
            <a:ext cx="6176191" cy="682499"/>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3600" b="0" kern="1200" spc="-50" baseline="0">
                <a:solidFill>
                  <a:srgbClr val="FFFFFF"/>
                </a:solidFill>
                <a:latin typeface="+mj-lt"/>
                <a:ea typeface="+mj-ea"/>
                <a:cs typeface="+mj-cs"/>
              </a:defRPr>
            </a:lvl1pPr>
          </a:lstStyle>
          <a:p>
            <a:r>
              <a:rPr lang="en-US" sz="3800" b="1" dirty="0">
                <a:solidFill>
                  <a:srgbClr val="005B94"/>
                </a:solidFill>
              </a:rPr>
              <a:t>1. HTM Succession Planning Guide</a:t>
            </a:r>
          </a:p>
        </p:txBody>
      </p:sp>
      <p:pic>
        <p:nvPicPr>
          <p:cNvPr id="8" name="Picture 7">
            <a:extLst>
              <a:ext uri="{FF2B5EF4-FFF2-40B4-BE49-F238E27FC236}">
                <a16:creationId xmlns:a16="http://schemas.microsoft.com/office/drawing/2014/main" id="{24893B6E-A80B-496D-94E9-0A11107F4F1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9" name="Title 2">
            <a:extLst>
              <a:ext uri="{FF2B5EF4-FFF2-40B4-BE49-F238E27FC236}">
                <a16:creationId xmlns:a16="http://schemas.microsoft.com/office/drawing/2014/main" id="{85AE26DE-5B9D-478A-B498-0E3A26701A79}"/>
              </a:ext>
            </a:extLst>
          </p:cNvPr>
          <p:cNvSpPr>
            <a:spLocks noGrp="1"/>
          </p:cNvSpPr>
          <p:nvPr>
            <p:ph type="title"/>
          </p:nvPr>
        </p:nvSpPr>
        <p:spPr>
          <a:xfrm>
            <a:off x="1795070" y="413999"/>
            <a:ext cx="10515600" cy="682499"/>
          </a:xfrm>
        </p:spPr>
        <p:txBody>
          <a:bodyPr/>
          <a:lstStyle/>
          <a:p>
            <a:r>
              <a:rPr lang="en-US" sz="4800" dirty="0">
                <a:solidFill>
                  <a:srgbClr val="8DC63F"/>
                </a:solidFill>
              </a:rPr>
              <a:t>5 Resources Affecting You!</a:t>
            </a:r>
          </a:p>
        </p:txBody>
      </p:sp>
      <p:pic>
        <p:nvPicPr>
          <p:cNvPr id="4100" name="Picture 4">
            <a:extLst>
              <a:ext uri="{FF2B5EF4-FFF2-40B4-BE49-F238E27FC236}">
                <a16:creationId xmlns:a16="http://schemas.microsoft.com/office/drawing/2014/main" id="{EFDD282E-FB64-4FEF-BCA9-3C43A8BA081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633" y="1337880"/>
            <a:ext cx="4505804" cy="4505804"/>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DDA8FD83-C6F2-4873-9D70-E8F54509C024}"/>
              </a:ext>
            </a:extLst>
          </p:cNvPr>
          <p:cNvSpPr txBox="1"/>
          <p:nvPr/>
        </p:nvSpPr>
        <p:spPr>
          <a:xfrm>
            <a:off x="5538888" y="2062931"/>
            <a:ext cx="6176190" cy="3693319"/>
          </a:xfrm>
          <a:prstGeom prst="rect">
            <a:avLst/>
          </a:prstGeom>
          <a:noFill/>
        </p:spPr>
        <p:txBody>
          <a:bodyPr wrap="square">
            <a:spAutoFit/>
          </a:bodyPr>
          <a:lstStyle/>
          <a:p>
            <a:pPr marL="285750" indent="-285750" algn="l">
              <a:buFont typeface="Arial" panose="020B0604020202020204" pitchFamily="34" charset="0"/>
              <a:buChar char="•"/>
            </a:pPr>
            <a:r>
              <a:rPr lang="en-US" b="0" i="0" dirty="0">
                <a:solidFill>
                  <a:srgbClr val="696D74"/>
                </a:solidFill>
                <a:effectLst/>
                <a:latin typeface="Salesforce Sans"/>
              </a:rPr>
              <a:t>Because nothing and no one is forever, a succession plan for all levels of HTM staffing can help minimize the effects of a sudden departure and potentially lingering vacancy.</a:t>
            </a:r>
          </a:p>
          <a:p>
            <a:pPr algn="l"/>
            <a:endParaRPr lang="en-US" b="0" i="0" dirty="0">
              <a:solidFill>
                <a:srgbClr val="696D74"/>
              </a:solidFill>
              <a:effectLst/>
              <a:latin typeface="Salesforce Sans"/>
            </a:endParaRPr>
          </a:p>
          <a:p>
            <a:pPr marL="285750" indent="-285750" algn="l">
              <a:buFont typeface="Arial" panose="020B0604020202020204" pitchFamily="34" charset="0"/>
              <a:buChar char="•"/>
            </a:pPr>
            <a:r>
              <a:rPr lang="en-US" b="0" i="0" dirty="0">
                <a:solidFill>
                  <a:srgbClr val="696D74"/>
                </a:solidFill>
                <a:effectLst/>
                <a:latin typeface="Salesforce Sans"/>
              </a:rPr>
              <a:t>A succession plan will provide a clear roadmap into the future that will help avoid making impulse decisions in an emergency staffing situation. </a:t>
            </a:r>
          </a:p>
          <a:p>
            <a:pPr marL="285750" indent="-285750" algn="l">
              <a:buFont typeface="Arial" panose="020B0604020202020204" pitchFamily="34" charset="0"/>
              <a:buChar char="•"/>
            </a:pPr>
            <a:endParaRPr lang="en-US" b="0" i="0" dirty="0">
              <a:solidFill>
                <a:srgbClr val="696D74"/>
              </a:solidFill>
              <a:effectLst/>
              <a:latin typeface="Salesforce Sans"/>
            </a:endParaRPr>
          </a:p>
          <a:p>
            <a:pPr marL="285750" indent="-285750" algn="l">
              <a:buFont typeface="Arial" panose="020B0604020202020204" pitchFamily="34" charset="0"/>
              <a:buChar char="•"/>
            </a:pPr>
            <a:r>
              <a:rPr lang="en-US" dirty="0">
                <a:solidFill>
                  <a:srgbClr val="696D74"/>
                </a:solidFill>
                <a:latin typeface="Salesforce Sans"/>
              </a:rPr>
              <a:t>With an ageing HTM work force, succession planning is now more critical than ever.</a:t>
            </a:r>
          </a:p>
          <a:p>
            <a:pPr algn="l"/>
            <a:endParaRPr lang="en-US" dirty="0">
              <a:solidFill>
                <a:srgbClr val="696D74"/>
              </a:solidFill>
              <a:latin typeface="Salesforce Sans"/>
            </a:endParaRPr>
          </a:p>
          <a:p>
            <a:pPr marL="285750" indent="-285750" algn="l">
              <a:buFont typeface="Arial" panose="020B0604020202020204" pitchFamily="34" charset="0"/>
              <a:buChar char="•"/>
            </a:pPr>
            <a:r>
              <a:rPr lang="en-US" b="0" i="0" dirty="0">
                <a:solidFill>
                  <a:srgbClr val="696D74"/>
                </a:solidFill>
                <a:effectLst/>
                <a:latin typeface="Salesforce Sans"/>
              </a:rPr>
              <a:t>Staff retention is much higher when employees see a clear and consistent pathway for their career trajectory. </a:t>
            </a:r>
          </a:p>
        </p:txBody>
      </p:sp>
    </p:spTree>
    <p:extLst>
      <p:ext uri="{BB962C8B-B14F-4D97-AF65-F5344CB8AC3E}">
        <p14:creationId xmlns:p14="http://schemas.microsoft.com/office/powerpoint/2010/main" val="1076640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5D6537C6-1E71-4D7A-B439-AAB33BB3F418}"/>
              </a:ext>
            </a:extLst>
          </p:cNvPr>
          <p:cNvPicPr>
            <a:picLocks noGrp="1" noChangeAspect="1"/>
          </p:cNvPicPr>
          <p:nvPr>
            <p:ph idx="1"/>
          </p:nvPr>
        </p:nvPicPr>
        <p:blipFill>
          <a:blip r:embed="rId2"/>
          <a:stretch>
            <a:fillRect/>
          </a:stretch>
        </p:blipFill>
        <p:spPr>
          <a:xfrm>
            <a:off x="1485900" y="1681980"/>
            <a:ext cx="9220200" cy="4152900"/>
          </a:xfrm>
        </p:spPr>
      </p:pic>
      <p:sp>
        <p:nvSpPr>
          <p:cNvPr id="4" name="Text Placeholder 3">
            <a:extLst>
              <a:ext uri="{FF2B5EF4-FFF2-40B4-BE49-F238E27FC236}">
                <a16:creationId xmlns:a16="http://schemas.microsoft.com/office/drawing/2014/main" id="{FCD027A4-A71F-4D5E-947C-7B6944A86B78}"/>
              </a:ext>
            </a:extLst>
          </p:cNvPr>
          <p:cNvSpPr>
            <a:spLocks noGrp="1"/>
          </p:cNvSpPr>
          <p:nvPr>
            <p:ph type="body" sz="quarter" idx="11"/>
          </p:nvPr>
        </p:nvSpPr>
        <p:spPr/>
        <p:txBody>
          <a:bodyPr/>
          <a:lstStyle/>
          <a:p>
            <a:r>
              <a:rPr lang="en-US" dirty="0"/>
              <a:t>#IamHTM</a:t>
            </a:r>
          </a:p>
        </p:txBody>
      </p:sp>
      <p:pic>
        <p:nvPicPr>
          <p:cNvPr id="6" name="Picture 5">
            <a:extLst>
              <a:ext uri="{FF2B5EF4-FFF2-40B4-BE49-F238E27FC236}">
                <a16:creationId xmlns:a16="http://schemas.microsoft.com/office/drawing/2014/main" id="{4164919F-548C-41E0-868E-67C5A87F34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7" name="Title 2">
            <a:extLst>
              <a:ext uri="{FF2B5EF4-FFF2-40B4-BE49-F238E27FC236}">
                <a16:creationId xmlns:a16="http://schemas.microsoft.com/office/drawing/2014/main" id="{202D76C5-9CB4-4286-A518-0A2547098A1D}"/>
              </a:ext>
            </a:extLst>
          </p:cNvPr>
          <p:cNvSpPr>
            <a:spLocks noGrp="1"/>
          </p:cNvSpPr>
          <p:nvPr>
            <p:ph type="title"/>
          </p:nvPr>
        </p:nvSpPr>
        <p:spPr>
          <a:xfrm>
            <a:off x="1795070" y="413999"/>
            <a:ext cx="10515600" cy="682499"/>
          </a:xfrm>
        </p:spPr>
        <p:txBody>
          <a:bodyPr/>
          <a:lstStyle/>
          <a:p>
            <a:r>
              <a:rPr lang="en-US" sz="4800" dirty="0">
                <a:solidFill>
                  <a:srgbClr val="8DC63F"/>
                </a:solidFill>
              </a:rPr>
              <a:t>5 Resources Affecting You!</a:t>
            </a:r>
          </a:p>
        </p:txBody>
      </p:sp>
      <p:sp>
        <p:nvSpPr>
          <p:cNvPr id="11" name="Title 1">
            <a:extLst>
              <a:ext uri="{FF2B5EF4-FFF2-40B4-BE49-F238E27FC236}">
                <a16:creationId xmlns:a16="http://schemas.microsoft.com/office/drawing/2014/main" id="{2326F050-EBF3-4873-9353-62746FEFE6D1}"/>
              </a:ext>
            </a:extLst>
          </p:cNvPr>
          <p:cNvSpPr>
            <a:spLocks noGrp="1"/>
          </p:cNvSpPr>
          <p:nvPr/>
        </p:nvSpPr>
        <p:spPr>
          <a:xfrm>
            <a:off x="2889568" y="1524105"/>
            <a:ext cx="6176191" cy="682499"/>
          </a:xfrm>
          <a:prstGeom prst="rect">
            <a:avLst/>
          </a:prstGeom>
        </p:spPr>
        <p:txBody>
          <a:bodyPr vert="horz" lIns="91440" tIns="45720" rIns="91440" bIns="45720" rtlCol="0" anchor="b">
            <a:normAutofit fontScale="85000" lnSpcReduction="10000"/>
          </a:bodyPr>
          <a:lstStyle>
            <a:lvl1pPr algn="l" defTabSz="914400" rtl="0" eaLnBrk="1" latinLnBrk="0" hangingPunct="1">
              <a:lnSpc>
                <a:spcPct val="90000"/>
              </a:lnSpc>
              <a:spcBef>
                <a:spcPct val="0"/>
              </a:spcBef>
              <a:buNone/>
              <a:defRPr sz="3600" b="0" kern="1200" spc="-50" baseline="0">
                <a:solidFill>
                  <a:srgbClr val="FFFFFF"/>
                </a:solidFill>
                <a:latin typeface="+mj-lt"/>
                <a:ea typeface="+mj-ea"/>
                <a:cs typeface="+mj-cs"/>
              </a:defRPr>
            </a:lvl1pPr>
          </a:lstStyle>
          <a:p>
            <a:pPr marL="742950" indent="-742950">
              <a:buAutoNum type="arabicPeriod"/>
            </a:pPr>
            <a:r>
              <a:rPr lang="en-US" sz="3800" b="1" dirty="0">
                <a:solidFill>
                  <a:srgbClr val="005B94"/>
                </a:solidFill>
              </a:rPr>
              <a:t>HTM Succession Planning Guide</a:t>
            </a:r>
          </a:p>
          <a:p>
            <a:endParaRPr lang="en-US" sz="3800" b="1" dirty="0">
              <a:solidFill>
                <a:srgbClr val="005B94"/>
              </a:solidFill>
            </a:endParaRPr>
          </a:p>
        </p:txBody>
      </p:sp>
      <p:sp>
        <p:nvSpPr>
          <p:cNvPr id="12" name="TextBox 11">
            <a:extLst>
              <a:ext uri="{FF2B5EF4-FFF2-40B4-BE49-F238E27FC236}">
                <a16:creationId xmlns:a16="http://schemas.microsoft.com/office/drawing/2014/main" id="{22FED33B-BF92-455A-B8EC-56A48AB8B3E2}"/>
              </a:ext>
            </a:extLst>
          </p:cNvPr>
          <p:cNvSpPr txBox="1"/>
          <p:nvPr/>
        </p:nvSpPr>
        <p:spPr>
          <a:xfrm>
            <a:off x="1597958" y="5573270"/>
            <a:ext cx="8996083" cy="523220"/>
          </a:xfrm>
          <a:prstGeom prst="rect">
            <a:avLst/>
          </a:prstGeom>
          <a:noFill/>
        </p:spPr>
        <p:txBody>
          <a:bodyPr wrap="square" rtlCol="0">
            <a:spAutoFit/>
          </a:bodyPr>
          <a:lstStyle/>
          <a:p>
            <a:r>
              <a:rPr lang="en-US" sz="2800" b="1" dirty="0"/>
              <a:t>Guide provides a template to help you start planning now!</a:t>
            </a:r>
          </a:p>
        </p:txBody>
      </p:sp>
    </p:spTree>
    <p:extLst>
      <p:ext uri="{BB962C8B-B14F-4D97-AF65-F5344CB8AC3E}">
        <p14:creationId xmlns:p14="http://schemas.microsoft.com/office/powerpoint/2010/main" val="3930941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C56E-A77D-493F-AADB-1F2B512502A5}"/>
              </a:ext>
            </a:extLst>
          </p:cNvPr>
          <p:cNvSpPr>
            <a:spLocks noGrp="1"/>
          </p:cNvSpPr>
          <p:nvPr>
            <p:ph type="title"/>
          </p:nvPr>
        </p:nvSpPr>
        <p:spPr>
          <a:xfrm>
            <a:off x="1608731" y="1560267"/>
            <a:ext cx="5684312" cy="2852737"/>
          </a:xfrm>
        </p:spPr>
        <p:txBody>
          <a:bodyPr/>
          <a:lstStyle/>
          <a:p>
            <a:r>
              <a:rPr lang="en-US" dirty="0"/>
              <a:t>#2. HTM Training 	Guide</a:t>
            </a:r>
          </a:p>
        </p:txBody>
      </p:sp>
      <p:sp>
        <p:nvSpPr>
          <p:cNvPr id="3" name="Text Placeholder 2">
            <a:extLst>
              <a:ext uri="{FF2B5EF4-FFF2-40B4-BE49-F238E27FC236}">
                <a16:creationId xmlns:a16="http://schemas.microsoft.com/office/drawing/2014/main" id="{04A1E99B-90D3-4EB1-BDD1-C5A0F39F86E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69601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78F4E40-F28B-4F86-ACC3-9C94E1F711BB}"/>
              </a:ext>
            </a:extLst>
          </p:cNvPr>
          <p:cNvSpPr>
            <a:spLocks noGrp="1"/>
          </p:cNvSpPr>
          <p:nvPr>
            <p:ph type="body" sz="quarter" idx="11"/>
          </p:nvPr>
        </p:nvSpPr>
        <p:spPr/>
        <p:txBody>
          <a:bodyPr/>
          <a:lstStyle/>
          <a:p>
            <a:r>
              <a:rPr lang="en-US" dirty="0"/>
              <a:t>#IamHTM</a:t>
            </a:r>
          </a:p>
        </p:txBody>
      </p:sp>
      <p:sp>
        <p:nvSpPr>
          <p:cNvPr id="6" name="Text Placeholder 3">
            <a:extLst>
              <a:ext uri="{FF2B5EF4-FFF2-40B4-BE49-F238E27FC236}">
                <a16:creationId xmlns:a16="http://schemas.microsoft.com/office/drawing/2014/main" id="{87B6B728-79EB-4601-B9A6-5BA12087E4AF}"/>
              </a:ext>
            </a:extLst>
          </p:cNvPr>
          <p:cNvSpPr>
            <a:spLocks noGrp="1"/>
          </p:cNvSpPr>
          <p:nvPr/>
        </p:nvSpPr>
        <p:spPr>
          <a:xfrm>
            <a:off x="5390378" y="2318142"/>
            <a:ext cx="6432435" cy="3416294"/>
          </a:xfrm>
          <a:prstGeom prst="rect">
            <a:avLst/>
          </a:prstGeom>
        </p:spPr>
        <p:txBody>
          <a:bodyPr vert="horz" lIns="0" tIns="45720" rIns="0" bIns="45720" rtlCol="0">
            <a:norm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1800" kern="1200">
                <a:solidFill>
                  <a:srgbClr val="FFFFFF"/>
                </a:solidFill>
                <a:latin typeface="+mn-lt"/>
                <a:ea typeface="+mn-ea"/>
                <a:cs typeface="+mn-cs"/>
              </a:defRPr>
            </a:lvl1pPr>
            <a:lvl2pPr marL="457200" indent="0" algn="l" defTabSz="914400" rtl="0" eaLnBrk="1" latinLnBrk="0" hangingPunct="1">
              <a:lnSpc>
                <a:spcPct val="100000"/>
              </a:lnSpc>
              <a:spcBef>
                <a:spcPts val="200"/>
              </a:spcBef>
              <a:spcAft>
                <a:spcPts val="400"/>
              </a:spcAft>
              <a:buClrTx/>
              <a:buFont typeface="Calibri"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100000"/>
              </a:lnSpc>
              <a:spcBef>
                <a:spcPts val="200"/>
              </a:spcBef>
              <a:spcAft>
                <a:spcPts val="400"/>
              </a:spcAft>
              <a:buClrTx/>
              <a:buFont typeface="Calibri" pitchFamily="34"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lnSpc>
                <a:spcPct val="100000"/>
              </a:lnSpc>
              <a:spcBef>
                <a:spcPts val="200"/>
              </a:spcBef>
              <a:spcAft>
                <a:spcPts val="400"/>
              </a:spcAft>
              <a:buClrTx/>
              <a:buFont typeface="Calibri" pitchFamily="34"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lnSpc>
                <a:spcPct val="100000"/>
              </a:lnSpc>
              <a:spcBef>
                <a:spcPts val="200"/>
              </a:spcBef>
              <a:spcAft>
                <a:spcPts val="400"/>
              </a:spcAft>
              <a:buClrTx/>
              <a:buFont typeface="Calibri" pitchFamily="34"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marL="285750" indent="-285750">
              <a:lnSpc>
                <a:spcPct val="90000"/>
              </a:lnSpc>
              <a:buFont typeface="Arial" panose="020B0604020202020204" pitchFamily="34" charset="0"/>
              <a:buChar char="•"/>
            </a:pPr>
            <a:r>
              <a:rPr lang="en-US" sz="2000" dirty="0">
                <a:solidFill>
                  <a:schemeClr val="tx1">
                    <a:lumMod val="75000"/>
                    <a:lumOff val="25000"/>
                  </a:schemeClr>
                </a:solidFill>
              </a:rPr>
              <a:t>Built from the BMET Apprentice Curriculum and AAMI’s Core Competency Guide,  the HTM Training Guide provides a comprehensive outline of competences HTM trainees should learn during an internship</a:t>
            </a:r>
          </a:p>
          <a:p>
            <a:pPr marL="285750" indent="-285750">
              <a:lnSpc>
                <a:spcPct val="90000"/>
              </a:lnSpc>
              <a:buFont typeface="Arial" panose="020B0604020202020204" pitchFamily="34" charset="0"/>
              <a:buChar char="•"/>
            </a:pPr>
            <a:r>
              <a:rPr lang="en-US" sz="2000" dirty="0">
                <a:solidFill>
                  <a:schemeClr val="tx1">
                    <a:lumMod val="75000"/>
                    <a:lumOff val="25000"/>
                  </a:schemeClr>
                </a:solidFill>
              </a:rPr>
              <a:t>Internships are two ways: Both the employer and trainee can reap huge benefits</a:t>
            </a:r>
          </a:p>
          <a:p>
            <a:pPr marL="285750" indent="-285750">
              <a:lnSpc>
                <a:spcPct val="90000"/>
              </a:lnSpc>
              <a:buFont typeface="Arial" panose="020B0604020202020204" pitchFamily="34" charset="0"/>
              <a:buChar char="•"/>
            </a:pPr>
            <a:r>
              <a:rPr lang="en-US" sz="2000" dirty="0">
                <a:solidFill>
                  <a:schemeClr val="tx1">
                    <a:lumMod val="75000"/>
                    <a:lumOff val="25000"/>
                  </a:schemeClr>
                </a:solidFill>
              </a:rPr>
              <a:t>Integral part of Succession Planning</a:t>
            </a:r>
          </a:p>
          <a:p>
            <a:pPr marL="285750" indent="-285750">
              <a:lnSpc>
                <a:spcPct val="90000"/>
              </a:lnSpc>
              <a:buFont typeface="Arial" panose="020B0604020202020204" pitchFamily="34" charset="0"/>
              <a:buChar char="•"/>
            </a:pPr>
            <a:r>
              <a:rPr lang="en-US" sz="2000" dirty="0">
                <a:solidFill>
                  <a:schemeClr val="tx1">
                    <a:lumMod val="75000"/>
                    <a:lumOff val="25000"/>
                  </a:schemeClr>
                </a:solidFill>
              </a:rPr>
              <a:t>Retention: Employees are more likely to stay at organizations that invested in their training and development</a:t>
            </a:r>
          </a:p>
          <a:p>
            <a:pPr marL="285750" indent="-285750">
              <a:lnSpc>
                <a:spcPct val="90000"/>
              </a:lnSpc>
              <a:buFont typeface="Arial" panose="020B0604020202020204" pitchFamily="34" charset="0"/>
              <a:buChar char="•"/>
            </a:pPr>
            <a:endParaRPr lang="en-US" sz="2000" dirty="0">
              <a:solidFill>
                <a:schemeClr val="tx1">
                  <a:lumMod val="75000"/>
                  <a:lumOff val="25000"/>
                </a:schemeClr>
              </a:solidFill>
            </a:endParaRPr>
          </a:p>
        </p:txBody>
      </p:sp>
      <p:pic>
        <p:nvPicPr>
          <p:cNvPr id="8" name="Picture 7">
            <a:extLst>
              <a:ext uri="{FF2B5EF4-FFF2-40B4-BE49-F238E27FC236}">
                <a16:creationId xmlns:a16="http://schemas.microsoft.com/office/drawing/2014/main" id="{75AE3C38-ACA6-4E39-AF70-630EDAB679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9" name="Title 2">
            <a:extLst>
              <a:ext uri="{FF2B5EF4-FFF2-40B4-BE49-F238E27FC236}">
                <a16:creationId xmlns:a16="http://schemas.microsoft.com/office/drawing/2014/main" id="{E6ED5CF4-56FC-4272-8B2B-7CE1BFD404F3}"/>
              </a:ext>
            </a:extLst>
          </p:cNvPr>
          <p:cNvSpPr>
            <a:spLocks noGrp="1"/>
          </p:cNvSpPr>
          <p:nvPr>
            <p:ph type="title"/>
          </p:nvPr>
        </p:nvSpPr>
        <p:spPr>
          <a:xfrm>
            <a:off x="1795070" y="413999"/>
            <a:ext cx="10515600" cy="682499"/>
          </a:xfrm>
        </p:spPr>
        <p:txBody>
          <a:bodyPr/>
          <a:lstStyle/>
          <a:p>
            <a:r>
              <a:rPr lang="en-US" sz="4800" dirty="0">
                <a:solidFill>
                  <a:srgbClr val="8DC63F"/>
                </a:solidFill>
              </a:rPr>
              <a:t>5 Resources Affecting You!</a:t>
            </a:r>
          </a:p>
        </p:txBody>
      </p:sp>
      <p:sp>
        <p:nvSpPr>
          <p:cNvPr id="11" name="TextBox 10">
            <a:extLst>
              <a:ext uri="{FF2B5EF4-FFF2-40B4-BE49-F238E27FC236}">
                <a16:creationId xmlns:a16="http://schemas.microsoft.com/office/drawing/2014/main" id="{6366E563-068F-403A-9807-B1C6FF748876}"/>
              </a:ext>
            </a:extLst>
          </p:cNvPr>
          <p:cNvSpPr txBox="1"/>
          <p:nvPr/>
        </p:nvSpPr>
        <p:spPr>
          <a:xfrm>
            <a:off x="5669439" y="1478797"/>
            <a:ext cx="6153374" cy="707886"/>
          </a:xfrm>
          <a:prstGeom prst="rect">
            <a:avLst/>
          </a:prstGeom>
          <a:noFill/>
        </p:spPr>
        <p:txBody>
          <a:bodyPr wrap="square">
            <a:spAutoFit/>
          </a:bodyPr>
          <a:lstStyle/>
          <a:p>
            <a:r>
              <a:rPr lang="en-US" sz="4000" b="1" dirty="0">
                <a:solidFill>
                  <a:srgbClr val="005B94"/>
                </a:solidFill>
              </a:rPr>
              <a:t>3. HTM Training Guide</a:t>
            </a:r>
          </a:p>
        </p:txBody>
      </p:sp>
      <p:pic>
        <p:nvPicPr>
          <p:cNvPr id="3" name="Picture 2">
            <a:extLst>
              <a:ext uri="{FF2B5EF4-FFF2-40B4-BE49-F238E27FC236}">
                <a16:creationId xmlns:a16="http://schemas.microsoft.com/office/drawing/2014/main" id="{1A81FEF3-1122-4BFC-98E7-CE6557C20CF2}"/>
              </a:ext>
            </a:extLst>
          </p:cNvPr>
          <p:cNvPicPr>
            <a:picLocks noChangeAspect="1"/>
          </p:cNvPicPr>
          <p:nvPr/>
        </p:nvPicPr>
        <p:blipFill>
          <a:blip r:embed="rId3"/>
          <a:stretch>
            <a:fillRect/>
          </a:stretch>
        </p:blipFill>
        <p:spPr>
          <a:xfrm>
            <a:off x="1125832" y="1224484"/>
            <a:ext cx="3878709" cy="4886470"/>
          </a:xfrm>
          <a:prstGeom prst="rect">
            <a:avLst/>
          </a:prstGeom>
        </p:spPr>
      </p:pic>
    </p:spTree>
    <p:extLst>
      <p:ext uri="{BB962C8B-B14F-4D97-AF65-F5344CB8AC3E}">
        <p14:creationId xmlns:p14="http://schemas.microsoft.com/office/powerpoint/2010/main" val="3447081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4857FFB5-9A11-48F8-9A1A-00A74A4D598B}"/>
              </a:ext>
            </a:extLst>
          </p:cNvPr>
          <p:cNvPicPr>
            <a:picLocks noGrp="1" noChangeAspect="1"/>
          </p:cNvPicPr>
          <p:nvPr>
            <p:ph idx="1"/>
          </p:nvPr>
        </p:nvPicPr>
        <p:blipFill>
          <a:blip r:embed="rId2"/>
          <a:stretch>
            <a:fillRect/>
          </a:stretch>
        </p:blipFill>
        <p:spPr>
          <a:xfrm>
            <a:off x="3293692" y="1910980"/>
            <a:ext cx="7442439" cy="4117094"/>
          </a:xfrm>
        </p:spPr>
      </p:pic>
      <p:sp>
        <p:nvSpPr>
          <p:cNvPr id="4" name="Text Placeholder 3">
            <a:extLst>
              <a:ext uri="{FF2B5EF4-FFF2-40B4-BE49-F238E27FC236}">
                <a16:creationId xmlns:a16="http://schemas.microsoft.com/office/drawing/2014/main" id="{D72F3933-7265-49AC-B17D-25446511F7E7}"/>
              </a:ext>
            </a:extLst>
          </p:cNvPr>
          <p:cNvSpPr>
            <a:spLocks noGrp="1"/>
          </p:cNvSpPr>
          <p:nvPr>
            <p:ph type="body" sz="quarter" idx="11"/>
          </p:nvPr>
        </p:nvSpPr>
        <p:spPr/>
        <p:txBody>
          <a:bodyPr/>
          <a:lstStyle/>
          <a:p>
            <a:r>
              <a:rPr lang="en-US" dirty="0"/>
              <a:t>#IamHTM</a:t>
            </a:r>
          </a:p>
        </p:txBody>
      </p:sp>
      <p:pic>
        <p:nvPicPr>
          <p:cNvPr id="6" name="Picture 5">
            <a:extLst>
              <a:ext uri="{FF2B5EF4-FFF2-40B4-BE49-F238E27FC236}">
                <a16:creationId xmlns:a16="http://schemas.microsoft.com/office/drawing/2014/main" id="{ED113C3C-70BB-42DA-9ECB-097D6CF2B2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7" name="Title 2">
            <a:extLst>
              <a:ext uri="{FF2B5EF4-FFF2-40B4-BE49-F238E27FC236}">
                <a16:creationId xmlns:a16="http://schemas.microsoft.com/office/drawing/2014/main" id="{869415AE-53E0-4D0E-83F0-482C6C3000FE}"/>
              </a:ext>
            </a:extLst>
          </p:cNvPr>
          <p:cNvSpPr>
            <a:spLocks noGrp="1"/>
          </p:cNvSpPr>
          <p:nvPr>
            <p:ph type="title"/>
          </p:nvPr>
        </p:nvSpPr>
        <p:spPr>
          <a:xfrm>
            <a:off x="1795070" y="413999"/>
            <a:ext cx="10515600" cy="682499"/>
          </a:xfrm>
        </p:spPr>
        <p:txBody>
          <a:bodyPr/>
          <a:lstStyle/>
          <a:p>
            <a:r>
              <a:rPr lang="en-US" sz="4800" dirty="0">
                <a:solidFill>
                  <a:srgbClr val="8DC63F"/>
                </a:solidFill>
              </a:rPr>
              <a:t>5 Resources Affecting You!</a:t>
            </a:r>
          </a:p>
        </p:txBody>
      </p:sp>
      <p:sp>
        <p:nvSpPr>
          <p:cNvPr id="11" name="TextBox 10">
            <a:extLst>
              <a:ext uri="{FF2B5EF4-FFF2-40B4-BE49-F238E27FC236}">
                <a16:creationId xmlns:a16="http://schemas.microsoft.com/office/drawing/2014/main" id="{69C4374C-B4B7-4857-8255-DFEF4A5E4DDE}"/>
              </a:ext>
            </a:extLst>
          </p:cNvPr>
          <p:cNvSpPr txBox="1"/>
          <p:nvPr/>
        </p:nvSpPr>
        <p:spPr>
          <a:xfrm>
            <a:off x="859154" y="1432797"/>
            <a:ext cx="6153374" cy="707886"/>
          </a:xfrm>
          <a:prstGeom prst="rect">
            <a:avLst/>
          </a:prstGeom>
          <a:noFill/>
        </p:spPr>
        <p:txBody>
          <a:bodyPr wrap="square">
            <a:spAutoFit/>
          </a:bodyPr>
          <a:lstStyle/>
          <a:p>
            <a:r>
              <a:rPr lang="en-US" sz="4000" b="1" dirty="0">
                <a:solidFill>
                  <a:srgbClr val="005B94"/>
                </a:solidFill>
              </a:rPr>
              <a:t>2. HTM Training Guide</a:t>
            </a:r>
          </a:p>
        </p:txBody>
      </p:sp>
    </p:spTree>
    <p:extLst>
      <p:ext uri="{BB962C8B-B14F-4D97-AF65-F5344CB8AC3E}">
        <p14:creationId xmlns:p14="http://schemas.microsoft.com/office/powerpoint/2010/main" val="2802440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C56E-A77D-493F-AADB-1F2B512502A5}"/>
              </a:ext>
            </a:extLst>
          </p:cNvPr>
          <p:cNvSpPr>
            <a:spLocks noGrp="1"/>
          </p:cNvSpPr>
          <p:nvPr>
            <p:ph type="title"/>
          </p:nvPr>
        </p:nvSpPr>
        <p:spPr>
          <a:xfrm>
            <a:off x="1608730" y="1560267"/>
            <a:ext cx="6506569" cy="2852737"/>
          </a:xfrm>
        </p:spPr>
        <p:txBody>
          <a:bodyPr/>
          <a:lstStyle/>
          <a:p>
            <a:r>
              <a:rPr lang="en-US" dirty="0"/>
              <a:t>#3. The Certified 	Associate in 	Biomedical 	Technology (CABT)</a:t>
            </a:r>
          </a:p>
        </p:txBody>
      </p:sp>
      <p:sp>
        <p:nvSpPr>
          <p:cNvPr id="3" name="Text Placeholder 2">
            <a:extLst>
              <a:ext uri="{FF2B5EF4-FFF2-40B4-BE49-F238E27FC236}">
                <a16:creationId xmlns:a16="http://schemas.microsoft.com/office/drawing/2014/main" id="{04A1E99B-90D3-4EB1-BDD1-C5A0F39F86E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6025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78F4E40-F28B-4F86-ACC3-9C94E1F711BB}"/>
              </a:ext>
            </a:extLst>
          </p:cNvPr>
          <p:cNvSpPr>
            <a:spLocks noGrp="1"/>
          </p:cNvSpPr>
          <p:nvPr>
            <p:ph type="body" sz="quarter" idx="11"/>
          </p:nvPr>
        </p:nvSpPr>
        <p:spPr/>
        <p:txBody>
          <a:bodyPr/>
          <a:lstStyle/>
          <a:p>
            <a:r>
              <a:rPr lang="en-US" dirty="0"/>
              <a:t>#IamHTM</a:t>
            </a:r>
          </a:p>
        </p:txBody>
      </p:sp>
      <p:pic>
        <p:nvPicPr>
          <p:cNvPr id="8" name="Picture 7">
            <a:extLst>
              <a:ext uri="{FF2B5EF4-FFF2-40B4-BE49-F238E27FC236}">
                <a16:creationId xmlns:a16="http://schemas.microsoft.com/office/drawing/2014/main" id="{75AE3C38-ACA6-4E39-AF70-630EDAB6791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9" name="Title 2">
            <a:extLst>
              <a:ext uri="{FF2B5EF4-FFF2-40B4-BE49-F238E27FC236}">
                <a16:creationId xmlns:a16="http://schemas.microsoft.com/office/drawing/2014/main" id="{E6ED5CF4-56FC-4272-8B2B-7CE1BFD404F3}"/>
              </a:ext>
            </a:extLst>
          </p:cNvPr>
          <p:cNvSpPr>
            <a:spLocks noGrp="1"/>
          </p:cNvSpPr>
          <p:nvPr>
            <p:ph type="title"/>
          </p:nvPr>
        </p:nvSpPr>
        <p:spPr>
          <a:xfrm>
            <a:off x="1773554" y="486919"/>
            <a:ext cx="10515600" cy="682499"/>
          </a:xfrm>
        </p:spPr>
        <p:txBody>
          <a:bodyPr/>
          <a:lstStyle/>
          <a:p>
            <a:r>
              <a:rPr lang="en-US" sz="4800" dirty="0">
                <a:solidFill>
                  <a:srgbClr val="8DC63F"/>
                </a:solidFill>
              </a:rPr>
              <a:t>5 Resources Affecting You!</a:t>
            </a:r>
          </a:p>
        </p:txBody>
      </p:sp>
      <p:sp>
        <p:nvSpPr>
          <p:cNvPr id="11" name="TextBox 10">
            <a:extLst>
              <a:ext uri="{FF2B5EF4-FFF2-40B4-BE49-F238E27FC236}">
                <a16:creationId xmlns:a16="http://schemas.microsoft.com/office/drawing/2014/main" id="{6366E563-068F-403A-9807-B1C6FF748876}"/>
              </a:ext>
            </a:extLst>
          </p:cNvPr>
          <p:cNvSpPr txBox="1"/>
          <p:nvPr/>
        </p:nvSpPr>
        <p:spPr>
          <a:xfrm>
            <a:off x="751576" y="1251709"/>
            <a:ext cx="7070408" cy="1323439"/>
          </a:xfrm>
          <a:prstGeom prst="rect">
            <a:avLst/>
          </a:prstGeom>
          <a:noFill/>
        </p:spPr>
        <p:txBody>
          <a:bodyPr wrap="square">
            <a:spAutoFit/>
          </a:bodyPr>
          <a:lstStyle/>
          <a:p>
            <a:r>
              <a:rPr lang="en-US" sz="4000" b="1" dirty="0">
                <a:solidFill>
                  <a:srgbClr val="005B94"/>
                </a:solidFill>
              </a:rPr>
              <a:t>3. The Certified Associate in  </a:t>
            </a:r>
          </a:p>
          <a:p>
            <a:r>
              <a:rPr lang="en-US" sz="4000" b="1" dirty="0">
                <a:solidFill>
                  <a:srgbClr val="005B94"/>
                </a:solidFill>
              </a:rPr>
              <a:t>    Biomedical Technology (CABT)</a:t>
            </a:r>
          </a:p>
        </p:txBody>
      </p:sp>
      <p:pic>
        <p:nvPicPr>
          <p:cNvPr id="6146" name="Picture 2" descr="No alternative text description for this image">
            <a:extLst>
              <a:ext uri="{FF2B5EF4-FFF2-40B4-BE49-F238E27FC236}">
                <a16:creationId xmlns:a16="http://schemas.microsoft.com/office/drawing/2014/main" id="{572E3493-7AEB-43F6-89A0-9F93D0889F6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154" y="2606119"/>
            <a:ext cx="6337275" cy="331122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F995391-140B-48CD-A1A2-7EEA784A816A}"/>
              </a:ext>
            </a:extLst>
          </p:cNvPr>
          <p:cNvSpPr txBox="1"/>
          <p:nvPr/>
        </p:nvSpPr>
        <p:spPr>
          <a:xfrm>
            <a:off x="7971415" y="1323188"/>
            <a:ext cx="3958814" cy="4801314"/>
          </a:xfrm>
          <a:prstGeom prst="rect">
            <a:avLst/>
          </a:prstGeom>
          <a:noFill/>
        </p:spPr>
        <p:txBody>
          <a:bodyPr wrap="square" rtlCol="0">
            <a:spAutoFit/>
          </a:bodyPr>
          <a:lstStyle/>
          <a:p>
            <a:pPr marL="285750" indent="-285750">
              <a:buFont typeface="Wingdings" panose="05000000000000000000" pitchFamily="2" charset="2"/>
              <a:buChar char="ü"/>
            </a:pPr>
            <a:r>
              <a:rPr lang="en-US" dirty="0"/>
              <a:t>Allows all HTM Professionals the opportunity the hold a certification from the day they decide to enter the work force</a:t>
            </a:r>
          </a:p>
          <a:p>
            <a:endParaRPr lang="en-US" dirty="0"/>
          </a:p>
          <a:p>
            <a:pPr marL="285750" indent="-285750">
              <a:buFont typeface="Wingdings" panose="05000000000000000000" pitchFamily="2" charset="2"/>
              <a:buChar char="ü"/>
            </a:pPr>
            <a:r>
              <a:rPr lang="en-US" dirty="0"/>
              <a:t>Only requires a high school diploma to qualify</a:t>
            </a:r>
          </a:p>
          <a:p>
            <a:pPr marL="285750" indent="-285750">
              <a:buFont typeface="Arial" panose="020B0604020202020204" pitchFamily="34" charset="0"/>
              <a:buChar char="•"/>
            </a:pPr>
            <a:endParaRPr lang="en-US" dirty="0"/>
          </a:p>
          <a:p>
            <a:pPr marL="285750" indent="-285750">
              <a:buFont typeface="Wingdings" panose="05000000000000000000" pitchFamily="2" charset="2"/>
              <a:buChar char="ü"/>
            </a:pPr>
            <a:r>
              <a:rPr lang="en-US" dirty="0"/>
              <a:t>Lasts for 5 years and is nonrenewable</a:t>
            </a:r>
          </a:p>
          <a:p>
            <a:pPr marL="285750" indent="-285750">
              <a:buFont typeface="Arial" panose="020B0604020202020204" pitchFamily="34" charset="0"/>
              <a:buChar char="•"/>
            </a:pPr>
            <a:endParaRPr lang="en-US" dirty="0"/>
          </a:p>
          <a:p>
            <a:pPr marL="285750" indent="-285750">
              <a:buFont typeface="Wingdings" panose="05000000000000000000" pitchFamily="2" charset="2"/>
              <a:buChar char="ü"/>
            </a:pPr>
            <a:r>
              <a:rPr lang="en-US" b="0" i="0" dirty="0">
                <a:solidFill>
                  <a:srgbClr val="4D4D4D"/>
                </a:solidFill>
                <a:effectLst/>
                <a:latin typeface="-apple-system"/>
              </a:rPr>
              <a:t>At the five-year expiration date, the candidate will have the necessary experience to sit for the CBET or CRES exam</a:t>
            </a:r>
          </a:p>
          <a:p>
            <a:pPr marL="285750" indent="-285750">
              <a:buFont typeface="Arial" panose="020B0604020202020204" pitchFamily="34" charset="0"/>
              <a:buChar char="•"/>
            </a:pPr>
            <a:endParaRPr lang="en-US" b="0" i="0" dirty="0">
              <a:solidFill>
                <a:srgbClr val="4D4D4D"/>
              </a:solidFill>
              <a:effectLst/>
              <a:latin typeface="-apple-system"/>
            </a:endParaRPr>
          </a:p>
          <a:p>
            <a:pPr marL="285750" indent="-285750">
              <a:buFont typeface="Wingdings" panose="05000000000000000000" pitchFamily="2" charset="2"/>
              <a:buChar char="ü"/>
            </a:pPr>
            <a:r>
              <a:rPr lang="en-US" dirty="0">
                <a:solidFill>
                  <a:srgbClr val="4D4D4D"/>
                </a:solidFill>
                <a:latin typeface="-apple-system"/>
              </a:rPr>
              <a:t>Proves to employer applicant meets a minimum knowledge competency</a:t>
            </a:r>
            <a:endParaRPr lang="en-US" dirty="0"/>
          </a:p>
        </p:txBody>
      </p:sp>
    </p:spTree>
    <p:extLst>
      <p:ext uri="{BB962C8B-B14F-4D97-AF65-F5344CB8AC3E}">
        <p14:creationId xmlns:p14="http://schemas.microsoft.com/office/powerpoint/2010/main" val="3924453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C56E-A77D-493F-AADB-1F2B512502A5}"/>
              </a:ext>
            </a:extLst>
          </p:cNvPr>
          <p:cNvSpPr>
            <a:spLocks noGrp="1"/>
          </p:cNvSpPr>
          <p:nvPr>
            <p:ph type="title"/>
          </p:nvPr>
        </p:nvSpPr>
        <p:spPr>
          <a:xfrm>
            <a:off x="1608730" y="1560267"/>
            <a:ext cx="6007683" cy="2852737"/>
          </a:xfrm>
        </p:spPr>
        <p:txBody>
          <a:bodyPr/>
          <a:lstStyle/>
          <a:p>
            <a:r>
              <a:rPr lang="en-US" dirty="0"/>
              <a:t>#4. BMET101 Course</a:t>
            </a:r>
          </a:p>
        </p:txBody>
      </p:sp>
      <p:sp>
        <p:nvSpPr>
          <p:cNvPr id="3" name="Text Placeholder 2">
            <a:extLst>
              <a:ext uri="{FF2B5EF4-FFF2-40B4-BE49-F238E27FC236}">
                <a16:creationId xmlns:a16="http://schemas.microsoft.com/office/drawing/2014/main" id="{04A1E99B-90D3-4EB1-BDD1-C5A0F39F86E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196240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78F4E40-F28B-4F86-ACC3-9C94E1F711BB}"/>
              </a:ext>
            </a:extLst>
          </p:cNvPr>
          <p:cNvSpPr>
            <a:spLocks noGrp="1"/>
          </p:cNvSpPr>
          <p:nvPr>
            <p:ph type="body" sz="quarter" idx="11"/>
          </p:nvPr>
        </p:nvSpPr>
        <p:spPr/>
        <p:txBody>
          <a:bodyPr/>
          <a:lstStyle/>
          <a:p>
            <a:r>
              <a:rPr lang="en-US" dirty="0"/>
              <a:t>#IamHTM</a:t>
            </a:r>
          </a:p>
        </p:txBody>
      </p:sp>
      <p:sp>
        <p:nvSpPr>
          <p:cNvPr id="6" name="Text Placeholder 3">
            <a:extLst>
              <a:ext uri="{FF2B5EF4-FFF2-40B4-BE49-F238E27FC236}">
                <a16:creationId xmlns:a16="http://schemas.microsoft.com/office/drawing/2014/main" id="{87B6B728-79EB-4601-B9A6-5BA12087E4AF}"/>
              </a:ext>
            </a:extLst>
          </p:cNvPr>
          <p:cNvSpPr>
            <a:spLocks noGrp="1"/>
          </p:cNvSpPr>
          <p:nvPr/>
        </p:nvSpPr>
        <p:spPr>
          <a:xfrm>
            <a:off x="341374" y="1828603"/>
            <a:ext cx="10334246" cy="3416294"/>
          </a:xfrm>
          <a:prstGeom prst="rect">
            <a:avLst/>
          </a:prstGeom>
        </p:spPr>
        <p:txBody>
          <a:bodyPr vert="horz" lIns="0" tIns="45720" rIns="0" bIns="45720" rtlCol="0">
            <a:noAutofit/>
          </a:bodyPr>
          <a:lstStyle>
            <a:lvl1pPr marL="0" indent="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None/>
              <a:defRPr sz="1800" kern="1200">
                <a:solidFill>
                  <a:srgbClr val="FFFFFF"/>
                </a:solidFill>
                <a:latin typeface="+mn-lt"/>
                <a:ea typeface="+mn-ea"/>
                <a:cs typeface="+mn-cs"/>
              </a:defRPr>
            </a:lvl1pPr>
            <a:lvl2pPr marL="457200" indent="0" algn="l" defTabSz="914400" rtl="0" eaLnBrk="1" latinLnBrk="0" hangingPunct="1">
              <a:lnSpc>
                <a:spcPct val="100000"/>
              </a:lnSpc>
              <a:spcBef>
                <a:spcPts val="200"/>
              </a:spcBef>
              <a:spcAft>
                <a:spcPts val="400"/>
              </a:spcAft>
              <a:buClrTx/>
              <a:buFont typeface="Calibri" pitchFamily="34" charset="0"/>
              <a:buNone/>
              <a:defRPr sz="1200" kern="1200">
                <a:solidFill>
                  <a:schemeClr val="tx1">
                    <a:lumMod val="75000"/>
                    <a:lumOff val="25000"/>
                  </a:schemeClr>
                </a:solidFill>
                <a:latin typeface="+mn-lt"/>
                <a:ea typeface="+mn-ea"/>
                <a:cs typeface="+mn-cs"/>
              </a:defRPr>
            </a:lvl2pPr>
            <a:lvl3pPr marL="914400" indent="0" algn="l" defTabSz="914400" rtl="0" eaLnBrk="1" latinLnBrk="0" hangingPunct="1">
              <a:lnSpc>
                <a:spcPct val="100000"/>
              </a:lnSpc>
              <a:spcBef>
                <a:spcPts val="200"/>
              </a:spcBef>
              <a:spcAft>
                <a:spcPts val="400"/>
              </a:spcAft>
              <a:buClrTx/>
              <a:buFont typeface="Calibri" pitchFamily="34" charset="0"/>
              <a:buNone/>
              <a:defRPr sz="1000" kern="1200">
                <a:solidFill>
                  <a:schemeClr val="tx1">
                    <a:lumMod val="75000"/>
                    <a:lumOff val="25000"/>
                  </a:schemeClr>
                </a:solidFill>
                <a:latin typeface="+mn-lt"/>
                <a:ea typeface="+mn-ea"/>
                <a:cs typeface="+mn-cs"/>
              </a:defRPr>
            </a:lvl3pPr>
            <a:lvl4pPr marL="1371600" indent="0" algn="l" defTabSz="914400" rtl="0" eaLnBrk="1" latinLnBrk="0" hangingPunct="1">
              <a:lnSpc>
                <a:spcPct val="100000"/>
              </a:lnSpc>
              <a:spcBef>
                <a:spcPts val="200"/>
              </a:spcBef>
              <a:spcAft>
                <a:spcPts val="400"/>
              </a:spcAft>
              <a:buClrTx/>
              <a:buFont typeface="Calibri" pitchFamily="34" charset="0"/>
              <a:buNone/>
              <a:defRPr sz="900" kern="1200">
                <a:solidFill>
                  <a:schemeClr val="tx1">
                    <a:lumMod val="75000"/>
                    <a:lumOff val="25000"/>
                  </a:schemeClr>
                </a:solidFill>
                <a:latin typeface="+mn-lt"/>
                <a:ea typeface="+mn-ea"/>
                <a:cs typeface="+mn-cs"/>
              </a:defRPr>
            </a:lvl4pPr>
            <a:lvl5pPr marL="1828800" indent="0" algn="l" defTabSz="914400" rtl="0" eaLnBrk="1" latinLnBrk="0" hangingPunct="1">
              <a:lnSpc>
                <a:spcPct val="100000"/>
              </a:lnSpc>
              <a:spcBef>
                <a:spcPts val="200"/>
              </a:spcBef>
              <a:spcAft>
                <a:spcPts val="400"/>
              </a:spcAft>
              <a:buClrTx/>
              <a:buFont typeface="Calibri" pitchFamily="34" charset="0"/>
              <a:buNone/>
              <a:defRPr sz="900" kern="1200">
                <a:solidFill>
                  <a:schemeClr val="tx1">
                    <a:lumMod val="75000"/>
                    <a:lumOff val="25000"/>
                  </a:schemeClr>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marL="285750" indent="-285750">
              <a:lnSpc>
                <a:spcPct val="90000"/>
              </a:lnSpc>
              <a:buFont typeface="Arial" panose="020B0604020202020204" pitchFamily="34" charset="0"/>
              <a:buChar char="•"/>
            </a:pPr>
            <a:r>
              <a:rPr lang="en-US" sz="2800" dirty="0">
                <a:solidFill>
                  <a:srgbClr val="696D74"/>
                </a:solidFill>
                <a:latin typeface="Salesforce Sans"/>
              </a:rPr>
              <a:t>G</a:t>
            </a:r>
            <a:r>
              <a:rPr lang="en-US" sz="2800" b="0" i="0" dirty="0">
                <a:solidFill>
                  <a:srgbClr val="696D74"/>
                </a:solidFill>
                <a:effectLst/>
                <a:latin typeface="Salesforce Sans"/>
              </a:rPr>
              <a:t>eared towards individuals who have limited to no experience in HTM and need an entry-level overview of the field.</a:t>
            </a:r>
            <a:r>
              <a:rPr lang="en-US" sz="2800" dirty="0">
                <a:solidFill>
                  <a:srgbClr val="6A7780"/>
                </a:solidFill>
                <a:ea typeface="Verdana" panose="020B0604030504040204" pitchFamily="34" charset="0"/>
              </a:rPr>
              <a:t> </a:t>
            </a:r>
          </a:p>
          <a:p>
            <a:pPr marL="285750" indent="-285750">
              <a:lnSpc>
                <a:spcPct val="90000"/>
              </a:lnSpc>
              <a:buFont typeface="Arial" panose="020B0604020202020204" pitchFamily="34" charset="0"/>
              <a:buChar char="•"/>
            </a:pPr>
            <a:r>
              <a:rPr lang="en-US" sz="2800" dirty="0">
                <a:solidFill>
                  <a:srgbClr val="6A7780"/>
                </a:solidFill>
                <a:ea typeface="Verdana" panose="020B0604030504040204" pitchFamily="34" charset="0"/>
              </a:rPr>
              <a:t>6 Modules:</a:t>
            </a:r>
          </a:p>
          <a:p>
            <a:pPr marL="742950" lvl="1" indent="-285750">
              <a:lnSpc>
                <a:spcPct val="90000"/>
              </a:lnSpc>
              <a:buFont typeface="Arial" panose="020B0604020202020204" pitchFamily="34" charset="0"/>
              <a:buChar char="•"/>
            </a:pPr>
            <a:r>
              <a:rPr lang="en-US" sz="2800" dirty="0">
                <a:solidFill>
                  <a:srgbClr val="6A7780"/>
                </a:solidFill>
                <a:ea typeface="Verdana" panose="020B0604030504040204" pitchFamily="34" charset="0"/>
              </a:rPr>
              <a:t>About a BMET</a:t>
            </a:r>
          </a:p>
          <a:p>
            <a:pPr marL="742950" lvl="1" indent="-285750">
              <a:lnSpc>
                <a:spcPct val="90000"/>
              </a:lnSpc>
              <a:buFont typeface="Arial" panose="020B0604020202020204" pitchFamily="34" charset="0"/>
              <a:buChar char="•"/>
            </a:pPr>
            <a:r>
              <a:rPr lang="en-US" sz="2800" dirty="0">
                <a:solidFill>
                  <a:srgbClr val="6A7780"/>
                </a:solidFill>
                <a:ea typeface="Verdana" panose="020B0604030504040204" pitchFamily="34" charset="0"/>
              </a:rPr>
              <a:t>Safety</a:t>
            </a:r>
          </a:p>
          <a:p>
            <a:pPr marL="742950" lvl="1" indent="-285750">
              <a:lnSpc>
                <a:spcPct val="90000"/>
              </a:lnSpc>
              <a:buFont typeface="Arial" panose="020B0604020202020204" pitchFamily="34" charset="0"/>
              <a:buChar char="•"/>
            </a:pPr>
            <a:r>
              <a:rPr lang="en-US" sz="2800" dirty="0">
                <a:solidFill>
                  <a:srgbClr val="6A7780"/>
                </a:solidFill>
                <a:ea typeface="Verdana" panose="020B0604030504040204" pitchFamily="34" charset="0"/>
              </a:rPr>
              <a:t>Regulatory</a:t>
            </a:r>
          </a:p>
          <a:p>
            <a:pPr marL="742950" lvl="1" indent="-285750">
              <a:lnSpc>
                <a:spcPct val="90000"/>
              </a:lnSpc>
              <a:buFont typeface="Arial" panose="020B0604020202020204" pitchFamily="34" charset="0"/>
              <a:buChar char="•"/>
            </a:pPr>
            <a:r>
              <a:rPr lang="en-US" sz="2800" dirty="0">
                <a:solidFill>
                  <a:srgbClr val="6A7780"/>
                </a:solidFill>
                <a:ea typeface="Verdana" panose="020B0604030504040204" pitchFamily="34" charset="0"/>
              </a:rPr>
              <a:t>Anatomy</a:t>
            </a:r>
          </a:p>
          <a:p>
            <a:pPr marL="742950" lvl="1" indent="-285750">
              <a:lnSpc>
                <a:spcPct val="90000"/>
              </a:lnSpc>
              <a:buFont typeface="Arial" panose="020B0604020202020204" pitchFamily="34" charset="0"/>
              <a:buChar char="•"/>
            </a:pPr>
            <a:r>
              <a:rPr lang="en-US" sz="2800" dirty="0">
                <a:solidFill>
                  <a:srgbClr val="6A7780"/>
                </a:solidFill>
                <a:ea typeface="Verdana" panose="020B0604030504040204" pitchFamily="34" charset="0"/>
              </a:rPr>
              <a:t>Electronics</a:t>
            </a:r>
          </a:p>
          <a:p>
            <a:pPr marL="742950" lvl="1" indent="-285750">
              <a:lnSpc>
                <a:spcPct val="90000"/>
              </a:lnSpc>
              <a:buFont typeface="Arial" panose="020B0604020202020204" pitchFamily="34" charset="0"/>
              <a:buChar char="•"/>
            </a:pPr>
            <a:r>
              <a:rPr lang="en-US" sz="2800" dirty="0">
                <a:solidFill>
                  <a:srgbClr val="6A7780"/>
                </a:solidFill>
                <a:ea typeface="Verdana" panose="020B0604030504040204" pitchFamily="34" charset="0"/>
              </a:rPr>
              <a:t>Medical Devices</a:t>
            </a:r>
          </a:p>
          <a:p>
            <a:pPr marL="742950" lvl="1" indent="-285750">
              <a:lnSpc>
                <a:spcPct val="90000"/>
              </a:lnSpc>
              <a:buFont typeface="Arial" panose="020B0604020202020204" pitchFamily="34" charset="0"/>
              <a:buChar char="•"/>
            </a:pPr>
            <a:endParaRPr lang="en-US" sz="2800" dirty="0">
              <a:solidFill>
                <a:srgbClr val="6A7780"/>
              </a:solidFill>
              <a:ea typeface="Verdana" panose="020B0604030504040204" pitchFamily="34" charset="0"/>
            </a:endParaRPr>
          </a:p>
          <a:p>
            <a:pPr marL="285750" indent="-285750">
              <a:lnSpc>
                <a:spcPct val="90000"/>
              </a:lnSpc>
              <a:buFont typeface="Arial" panose="020B0604020202020204" pitchFamily="34" charset="0"/>
              <a:buChar char="•"/>
            </a:pPr>
            <a:endParaRPr lang="en-US" sz="2800" dirty="0">
              <a:solidFill>
                <a:schemeClr val="tx1">
                  <a:lumMod val="75000"/>
                  <a:lumOff val="25000"/>
                </a:schemeClr>
              </a:solidFill>
            </a:endParaRPr>
          </a:p>
        </p:txBody>
      </p:sp>
      <p:pic>
        <p:nvPicPr>
          <p:cNvPr id="8" name="Picture 7">
            <a:extLst>
              <a:ext uri="{FF2B5EF4-FFF2-40B4-BE49-F238E27FC236}">
                <a16:creationId xmlns:a16="http://schemas.microsoft.com/office/drawing/2014/main" id="{75AE3C38-ACA6-4E39-AF70-630EDAB679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9" name="Title 2">
            <a:extLst>
              <a:ext uri="{FF2B5EF4-FFF2-40B4-BE49-F238E27FC236}">
                <a16:creationId xmlns:a16="http://schemas.microsoft.com/office/drawing/2014/main" id="{E6ED5CF4-56FC-4272-8B2B-7CE1BFD404F3}"/>
              </a:ext>
            </a:extLst>
          </p:cNvPr>
          <p:cNvSpPr>
            <a:spLocks noGrp="1"/>
          </p:cNvSpPr>
          <p:nvPr>
            <p:ph type="title"/>
          </p:nvPr>
        </p:nvSpPr>
        <p:spPr>
          <a:xfrm>
            <a:off x="1795070" y="413999"/>
            <a:ext cx="10515600" cy="682499"/>
          </a:xfrm>
        </p:spPr>
        <p:txBody>
          <a:bodyPr/>
          <a:lstStyle/>
          <a:p>
            <a:r>
              <a:rPr lang="en-US" sz="4800" dirty="0">
                <a:solidFill>
                  <a:srgbClr val="8DC63F"/>
                </a:solidFill>
              </a:rPr>
              <a:t>5 Resources Affecting You!</a:t>
            </a:r>
          </a:p>
        </p:txBody>
      </p:sp>
      <p:sp>
        <p:nvSpPr>
          <p:cNvPr id="11" name="TextBox 10">
            <a:extLst>
              <a:ext uri="{FF2B5EF4-FFF2-40B4-BE49-F238E27FC236}">
                <a16:creationId xmlns:a16="http://schemas.microsoft.com/office/drawing/2014/main" id="{6366E563-068F-403A-9807-B1C6FF748876}"/>
              </a:ext>
            </a:extLst>
          </p:cNvPr>
          <p:cNvSpPr txBox="1"/>
          <p:nvPr/>
        </p:nvSpPr>
        <p:spPr>
          <a:xfrm>
            <a:off x="620435" y="1189297"/>
            <a:ext cx="6153374" cy="707886"/>
          </a:xfrm>
          <a:prstGeom prst="rect">
            <a:avLst/>
          </a:prstGeom>
          <a:noFill/>
        </p:spPr>
        <p:txBody>
          <a:bodyPr wrap="square">
            <a:spAutoFit/>
          </a:bodyPr>
          <a:lstStyle/>
          <a:p>
            <a:r>
              <a:rPr lang="en-US" sz="4000" b="1" dirty="0">
                <a:solidFill>
                  <a:srgbClr val="005B94"/>
                </a:solidFill>
              </a:rPr>
              <a:t>4. BMET 101 Course</a:t>
            </a:r>
          </a:p>
        </p:txBody>
      </p:sp>
      <p:pic>
        <p:nvPicPr>
          <p:cNvPr id="3" name="Picture 2" descr="Graphical user interface&#10;&#10;Description automatically generated">
            <a:extLst>
              <a:ext uri="{FF2B5EF4-FFF2-40B4-BE49-F238E27FC236}">
                <a16:creationId xmlns:a16="http://schemas.microsoft.com/office/drawing/2014/main" id="{57025F58-2916-493F-9D20-7EEB9EF9C0BC}"/>
              </a:ext>
            </a:extLst>
          </p:cNvPr>
          <p:cNvPicPr>
            <a:picLocks noChangeAspect="1"/>
          </p:cNvPicPr>
          <p:nvPr/>
        </p:nvPicPr>
        <p:blipFill>
          <a:blip r:embed="rId3"/>
          <a:stretch>
            <a:fillRect/>
          </a:stretch>
        </p:blipFill>
        <p:spPr>
          <a:xfrm>
            <a:off x="6072179" y="2847105"/>
            <a:ext cx="5778447" cy="3373407"/>
          </a:xfrm>
          <a:prstGeom prst="rect">
            <a:avLst/>
          </a:prstGeom>
        </p:spPr>
      </p:pic>
    </p:spTree>
    <p:extLst>
      <p:ext uri="{BB962C8B-B14F-4D97-AF65-F5344CB8AC3E}">
        <p14:creationId xmlns:p14="http://schemas.microsoft.com/office/powerpoint/2010/main" val="684291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7C56E-A77D-493F-AADB-1F2B512502A5}"/>
              </a:ext>
            </a:extLst>
          </p:cNvPr>
          <p:cNvSpPr>
            <a:spLocks noGrp="1"/>
          </p:cNvSpPr>
          <p:nvPr>
            <p:ph type="title"/>
          </p:nvPr>
        </p:nvSpPr>
        <p:spPr>
          <a:xfrm>
            <a:off x="1608730" y="1560267"/>
            <a:ext cx="6007683" cy="2852737"/>
          </a:xfrm>
        </p:spPr>
        <p:txBody>
          <a:bodyPr/>
          <a:lstStyle/>
          <a:p>
            <a:r>
              <a:rPr lang="en-US" dirty="0"/>
              <a:t>#5. HTM in a Box</a:t>
            </a:r>
          </a:p>
        </p:txBody>
      </p:sp>
      <p:sp>
        <p:nvSpPr>
          <p:cNvPr id="3" name="Text Placeholder 2">
            <a:extLst>
              <a:ext uri="{FF2B5EF4-FFF2-40B4-BE49-F238E27FC236}">
                <a16:creationId xmlns:a16="http://schemas.microsoft.com/office/drawing/2014/main" id="{04A1E99B-90D3-4EB1-BDD1-C5A0F39F86E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86117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78F4E40-F28B-4F86-ACC3-9C94E1F711BB}"/>
              </a:ext>
            </a:extLst>
          </p:cNvPr>
          <p:cNvSpPr>
            <a:spLocks noGrp="1"/>
          </p:cNvSpPr>
          <p:nvPr>
            <p:ph type="body" sz="quarter" idx="11"/>
          </p:nvPr>
        </p:nvSpPr>
        <p:spPr/>
        <p:txBody>
          <a:bodyPr/>
          <a:lstStyle/>
          <a:p>
            <a:r>
              <a:rPr lang="en-US" dirty="0"/>
              <a:t>#IamHTM</a:t>
            </a:r>
          </a:p>
        </p:txBody>
      </p:sp>
      <p:pic>
        <p:nvPicPr>
          <p:cNvPr id="8" name="Picture 7">
            <a:extLst>
              <a:ext uri="{FF2B5EF4-FFF2-40B4-BE49-F238E27FC236}">
                <a16:creationId xmlns:a16="http://schemas.microsoft.com/office/drawing/2014/main" id="{75AE3C38-ACA6-4E39-AF70-630EDAB6791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9" name="Title 2">
            <a:extLst>
              <a:ext uri="{FF2B5EF4-FFF2-40B4-BE49-F238E27FC236}">
                <a16:creationId xmlns:a16="http://schemas.microsoft.com/office/drawing/2014/main" id="{E6ED5CF4-56FC-4272-8B2B-7CE1BFD404F3}"/>
              </a:ext>
            </a:extLst>
          </p:cNvPr>
          <p:cNvSpPr>
            <a:spLocks noGrp="1"/>
          </p:cNvSpPr>
          <p:nvPr>
            <p:ph type="title"/>
          </p:nvPr>
        </p:nvSpPr>
        <p:spPr>
          <a:xfrm>
            <a:off x="1795070" y="413999"/>
            <a:ext cx="10515600" cy="682499"/>
          </a:xfrm>
        </p:spPr>
        <p:txBody>
          <a:bodyPr/>
          <a:lstStyle/>
          <a:p>
            <a:r>
              <a:rPr lang="en-US" sz="4800" dirty="0">
                <a:solidFill>
                  <a:srgbClr val="8DC63F"/>
                </a:solidFill>
              </a:rPr>
              <a:t>5 Resources Affecting You!</a:t>
            </a:r>
          </a:p>
        </p:txBody>
      </p:sp>
      <p:sp>
        <p:nvSpPr>
          <p:cNvPr id="11" name="TextBox 10">
            <a:extLst>
              <a:ext uri="{FF2B5EF4-FFF2-40B4-BE49-F238E27FC236}">
                <a16:creationId xmlns:a16="http://schemas.microsoft.com/office/drawing/2014/main" id="{6366E563-068F-403A-9807-B1C6FF748876}"/>
              </a:ext>
            </a:extLst>
          </p:cNvPr>
          <p:cNvSpPr txBox="1"/>
          <p:nvPr/>
        </p:nvSpPr>
        <p:spPr>
          <a:xfrm>
            <a:off x="751576" y="1251709"/>
            <a:ext cx="7070408" cy="707886"/>
          </a:xfrm>
          <a:prstGeom prst="rect">
            <a:avLst/>
          </a:prstGeom>
          <a:noFill/>
        </p:spPr>
        <p:txBody>
          <a:bodyPr wrap="square">
            <a:spAutoFit/>
          </a:bodyPr>
          <a:lstStyle/>
          <a:p>
            <a:r>
              <a:rPr lang="en-US" sz="4000" b="1" dirty="0">
                <a:solidFill>
                  <a:srgbClr val="005B94"/>
                </a:solidFill>
              </a:rPr>
              <a:t>5. HTM in a Box</a:t>
            </a:r>
          </a:p>
        </p:txBody>
      </p:sp>
      <p:sp>
        <p:nvSpPr>
          <p:cNvPr id="2" name="TextBox 1">
            <a:extLst>
              <a:ext uri="{FF2B5EF4-FFF2-40B4-BE49-F238E27FC236}">
                <a16:creationId xmlns:a16="http://schemas.microsoft.com/office/drawing/2014/main" id="{3F995391-140B-48CD-A1A2-7EEA784A816A}"/>
              </a:ext>
            </a:extLst>
          </p:cNvPr>
          <p:cNvSpPr txBox="1"/>
          <p:nvPr/>
        </p:nvSpPr>
        <p:spPr>
          <a:xfrm>
            <a:off x="7971415" y="1465413"/>
            <a:ext cx="3958814" cy="4524315"/>
          </a:xfrm>
          <a:prstGeom prst="rect">
            <a:avLst/>
          </a:prstGeom>
          <a:noFill/>
        </p:spPr>
        <p:txBody>
          <a:bodyPr wrap="square" rtlCol="0">
            <a:spAutoFit/>
          </a:bodyPr>
          <a:lstStyle/>
          <a:p>
            <a:pPr marL="0" indent="0" algn="ctr">
              <a:buNone/>
            </a:pPr>
            <a:r>
              <a:rPr lang="en-US" sz="1800" b="1" dirty="0"/>
              <a:t>Standardized presentations to help YOU promote the field to any age demographic!</a:t>
            </a:r>
          </a:p>
          <a:p>
            <a:pPr marL="285750" indent="-285750">
              <a:buFont typeface="Arial" panose="020B0604020202020204" pitchFamily="34" charset="0"/>
              <a:buChar char="•"/>
            </a:pPr>
            <a:endParaRPr lang="en-US" dirty="0"/>
          </a:p>
          <a:p>
            <a:pPr marL="285750" indent="-285750">
              <a:buFont typeface="Wingdings" panose="05000000000000000000" pitchFamily="2" charset="2"/>
              <a:buChar char="ü"/>
            </a:pPr>
            <a:r>
              <a:rPr lang="en-US" dirty="0"/>
              <a:t> FREE to everyone!</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sz="1800" dirty="0"/>
              <a:t>Getting the word out about HTM is large task</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sz="1800" dirty="0"/>
              <a:t>Getting the word out about HTM is large task</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sz="1800" dirty="0"/>
              <a:t>We need YOU as messengers</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sz="1800" dirty="0"/>
              <a:t>Visit www.aami.org/HTMinaBox</a:t>
            </a:r>
          </a:p>
          <a:p>
            <a:pPr marL="285750" indent="-285750">
              <a:buFont typeface="Wingdings" panose="05000000000000000000" pitchFamily="2" charset="2"/>
              <a:buChar char="ü"/>
            </a:pPr>
            <a:endParaRPr lang="en-US" dirty="0"/>
          </a:p>
        </p:txBody>
      </p:sp>
      <p:pic>
        <p:nvPicPr>
          <p:cNvPr id="5" name="Picture 4" descr="Diagram&#10;&#10;Description automatically generated with low confidence">
            <a:extLst>
              <a:ext uri="{FF2B5EF4-FFF2-40B4-BE49-F238E27FC236}">
                <a16:creationId xmlns:a16="http://schemas.microsoft.com/office/drawing/2014/main" id="{74E40601-7E67-42A5-BFC2-34EBB193F831}"/>
              </a:ext>
            </a:extLst>
          </p:cNvPr>
          <p:cNvPicPr>
            <a:picLocks noChangeAspect="1"/>
          </p:cNvPicPr>
          <p:nvPr/>
        </p:nvPicPr>
        <p:blipFill>
          <a:blip r:embed="rId3"/>
          <a:stretch>
            <a:fillRect/>
          </a:stretch>
        </p:blipFill>
        <p:spPr>
          <a:xfrm>
            <a:off x="261771" y="2046226"/>
            <a:ext cx="7353133" cy="4121537"/>
          </a:xfrm>
          <a:prstGeom prst="rect">
            <a:avLst/>
          </a:prstGeom>
        </p:spPr>
      </p:pic>
    </p:spTree>
    <p:extLst>
      <p:ext uri="{BB962C8B-B14F-4D97-AF65-F5344CB8AC3E}">
        <p14:creationId xmlns:p14="http://schemas.microsoft.com/office/powerpoint/2010/main" val="2183227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5DE323D-DB91-450D-BFB6-C448857850FA}"/>
              </a:ext>
            </a:extLst>
          </p:cNvPr>
          <p:cNvSpPr>
            <a:spLocks noGrp="1"/>
          </p:cNvSpPr>
          <p:nvPr>
            <p:ph type="body" sz="quarter" idx="11"/>
          </p:nvPr>
        </p:nvSpPr>
        <p:spPr/>
        <p:txBody>
          <a:bodyPr/>
          <a:lstStyle/>
          <a:p>
            <a:r>
              <a:rPr lang="en-US" dirty="0"/>
              <a:t>#iamHTM</a:t>
            </a:r>
          </a:p>
        </p:txBody>
      </p:sp>
      <p:sp>
        <p:nvSpPr>
          <p:cNvPr id="5" name="Content Placeholder 4">
            <a:extLst>
              <a:ext uri="{FF2B5EF4-FFF2-40B4-BE49-F238E27FC236}">
                <a16:creationId xmlns:a16="http://schemas.microsoft.com/office/drawing/2014/main" id="{E5E2C260-FC92-4738-AAC2-49C8A35768D1}"/>
              </a:ext>
            </a:extLst>
          </p:cNvPr>
          <p:cNvSpPr txBox="1">
            <a:spLocks noGrp="1"/>
          </p:cNvSpPr>
          <p:nvPr>
            <p:ph idx="1"/>
          </p:nvPr>
        </p:nvSpPr>
        <p:spPr>
          <a:xfrm>
            <a:off x="431800" y="1237529"/>
            <a:ext cx="4500418" cy="4724370"/>
          </a:xfrm>
          <a:prstGeom prst="rect">
            <a:avLst/>
          </a:prstGeom>
          <a:noFill/>
        </p:spPr>
        <p:txBody>
          <a:bodyPr wrap="square" rtlCol="0">
            <a:spAutoFit/>
          </a:bodyPr>
          <a:lstStyle/>
          <a:p>
            <a:pPr marL="0" indent="0" algn="ctr">
              <a:buNone/>
            </a:pPr>
            <a:r>
              <a:rPr lang="en-US" sz="2800" b="1" dirty="0">
                <a:solidFill>
                  <a:srgbClr val="00619E"/>
                </a:solidFill>
                <a:latin typeface="Arial" panose="020B0604020202020204" pitchFamily="34" charset="0"/>
                <a:cs typeface="Arial" panose="020B0604020202020204" pitchFamily="34" charset="0"/>
              </a:rPr>
              <a:t>Additional FREE Tools to Help </a:t>
            </a:r>
            <a:r>
              <a:rPr lang="en-US" sz="2800" b="1" u="sng" dirty="0">
                <a:solidFill>
                  <a:srgbClr val="8CC63E"/>
                </a:solidFill>
                <a:latin typeface="Arial" panose="020B0604020202020204" pitchFamily="34" charset="0"/>
                <a:cs typeface="Arial" panose="020B0604020202020204" pitchFamily="34" charset="0"/>
              </a:rPr>
              <a:t>YOU</a:t>
            </a:r>
            <a:r>
              <a:rPr lang="en-US" sz="2800" b="1" dirty="0">
                <a:solidFill>
                  <a:srgbClr val="00619E"/>
                </a:solidFill>
                <a:latin typeface="Arial" panose="020B0604020202020204" pitchFamily="34" charset="0"/>
                <a:cs typeface="Arial" panose="020B0604020202020204" pitchFamily="34" charset="0"/>
              </a:rPr>
              <a:t> Promote HTM</a:t>
            </a:r>
          </a:p>
          <a:p>
            <a:pPr marL="0" indent="0" algn="ctr">
              <a:buNone/>
            </a:pPr>
            <a:endParaRPr lang="en-US" sz="1100" b="1" dirty="0">
              <a:solidFill>
                <a:srgbClr val="00619E"/>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ü"/>
            </a:pPr>
            <a:r>
              <a:rPr lang="en-US" sz="2000" dirty="0">
                <a:solidFill>
                  <a:srgbClr val="00619E"/>
                </a:solidFill>
                <a:latin typeface="Arial" panose="020B0604020202020204" pitchFamily="34" charset="0"/>
                <a:cs typeface="Arial" panose="020B0604020202020204" pitchFamily="34" charset="0"/>
              </a:rPr>
              <a:t>Career Brochures</a:t>
            </a:r>
          </a:p>
          <a:p>
            <a:pPr marL="914400" lvl="1" indent="-457200">
              <a:buFont typeface="Wingdings" panose="05000000000000000000" pitchFamily="2" charset="2"/>
              <a:buChar char="ü"/>
            </a:pPr>
            <a:r>
              <a:rPr lang="en-US" sz="1600" dirty="0">
                <a:solidFill>
                  <a:srgbClr val="00619E"/>
                </a:solidFill>
                <a:latin typeface="Arial" panose="020B0604020202020204" pitchFamily="34" charset="0"/>
                <a:cs typeface="Arial" panose="020B0604020202020204" pitchFamily="34" charset="0"/>
              </a:rPr>
              <a:t>Children's Version</a:t>
            </a:r>
          </a:p>
          <a:p>
            <a:pPr marL="914400" lvl="1" indent="-457200">
              <a:buFont typeface="Wingdings" panose="05000000000000000000" pitchFamily="2" charset="2"/>
              <a:buChar char="ü"/>
            </a:pPr>
            <a:r>
              <a:rPr lang="en-US" sz="1600" dirty="0">
                <a:solidFill>
                  <a:srgbClr val="00619E"/>
                </a:solidFill>
                <a:latin typeface="Arial" panose="020B0604020202020204" pitchFamily="34" charset="0"/>
                <a:cs typeface="Arial" panose="020B0604020202020204" pitchFamily="34" charset="0"/>
              </a:rPr>
              <a:t>Adult Version</a:t>
            </a:r>
          </a:p>
          <a:p>
            <a:pPr marL="742950" lvl="1" indent="-285750">
              <a:buFont typeface="Wingdings" panose="05000000000000000000" pitchFamily="2" charset="2"/>
              <a:buChar char="ü"/>
            </a:pPr>
            <a:endParaRPr lang="en-US" sz="1100" dirty="0">
              <a:solidFill>
                <a:srgbClr val="00619E"/>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ü"/>
            </a:pPr>
            <a:r>
              <a:rPr lang="en-US" dirty="0">
                <a:solidFill>
                  <a:srgbClr val="00619E"/>
                </a:solidFill>
                <a:latin typeface="Arial" panose="020B0604020202020204" pitchFamily="34" charset="0"/>
                <a:cs typeface="Arial" panose="020B0604020202020204" pitchFamily="34" charset="0"/>
              </a:rPr>
              <a:t>Complete listing of all HTM Schools organized by state</a:t>
            </a:r>
          </a:p>
          <a:p>
            <a:endParaRPr lang="en-US" sz="1100" dirty="0">
              <a:solidFill>
                <a:srgbClr val="00619E"/>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ü"/>
            </a:pPr>
            <a:r>
              <a:rPr lang="en-US" dirty="0">
                <a:solidFill>
                  <a:srgbClr val="00619E"/>
                </a:solidFill>
                <a:latin typeface="Arial" panose="020B0604020202020204" pitchFamily="34" charset="0"/>
                <a:cs typeface="Arial" panose="020B0604020202020204" pitchFamily="34" charset="0"/>
              </a:rPr>
              <a:t>Email and phone scripts to use when cold calling organizations and schools</a:t>
            </a:r>
          </a:p>
        </p:txBody>
      </p:sp>
      <p:pic>
        <p:nvPicPr>
          <p:cNvPr id="6" name="Picture 5">
            <a:extLst>
              <a:ext uri="{FF2B5EF4-FFF2-40B4-BE49-F238E27FC236}">
                <a16:creationId xmlns:a16="http://schemas.microsoft.com/office/drawing/2014/main" id="{5F44B412-DE50-4C3A-961D-06A377D33C0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7" name="Title 2">
            <a:extLst>
              <a:ext uri="{FF2B5EF4-FFF2-40B4-BE49-F238E27FC236}">
                <a16:creationId xmlns:a16="http://schemas.microsoft.com/office/drawing/2014/main" id="{584BFE2D-E076-4FA8-A9C4-5855E8F980D8}"/>
              </a:ext>
            </a:extLst>
          </p:cNvPr>
          <p:cNvSpPr txBox="1">
            <a:spLocks/>
          </p:cNvSpPr>
          <p:nvPr/>
        </p:nvSpPr>
        <p:spPr>
          <a:xfrm>
            <a:off x="1795070" y="413999"/>
            <a:ext cx="10515600" cy="682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sz="4800">
                <a:solidFill>
                  <a:srgbClr val="8DC63F"/>
                </a:solidFill>
              </a:rPr>
              <a:t>5 Resources Affecting You!</a:t>
            </a:r>
            <a:endParaRPr lang="en-US" sz="4800" dirty="0">
              <a:solidFill>
                <a:srgbClr val="8DC63F"/>
              </a:solidFill>
            </a:endParaRPr>
          </a:p>
        </p:txBody>
      </p:sp>
      <p:pic>
        <p:nvPicPr>
          <p:cNvPr id="8" name="Picture 7">
            <a:extLst>
              <a:ext uri="{FF2B5EF4-FFF2-40B4-BE49-F238E27FC236}">
                <a16:creationId xmlns:a16="http://schemas.microsoft.com/office/drawing/2014/main" id="{DE4063C8-C353-4374-A09B-1D778F29B127}"/>
              </a:ext>
            </a:extLst>
          </p:cNvPr>
          <p:cNvPicPr>
            <a:picLocks noChangeAspect="1"/>
          </p:cNvPicPr>
          <p:nvPr/>
        </p:nvPicPr>
        <p:blipFill>
          <a:blip r:embed="rId3"/>
          <a:stretch>
            <a:fillRect/>
          </a:stretch>
        </p:blipFill>
        <p:spPr>
          <a:xfrm>
            <a:off x="8493201" y="1263119"/>
            <a:ext cx="3662223" cy="2375738"/>
          </a:xfrm>
          <a:prstGeom prst="rect">
            <a:avLst/>
          </a:prstGeom>
        </p:spPr>
      </p:pic>
      <p:pic>
        <p:nvPicPr>
          <p:cNvPr id="9" name="Picture 8">
            <a:extLst>
              <a:ext uri="{FF2B5EF4-FFF2-40B4-BE49-F238E27FC236}">
                <a16:creationId xmlns:a16="http://schemas.microsoft.com/office/drawing/2014/main" id="{7F0D2D9D-A4DD-4518-B7BA-68643177F94F}"/>
              </a:ext>
            </a:extLst>
          </p:cNvPr>
          <p:cNvPicPr>
            <a:picLocks noChangeAspect="1"/>
          </p:cNvPicPr>
          <p:nvPr/>
        </p:nvPicPr>
        <p:blipFill>
          <a:blip r:embed="rId4"/>
          <a:stretch>
            <a:fillRect/>
          </a:stretch>
        </p:blipFill>
        <p:spPr>
          <a:xfrm>
            <a:off x="8505393" y="3717494"/>
            <a:ext cx="3645216" cy="2375738"/>
          </a:xfrm>
          <a:prstGeom prst="rect">
            <a:avLst/>
          </a:prstGeom>
        </p:spPr>
      </p:pic>
      <p:pic>
        <p:nvPicPr>
          <p:cNvPr id="10" name="Picture 9">
            <a:extLst>
              <a:ext uri="{FF2B5EF4-FFF2-40B4-BE49-F238E27FC236}">
                <a16:creationId xmlns:a16="http://schemas.microsoft.com/office/drawing/2014/main" id="{3539E53B-88E3-44AC-BAD6-1D9D5B527483}"/>
              </a:ext>
            </a:extLst>
          </p:cNvPr>
          <p:cNvPicPr>
            <a:picLocks noChangeAspect="1"/>
          </p:cNvPicPr>
          <p:nvPr/>
        </p:nvPicPr>
        <p:blipFill>
          <a:blip r:embed="rId5"/>
          <a:stretch>
            <a:fillRect/>
          </a:stretch>
        </p:blipFill>
        <p:spPr>
          <a:xfrm>
            <a:off x="4876800" y="1237040"/>
            <a:ext cx="3516197" cy="4912140"/>
          </a:xfrm>
          <a:prstGeom prst="rect">
            <a:avLst/>
          </a:prstGeom>
        </p:spPr>
      </p:pic>
    </p:spTree>
    <p:extLst>
      <p:ext uri="{BB962C8B-B14F-4D97-AF65-F5344CB8AC3E}">
        <p14:creationId xmlns:p14="http://schemas.microsoft.com/office/powerpoint/2010/main" val="294405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D6FB-37B2-4C53-831E-D1A84364D65D}"/>
              </a:ext>
            </a:extLst>
          </p:cNvPr>
          <p:cNvSpPr>
            <a:spLocks noGrp="1"/>
          </p:cNvSpPr>
          <p:nvPr>
            <p:ph type="title"/>
          </p:nvPr>
        </p:nvSpPr>
        <p:spPr/>
        <p:txBody>
          <a:bodyPr/>
          <a:lstStyle/>
          <a:p>
            <a:r>
              <a:rPr lang="en-US" dirty="0"/>
              <a:t>AAMI HTM Outreach</a:t>
            </a:r>
          </a:p>
        </p:txBody>
      </p:sp>
      <p:sp>
        <p:nvSpPr>
          <p:cNvPr id="3" name="Text Placeholder 2">
            <a:extLst>
              <a:ext uri="{FF2B5EF4-FFF2-40B4-BE49-F238E27FC236}">
                <a16:creationId xmlns:a16="http://schemas.microsoft.com/office/drawing/2014/main" id="{53FEEE64-60A0-4C9E-97FE-6979B1CA3EF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608420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527D622-5A62-4A77-A305-ADC38EC33F77}"/>
              </a:ext>
            </a:extLst>
          </p:cNvPr>
          <p:cNvSpPr>
            <a:spLocks noGrp="1"/>
          </p:cNvSpPr>
          <p:nvPr>
            <p:ph type="body" sz="quarter" idx="11"/>
          </p:nvPr>
        </p:nvSpPr>
        <p:spPr/>
        <p:txBody>
          <a:bodyPr/>
          <a:lstStyle/>
          <a:p>
            <a:r>
              <a:rPr lang="en-US" dirty="0"/>
              <a:t>#</a:t>
            </a:r>
            <a:r>
              <a:rPr lang="en-US" dirty="0" err="1"/>
              <a:t>IamHTM</a:t>
            </a:r>
            <a:endParaRPr lang="en-US" dirty="0"/>
          </a:p>
        </p:txBody>
      </p:sp>
      <p:sp>
        <p:nvSpPr>
          <p:cNvPr id="5" name="Title 2">
            <a:extLst>
              <a:ext uri="{FF2B5EF4-FFF2-40B4-BE49-F238E27FC236}">
                <a16:creationId xmlns:a16="http://schemas.microsoft.com/office/drawing/2014/main" id="{F8C517B9-E8AE-4507-BE60-89C054B9BA44}"/>
              </a:ext>
            </a:extLst>
          </p:cNvPr>
          <p:cNvSpPr>
            <a:spLocks noGrp="1"/>
          </p:cNvSpPr>
          <p:nvPr>
            <p:ph type="title"/>
          </p:nvPr>
        </p:nvSpPr>
        <p:spPr>
          <a:xfrm>
            <a:off x="2233484" y="404806"/>
            <a:ext cx="8122627" cy="682499"/>
          </a:xfrm>
        </p:spPr>
        <p:txBody>
          <a:bodyPr/>
          <a:lstStyle/>
          <a:p>
            <a:r>
              <a:rPr lang="en-US" dirty="0"/>
              <a:t>Promoting the Field/Pipeline Development</a:t>
            </a:r>
          </a:p>
        </p:txBody>
      </p:sp>
      <p:pic>
        <p:nvPicPr>
          <p:cNvPr id="6" name="Picture 5">
            <a:extLst>
              <a:ext uri="{FF2B5EF4-FFF2-40B4-BE49-F238E27FC236}">
                <a16:creationId xmlns:a16="http://schemas.microsoft.com/office/drawing/2014/main" id="{EC9CE4A1-7A70-46DF-AE2B-EA86909A876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5216" y="655180"/>
            <a:ext cx="1483900" cy="365023"/>
          </a:xfrm>
          <a:prstGeom prst="rect">
            <a:avLst/>
          </a:prstGeom>
        </p:spPr>
      </p:pic>
      <p:pic>
        <p:nvPicPr>
          <p:cNvPr id="1026" name="8E81ADAD-310C-4F4D-B722-877A158ECF2B">
            <a:extLst>
              <a:ext uri="{FF2B5EF4-FFF2-40B4-BE49-F238E27FC236}">
                <a16:creationId xmlns:a16="http://schemas.microsoft.com/office/drawing/2014/main" id="{DF710F90-E76C-4A1C-83E6-1A68F24C4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350374" y="1727893"/>
            <a:ext cx="3952875" cy="2964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0755878F-3D42-48FA-9169-B0853A687F74">
            <a:extLst>
              <a:ext uri="{FF2B5EF4-FFF2-40B4-BE49-F238E27FC236}">
                <a16:creationId xmlns:a16="http://schemas.microsoft.com/office/drawing/2014/main" id="{71542840-83FF-441E-B0E3-0131F0BB27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6214620" y="3167529"/>
            <a:ext cx="3429883" cy="257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Content Placeholder 1">
            <a:extLst>
              <a:ext uri="{FF2B5EF4-FFF2-40B4-BE49-F238E27FC236}">
                <a16:creationId xmlns:a16="http://schemas.microsoft.com/office/drawing/2014/main" id="{E5496705-3BF8-47F8-92DC-E62FE2980034}"/>
              </a:ext>
            </a:extLst>
          </p:cNvPr>
          <p:cNvSpPr>
            <a:spLocks noGrp="1"/>
          </p:cNvSpPr>
          <p:nvPr>
            <p:ph idx="1"/>
          </p:nvPr>
        </p:nvSpPr>
        <p:spPr>
          <a:xfrm>
            <a:off x="541973" y="1381142"/>
            <a:ext cx="6101382" cy="4351338"/>
          </a:xfrm>
        </p:spPr>
        <p:txBody>
          <a:bodyPr/>
          <a:lstStyle/>
          <a:p>
            <a:pPr marL="0" indent="0" algn="ctr">
              <a:buNone/>
            </a:pPr>
            <a:r>
              <a:rPr lang="en-US" b="1" dirty="0">
                <a:solidFill>
                  <a:srgbClr val="00B0F0"/>
                </a:solidFill>
              </a:rPr>
              <a:t>American School Counselor Association</a:t>
            </a:r>
          </a:p>
          <a:p>
            <a:pPr marL="0" indent="0" algn="ctr">
              <a:buNone/>
            </a:pPr>
            <a:endParaRPr lang="en-US" sz="800" b="1" dirty="0">
              <a:solidFill>
                <a:srgbClr val="00B0F0"/>
              </a:solidFill>
            </a:endParaRPr>
          </a:p>
          <a:p>
            <a:pPr>
              <a:buFont typeface="Wingdings" panose="05000000000000000000" pitchFamily="2" charset="2"/>
              <a:buChar char="ü"/>
            </a:pPr>
            <a:r>
              <a:rPr lang="en-US" dirty="0"/>
              <a:t>Attended National Conference in Boston</a:t>
            </a:r>
          </a:p>
          <a:p>
            <a:pPr lvl="1">
              <a:buFont typeface="Wingdings" panose="05000000000000000000" pitchFamily="2" charset="2"/>
              <a:buChar char="§"/>
            </a:pPr>
            <a:r>
              <a:rPr lang="en-US" i="1" dirty="0"/>
              <a:t>15,000 attendees</a:t>
            </a:r>
          </a:p>
          <a:p>
            <a:pPr marL="231775" lvl="1" indent="0">
              <a:buNone/>
            </a:pPr>
            <a:endParaRPr lang="en-US" i="1" dirty="0"/>
          </a:p>
          <a:p>
            <a:pPr>
              <a:buFont typeface="Wingdings" panose="05000000000000000000" pitchFamily="2" charset="2"/>
              <a:buChar char="ü"/>
            </a:pPr>
            <a:r>
              <a:rPr lang="en-US" dirty="0"/>
              <a:t>HTM ad in “conference” and “back to school” magazine issues</a:t>
            </a:r>
          </a:p>
          <a:p>
            <a:pPr lvl="1">
              <a:buFont typeface="Wingdings" panose="05000000000000000000" pitchFamily="2" charset="2"/>
              <a:buChar char="§"/>
            </a:pPr>
            <a:r>
              <a:rPr lang="en-US" dirty="0"/>
              <a:t>Reaches 30,000 counselors</a:t>
            </a:r>
          </a:p>
          <a:p>
            <a:pPr marL="231775" lvl="1" indent="0">
              <a:buNone/>
            </a:pPr>
            <a:endParaRPr lang="en-US" dirty="0"/>
          </a:p>
          <a:p>
            <a:pPr>
              <a:buFont typeface="Wingdings" panose="05000000000000000000" pitchFamily="2" charset="2"/>
              <a:buChar char="ü"/>
            </a:pPr>
            <a:r>
              <a:rPr lang="en-US" dirty="0"/>
              <a:t>“Careers You Should Know About” Webinar Series in 2020 and 2021</a:t>
            </a:r>
          </a:p>
          <a:p>
            <a:pPr marL="231775" lvl="1" indent="0">
              <a:buNone/>
            </a:pPr>
            <a:endParaRPr lang="en-US" dirty="0"/>
          </a:p>
          <a:p>
            <a:pPr marL="231775" lvl="1" indent="0">
              <a:buNone/>
            </a:pPr>
            <a:endParaRPr lang="en-US" dirty="0"/>
          </a:p>
          <a:p>
            <a:endParaRPr lang="en-US" dirty="0"/>
          </a:p>
        </p:txBody>
      </p:sp>
      <p:pic>
        <p:nvPicPr>
          <p:cNvPr id="3" name="Picture 2">
            <a:extLst>
              <a:ext uri="{FF2B5EF4-FFF2-40B4-BE49-F238E27FC236}">
                <a16:creationId xmlns:a16="http://schemas.microsoft.com/office/drawing/2014/main" id="{E0E5DF68-8E17-426D-9855-2118DD62955B}"/>
              </a:ext>
            </a:extLst>
          </p:cNvPr>
          <p:cNvPicPr>
            <a:picLocks noChangeAspect="1"/>
          </p:cNvPicPr>
          <p:nvPr/>
        </p:nvPicPr>
        <p:blipFill>
          <a:blip r:embed="rId5"/>
          <a:stretch>
            <a:fillRect/>
          </a:stretch>
        </p:blipFill>
        <p:spPr>
          <a:xfrm>
            <a:off x="9018315" y="4968527"/>
            <a:ext cx="2790825" cy="1200150"/>
          </a:xfrm>
          <a:prstGeom prst="rect">
            <a:avLst/>
          </a:prstGeom>
        </p:spPr>
      </p:pic>
    </p:spTree>
    <p:extLst>
      <p:ext uri="{BB962C8B-B14F-4D97-AF65-F5344CB8AC3E}">
        <p14:creationId xmlns:p14="http://schemas.microsoft.com/office/powerpoint/2010/main" val="184134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par>
                                <p:cTn id="8" presetID="63" presetClass="path" presetSubtype="0" decel="100000" fill="hold" nodeType="withEffect">
                                  <p:stCondLst>
                                    <p:cond delay="0"/>
                                  </p:stCondLst>
                                  <p:childTnLst>
                                    <p:animMotion origin="layout" path="M 1.66667E-6 -2.22222E-6 L 0.075 0.00093 " pathEditMode="relative" rAng="0" ptsTypes="AA">
                                      <p:cBhvr>
                                        <p:cTn id="9" dur="1500" spd="-100000" fill="hold"/>
                                        <p:tgtEl>
                                          <p:spTgt spid="6"/>
                                        </p:tgtEl>
                                        <p:attrNameLst>
                                          <p:attrName>ppt_x</p:attrName>
                                          <p:attrName>ppt_y</p:attrName>
                                        </p:attrNameLst>
                                      </p:cBhvr>
                                      <p:rCtr x="3750" y="4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5FAEFA-2B77-4F1E-BDAE-E7796DE79107}"/>
              </a:ext>
            </a:extLst>
          </p:cNvPr>
          <p:cNvSpPr>
            <a:spLocks noGrp="1"/>
          </p:cNvSpPr>
          <p:nvPr>
            <p:ph idx="1"/>
          </p:nvPr>
        </p:nvSpPr>
        <p:spPr>
          <a:xfrm>
            <a:off x="588775" y="1132739"/>
            <a:ext cx="5490412" cy="4526633"/>
          </a:xfrm>
        </p:spPr>
        <p:txBody>
          <a:bodyPr/>
          <a:lstStyle/>
          <a:p>
            <a:pPr>
              <a:buFont typeface="Wingdings" panose="05000000000000000000" pitchFamily="2" charset="2"/>
              <a:buChar char="ü"/>
            </a:pPr>
            <a:r>
              <a:rPr lang="en-US" sz="1900" dirty="0"/>
              <a:t>HTM</a:t>
            </a:r>
            <a:r>
              <a:rPr lang="en-US" sz="2000" dirty="0"/>
              <a:t> Outreach  </a:t>
            </a:r>
          </a:p>
          <a:p>
            <a:pPr lvl="1">
              <a:buFont typeface="Wingdings" panose="05000000000000000000" pitchFamily="2" charset="2"/>
              <a:buChar char="v"/>
            </a:pPr>
            <a:r>
              <a:rPr lang="en-US" sz="1400" dirty="0"/>
              <a:t>HTM Associations</a:t>
            </a:r>
          </a:p>
          <a:p>
            <a:pPr lvl="1">
              <a:buFont typeface="Wingdings" panose="05000000000000000000" pitchFamily="2" charset="2"/>
              <a:buChar char="v"/>
            </a:pPr>
            <a:r>
              <a:rPr lang="en-US" sz="1400" dirty="0"/>
              <a:t>HTM Educators</a:t>
            </a:r>
          </a:p>
          <a:p>
            <a:pPr lvl="1">
              <a:buFont typeface="Wingdings" panose="05000000000000000000" pitchFamily="2" charset="2"/>
              <a:buChar char="v"/>
            </a:pPr>
            <a:r>
              <a:rPr lang="en-US" sz="1400" dirty="0"/>
              <a:t>High School Contests</a:t>
            </a:r>
          </a:p>
          <a:p>
            <a:pPr lvl="1">
              <a:buFont typeface="Wingdings" panose="05000000000000000000" pitchFamily="2" charset="2"/>
              <a:buChar char="v"/>
            </a:pPr>
            <a:r>
              <a:rPr lang="en-US" sz="1400" dirty="0"/>
              <a:t>Girl Scouts  </a:t>
            </a:r>
          </a:p>
          <a:p>
            <a:pPr lvl="1">
              <a:buFont typeface="Wingdings" panose="05000000000000000000" pitchFamily="2" charset="2"/>
              <a:buChar char="v"/>
            </a:pPr>
            <a:r>
              <a:rPr lang="en-US" sz="1400" dirty="0"/>
              <a:t>ASHE, OR Today, USA Today</a:t>
            </a:r>
          </a:p>
          <a:p>
            <a:pPr lvl="1">
              <a:buFont typeface="Wingdings" panose="05000000000000000000" pitchFamily="2" charset="2"/>
              <a:buChar char="v"/>
            </a:pPr>
            <a:r>
              <a:rPr lang="en-US" sz="1400" dirty="0" err="1"/>
              <a:t>YearUp</a:t>
            </a:r>
            <a:endParaRPr lang="en-US" sz="1400" dirty="0"/>
          </a:p>
          <a:p>
            <a:pPr lvl="1">
              <a:buFont typeface="Wingdings" panose="05000000000000000000" pitchFamily="2" charset="2"/>
              <a:buChar char="v"/>
            </a:pPr>
            <a:r>
              <a:rPr lang="en-US" sz="1400" dirty="0"/>
              <a:t>HOSA</a:t>
            </a:r>
          </a:p>
          <a:p>
            <a:pPr marL="231775" lvl="1" indent="0">
              <a:buNone/>
            </a:pPr>
            <a:endParaRPr lang="en-US" sz="1400" dirty="0"/>
          </a:p>
          <a:p>
            <a:pPr>
              <a:buFont typeface="Wingdings" panose="05000000000000000000" pitchFamily="2" charset="2"/>
              <a:buChar char="ü"/>
            </a:pPr>
            <a:r>
              <a:rPr lang="en-US" sz="1800" dirty="0">
                <a:solidFill>
                  <a:schemeClr val="tx2"/>
                </a:solidFill>
              </a:rPr>
              <a:t>#</a:t>
            </a:r>
            <a:r>
              <a:rPr lang="en-US" sz="1800" dirty="0" err="1">
                <a:solidFill>
                  <a:schemeClr val="tx2"/>
                </a:solidFill>
              </a:rPr>
              <a:t>IamHTM</a:t>
            </a:r>
            <a:r>
              <a:rPr lang="en-US" sz="1800" dirty="0">
                <a:solidFill>
                  <a:schemeClr val="tx2"/>
                </a:solidFill>
              </a:rPr>
              <a:t> Campaign</a:t>
            </a:r>
          </a:p>
          <a:p>
            <a:pPr>
              <a:buFont typeface="Wingdings" panose="05000000000000000000" pitchFamily="2" charset="2"/>
              <a:buChar char="ü"/>
            </a:pPr>
            <a:r>
              <a:rPr lang="en-US" sz="1800" dirty="0"/>
              <a:t>Core competencies for HTM education programs</a:t>
            </a:r>
          </a:p>
          <a:p>
            <a:pPr>
              <a:buFont typeface="Wingdings" panose="05000000000000000000" pitchFamily="2" charset="2"/>
              <a:buChar char="ü"/>
            </a:pPr>
            <a:r>
              <a:rPr lang="en-US" sz="1800" dirty="0"/>
              <a:t>Healthcare Technology Management Manual</a:t>
            </a:r>
          </a:p>
          <a:p>
            <a:pPr>
              <a:buFont typeface="Wingdings" panose="05000000000000000000" pitchFamily="2" charset="2"/>
              <a:buChar char="ü"/>
            </a:pPr>
            <a:r>
              <a:rPr lang="en-US" sz="1800" dirty="0">
                <a:solidFill>
                  <a:schemeClr val="tx2"/>
                </a:solidFill>
              </a:rPr>
              <a:t>Acquisition, Servicing and AEM Guides</a:t>
            </a:r>
          </a:p>
          <a:p>
            <a:pPr>
              <a:buFont typeface="Wingdings" panose="05000000000000000000" pitchFamily="2" charset="2"/>
              <a:buChar char="ü"/>
            </a:pPr>
            <a:r>
              <a:rPr lang="en-US" sz="1800" dirty="0">
                <a:solidFill>
                  <a:schemeClr val="tx2"/>
                </a:solidFill>
              </a:rPr>
              <a:t>PM Compliance and Definitions White Paper</a:t>
            </a:r>
          </a:p>
          <a:p>
            <a:pPr>
              <a:buFont typeface="Wingdings" panose="05000000000000000000" pitchFamily="2" charset="2"/>
              <a:buChar char="ü"/>
            </a:pPr>
            <a:r>
              <a:rPr lang="en-US" sz="1800" dirty="0">
                <a:solidFill>
                  <a:schemeClr val="tx2"/>
                </a:solidFill>
              </a:rPr>
              <a:t>HTM Emergency Preparedness Guide</a:t>
            </a:r>
            <a:endParaRPr lang="en-US" sz="1800" dirty="0"/>
          </a:p>
          <a:p>
            <a:pPr marL="231775" lvl="1" indent="0">
              <a:buNone/>
            </a:pPr>
            <a:endParaRPr lang="en-US" dirty="0"/>
          </a:p>
          <a:p>
            <a:endParaRPr lang="en-US" dirty="0"/>
          </a:p>
        </p:txBody>
      </p:sp>
      <p:sp>
        <p:nvSpPr>
          <p:cNvPr id="3" name="Title 2">
            <a:extLst>
              <a:ext uri="{FF2B5EF4-FFF2-40B4-BE49-F238E27FC236}">
                <a16:creationId xmlns:a16="http://schemas.microsoft.com/office/drawing/2014/main" id="{B5876DE1-0774-4409-9B69-EA1F9F1533C9}"/>
              </a:ext>
            </a:extLst>
          </p:cNvPr>
          <p:cNvSpPr>
            <a:spLocks noGrp="1"/>
          </p:cNvSpPr>
          <p:nvPr>
            <p:ph type="title"/>
          </p:nvPr>
        </p:nvSpPr>
        <p:spPr>
          <a:xfrm>
            <a:off x="1933074" y="375649"/>
            <a:ext cx="9420726" cy="682499"/>
          </a:xfrm>
        </p:spPr>
        <p:txBody>
          <a:bodyPr/>
          <a:lstStyle/>
          <a:p>
            <a:r>
              <a:rPr lang="en-US" dirty="0"/>
              <a:t>Promoting the Field/Pipeline Development</a:t>
            </a:r>
          </a:p>
        </p:txBody>
      </p:sp>
      <p:pic>
        <p:nvPicPr>
          <p:cNvPr id="5" name="Picture 4">
            <a:extLst>
              <a:ext uri="{FF2B5EF4-FFF2-40B4-BE49-F238E27FC236}">
                <a16:creationId xmlns:a16="http://schemas.microsoft.com/office/drawing/2014/main" id="{595F6CBF-3034-4DFB-A9A8-D96E6AA862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9154" y="461540"/>
            <a:ext cx="914400" cy="510718"/>
          </a:xfrm>
          <a:prstGeom prst="rect">
            <a:avLst/>
          </a:prstGeom>
        </p:spPr>
      </p:pic>
      <p:sp>
        <p:nvSpPr>
          <p:cNvPr id="6" name="Text Placeholder 3">
            <a:extLst>
              <a:ext uri="{FF2B5EF4-FFF2-40B4-BE49-F238E27FC236}">
                <a16:creationId xmlns:a16="http://schemas.microsoft.com/office/drawing/2014/main" id="{A2A347CD-82D7-4CBD-80D0-0309DB9776F4}"/>
              </a:ext>
            </a:extLst>
          </p:cNvPr>
          <p:cNvSpPr txBox="1">
            <a:spLocks/>
          </p:cNvSpPr>
          <p:nvPr/>
        </p:nvSpPr>
        <p:spPr>
          <a:xfrm>
            <a:off x="8069931" y="6407491"/>
            <a:ext cx="3424238" cy="387350"/>
          </a:xfrm>
          <a:prstGeom prst="rect">
            <a:avLst/>
          </a:prstGeom>
        </p:spPr>
        <p:txBody>
          <a:bodyPr vert="horz" lIns="91440" tIns="45720" rIns="91440" bIns="45720" rtlCol="0" anchor="ctr">
            <a:noAutofit/>
          </a:bodyPr>
          <a:lstStyle>
            <a:lvl1pPr marL="0" indent="0" algn="r" defTabSz="914400" rtl="0" eaLnBrk="1" latinLnBrk="0" hangingPunct="1">
              <a:lnSpc>
                <a:spcPct val="100000"/>
              </a:lnSpc>
              <a:spcBef>
                <a:spcPts val="0"/>
              </a:spcBef>
              <a:spcAft>
                <a:spcPts val="600"/>
              </a:spcAft>
              <a:buFont typeface="Arial" panose="020B0604020202020204" pitchFamily="34" charset="0"/>
              <a:buNone/>
              <a:defRPr sz="1200" kern="1200">
                <a:solidFill>
                  <a:schemeClr val="bg2"/>
                </a:solidFill>
                <a:latin typeface="Arial" panose="020B0604020202020204" pitchFamily="34" charset="0"/>
                <a:ea typeface="+mn-ea"/>
                <a:cs typeface="Arial" panose="020B0604020202020204" pitchFamily="34" charset="0"/>
              </a:defRPr>
            </a:lvl1pPr>
            <a:lvl2pPr marL="460375"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4213"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44588"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kumimoji="0" lang="en-US" sz="1200" b="1" i="0" u="none" strike="noStrike" kern="1200" cap="none" spc="0" normalizeH="0" baseline="0" noProof="0" dirty="0">
                <a:ln>
                  <a:noFill/>
                </a:ln>
                <a:solidFill>
                  <a:srgbClr val="E6E7E8"/>
                </a:solidFill>
                <a:effectLst/>
                <a:uLnTx/>
                <a:uFillTx/>
                <a:latin typeface="Arial" panose="020B0604020202020204" pitchFamily="34" charset="0"/>
                <a:ea typeface="+mn-ea"/>
                <a:cs typeface="Arial" panose="020B0604020202020204" pitchFamily="34" charset="0"/>
              </a:rPr>
              <a:t>#</a:t>
            </a:r>
            <a:r>
              <a:rPr kumimoji="0" lang="en-US" sz="1200" b="1" i="0" u="none" strike="noStrike" kern="1200" cap="none" spc="0" normalizeH="0" baseline="0" noProof="0" dirty="0" err="1">
                <a:ln>
                  <a:noFill/>
                </a:ln>
                <a:solidFill>
                  <a:srgbClr val="E6E7E8"/>
                </a:solidFill>
                <a:effectLst/>
                <a:uLnTx/>
                <a:uFillTx/>
                <a:latin typeface="Arial" panose="020B0604020202020204" pitchFamily="34" charset="0"/>
                <a:ea typeface="+mn-ea"/>
                <a:cs typeface="Arial" panose="020B0604020202020204" pitchFamily="34" charset="0"/>
              </a:rPr>
              <a:t>IamHTM</a:t>
            </a:r>
            <a:endParaRPr kumimoji="0" lang="en-US" sz="1200" b="1" i="0" u="none" strike="noStrike" kern="1200" cap="none" spc="0" normalizeH="0" baseline="0" noProof="0" dirty="0">
              <a:ln>
                <a:noFill/>
              </a:ln>
              <a:solidFill>
                <a:srgbClr val="E6E7E8"/>
              </a:solidFill>
              <a:effectLst/>
              <a:uLnTx/>
              <a:uFillTx/>
              <a:latin typeface="Arial" panose="020B060402020202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B68D2691-E88B-4907-83CE-055D02B28C8C}"/>
              </a:ext>
            </a:extLst>
          </p:cNvPr>
          <p:cNvPicPr>
            <a:picLocks noChangeAspect="1"/>
          </p:cNvPicPr>
          <p:nvPr/>
        </p:nvPicPr>
        <p:blipFill>
          <a:blip r:embed="rId4"/>
          <a:stretch>
            <a:fillRect/>
          </a:stretch>
        </p:blipFill>
        <p:spPr>
          <a:xfrm>
            <a:off x="5795076" y="3259062"/>
            <a:ext cx="2219325" cy="2847975"/>
          </a:xfrm>
          <a:prstGeom prst="rect">
            <a:avLst/>
          </a:prstGeom>
        </p:spPr>
      </p:pic>
      <p:pic>
        <p:nvPicPr>
          <p:cNvPr id="10" name="Picture 9">
            <a:extLst>
              <a:ext uri="{FF2B5EF4-FFF2-40B4-BE49-F238E27FC236}">
                <a16:creationId xmlns:a16="http://schemas.microsoft.com/office/drawing/2014/main" id="{B4830A7E-0D1A-4381-9159-4363E905A6BD}"/>
              </a:ext>
            </a:extLst>
          </p:cNvPr>
          <p:cNvPicPr>
            <a:picLocks noChangeAspect="1"/>
          </p:cNvPicPr>
          <p:nvPr/>
        </p:nvPicPr>
        <p:blipFill>
          <a:blip r:embed="rId5"/>
          <a:stretch>
            <a:fillRect/>
          </a:stretch>
        </p:blipFill>
        <p:spPr>
          <a:xfrm>
            <a:off x="8296466" y="1208685"/>
            <a:ext cx="1615531" cy="2052675"/>
          </a:xfrm>
          <a:prstGeom prst="rect">
            <a:avLst/>
          </a:prstGeom>
        </p:spPr>
      </p:pic>
      <p:pic>
        <p:nvPicPr>
          <p:cNvPr id="1028" name="Picture 4" descr="https://my.aami.org/store/ATS.Controls.Handlers.Thumbnail.axd?Path=http%3a%2f%2fmy.aami.org%2faamiresources%2fimages%2fproducts%2fHTMM-200.jpg&amp;MaxWidth=160&amp;MaxHeight=245">
            <a:extLst>
              <a:ext uri="{FF2B5EF4-FFF2-40B4-BE49-F238E27FC236}">
                <a16:creationId xmlns:a16="http://schemas.microsoft.com/office/drawing/2014/main" id="{16E1D5A3-12D0-43AE-A1BC-FB246680568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90059" y="1251548"/>
            <a:ext cx="1524000" cy="19716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o alt text provided for this image">
            <a:extLst>
              <a:ext uri="{FF2B5EF4-FFF2-40B4-BE49-F238E27FC236}">
                <a16:creationId xmlns:a16="http://schemas.microsoft.com/office/drawing/2014/main" id="{DB3592A0-3C5B-4374-92A5-34737A8F087B}"/>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183614" y="3289698"/>
            <a:ext cx="3619788" cy="289583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yearup">
            <a:extLst>
              <a:ext uri="{FF2B5EF4-FFF2-40B4-BE49-F238E27FC236}">
                <a16:creationId xmlns:a16="http://schemas.microsoft.com/office/drawing/2014/main" id="{7113BF89-7D1C-460D-A930-0BDAF1A2711A}"/>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20FD25F0-472B-44C3-8744-7D57136AED1B}"/>
              </a:ext>
            </a:extLst>
          </p:cNvPr>
          <p:cNvPicPr>
            <a:picLocks noChangeAspect="1"/>
          </p:cNvPicPr>
          <p:nvPr/>
        </p:nvPicPr>
        <p:blipFill>
          <a:blip r:embed="rId8"/>
          <a:stretch>
            <a:fillRect/>
          </a:stretch>
        </p:blipFill>
        <p:spPr>
          <a:xfrm>
            <a:off x="6079187" y="2763884"/>
            <a:ext cx="1185065" cy="417466"/>
          </a:xfrm>
          <a:prstGeom prst="rect">
            <a:avLst/>
          </a:prstGeom>
        </p:spPr>
      </p:pic>
      <p:pic>
        <p:nvPicPr>
          <p:cNvPr id="8" name="Picture 4">
            <a:extLst>
              <a:ext uri="{FF2B5EF4-FFF2-40B4-BE49-F238E27FC236}">
                <a16:creationId xmlns:a16="http://schemas.microsoft.com/office/drawing/2014/main" id="{0B7F9428-16BD-4A24-B72F-4962048A91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68223" y="2886075"/>
            <a:ext cx="1133475" cy="108585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HOSA – HOSA – Alcoa High School">
            <a:extLst>
              <a:ext uri="{FF2B5EF4-FFF2-40B4-BE49-F238E27FC236}">
                <a16:creationId xmlns:a16="http://schemas.microsoft.com/office/drawing/2014/main" id="{D3437982-0A1E-474C-AB1F-7C4054419723}"/>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88633" y="1430384"/>
            <a:ext cx="3438525" cy="133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33611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BA979-B64A-4BB1-8A08-C24D7F719BB6}"/>
              </a:ext>
            </a:extLst>
          </p:cNvPr>
          <p:cNvSpPr>
            <a:spLocks noGrp="1"/>
          </p:cNvSpPr>
          <p:nvPr>
            <p:ph type="title"/>
          </p:nvPr>
        </p:nvSpPr>
        <p:spPr/>
        <p:txBody>
          <a:bodyPr/>
          <a:lstStyle/>
          <a:p>
            <a:r>
              <a:rPr lang="en-US" sz="6000" dirty="0"/>
              <a:t>The BMET Apprenticeship</a:t>
            </a:r>
          </a:p>
        </p:txBody>
      </p:sp>
      <p:sp>
        <p:nvSpPr>
          <p:cNvPr id="3" name="Text Placeholder 2">
            <a:extLst>
              <a:ext uri="{FF2B5EF4-FFF2-40B4-BE49-F238E27FC236}">
                <a16:creationId xmlns:a16="http://schemas.microsoft.com/office/drawing/2014/main" id="{08C5F208-4171-4845-B1BE-E00ADD58B873}"/>
              </a:ext>
            </a:extLst>
          </p:cNvPr>
          <p:cNvSpPr>
            <a:spLocks noGrp="1"/>
          </p:cNvSpPr>
          <p:nvPr>
            <p:ph type="body" idx="1"/>
          </p:nvPr>
        </p:nvSpPr>
        <p:spPr>
          <a:xfrm>
            <a:off x="1817680" y="4283912"/>
            <a:ext cx="5898183" cy="1500187"/>
          </a:xfrm>
        </p:spPr>
        <p:txBody>
          <a:bodyPr/>
          <a:lstStyle/>
          <a:p>
            <a:endParaRPr lang="en-US" dirty="0"/>
          </a:p>
        </p:txBody>
      </p:sp>
    </p:spTree>
    <p:extLst>
      <p:ext uri="{BB962C8B-B14F-4D97-AF65-F5344CB8AC3E}">
        <p14:creationId xmlns:p14="http://schemas.microsoft.com/office/powerpoint/2010/main" val="39728472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89134B-7870-4EF0-A969-BEE0BF807D82}"/>
              </a:ext>
            </a:extLst>
          </p:cNvPr>
          <p:cNvSpPr>
            <a:spLocks noGrp="1"/>
          </p:cNvSpPr>
          <p:nvPr>
            <p:ph type="title"/>
          </p:nvPr>
        </p:nvSpPr>
        <p:spPr>
          <a:xfrm>
            <a:off x="1665974" y="-281669"/>
            <a:ext cx="10704851" cy="1409394"/>
          </a:xfrm>
        </p:spPr>
        <p:txBody>
          <a:bodyPr vert="horz" lIns="91440" tIns="45720" rIns="91440" bIns="45720" rtlCol="0" anchor="ctr">
            <a:normAutofit fontScale="90000"/>
          </a:bodyPr>
          <a:lstStyle/>
          <a:p>
            <a:br>
              <a:rPr lang="en-US" sz="5400" b="1" dirty="0">
                <a:solidFill>
                  <a:srgbClr val="8DC63F"/>
                </a:solidFill>
                <a:latin typeface="+mj-lt"/>
                <a:cs typeface="+mj-cs"/>
              </a:rPr>
            </a:br>
            <a:endParaRPr lang="en-US" sz="5400" b="1" dirty="0">
              <a:solidFill>
                <a:srgbClr val="8DC63F"/>
              </a:solidFill>
              <a:latin typeface="+mj-lt"/>
              <a:cs typeface="+mj-cs"/>
            </a:endParaRPr>
          </a:p>
        </p:txBody>
      </p:sp>
      <p:sp>
        <p:nvSpPr>
          <p:cNvPr id="4" name="Text Placeholder 3">
            <a:extLst>
              <a:ext uri="{FF2B5EF4-FFF2-40B4-BE49-F238E27FC236}">
                <a16:creationId xmlns:a16="http://schemas.microsoft.com/office/drawing/2014/main" id="{DC680D1A-9D5A-42AE-977C-8C2E168C5E73}"/>
              </a:ext>
            </a:extLst>
          </p:cNvPr>
          <p:cNvSpPr>
            <a:spLocks noGrp="1"/>
          </p:cNvSpPr>
          <p:nvPr>
            <p:ph type="body" sz="quarter" idx="11"/>
          </p:nvPr>
        </p:nvSpPr>
        <p:spPr/>
        <p:txBody>
          <a:bodyPr/>
          <a:lstStyle/>
          <a:p>
            <a:r>
              <a:rPr lang="en-US" b="1" dirty="0"/>
              <a:t>#IamHTM</a:t>
            </a:r>
          </a:p>
        </p:txBody>
      </p:sp>
      <p:pic>
        <p:nvPicPr>
          <p:cNvPr id="1026" name="Picture 2" descr="BMET Apprent-banner-01">
            <a:extLst>
              <a:ext uri="{FF2B5EF4-FFF2-40B4-BE49-F238E27FC236}">
                <a16:creationId xmlns:a16="http://schemas.microsoft.com/office/drawing/2014/main" id="{9A28F25A-1B37-4D39-A55F-596BA95D29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3024187"/>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21C4435D-8295-49E5-AC06-6D601BE851BF}"/>
              </a:ext>
            </a:extLst>
          </p:cNvPr>
          <p:cNvSpPr txBox="1"/>
          <p:nvPr/>
        </p:nvSpPr>
        <p:spPr>
          <a:xfrm>
            <a:off x="558501" y="3248706"/>
            <a:ext cx="11074998" cy="2862322"/>
          </a:xfrm>
          <a:prstGeom prst="rect">
            <a:avLst/>
          </a:prstGeom>
          <a:noFill/>
        </p:spPr>
        <p:txBody>
          <a:bodyPr wrap="square">
            <a:spAutoFit/>
          </a:bodyPr>
          <a:lstStyle/>
          <a:p>
            <a:pPr marL="285750" indent="-285750">
              <a:buFont typeface="Arial" panose="020B0604020202020204" pitchFamily="34" charset="0"/>
              <a:buChar char="•"/>
            </a:pPr>
            <a:r>
              <a:rPr lang="en-US" sz="2400" dirty="0"/>
              <a:t>Nationally recognized program through the US Department of Labor and AAMI</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2400" dirty="0"/>
              <a:t>The BMET Apprenticeship is a two-year hybrid program that combines education and up to 6000 hours of paid, on-the-job, competency-based learning.</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2400" dirty="0"/>
              <a:t>Created so ANYONE, regardless of economic status, can become a BMET</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sz="2400" dirty="0"/>
              <a:t>Ensures employers are training new BMETs consistently across the nation to AAMI’s minimum standards and recommended knowledge competencies. </a:t>
            </a:r>
          </a:p>
        </p:txBody>
      </p:sp>
    </p:spTree>
    <p:extLst>
      <p:ext uri="{BB962C8B-B14F-4D97-AF65-F5344CB8AC3E}">
        <p14:creationId xmlns:p14="http://schemas.microsoft.com/office/powerpoint/2010/main" val="278470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2C7F2A-67FA-420F-B68D-5E10D59548C8}"/>
              </a:ext>
            </a:extLst>
          </p:cNvPr>
          <p:cNvSpPr>
            <a:spLocks noGrp="1"/>
          </p:cNvSpPr>
          <p:nvPr>
            <p:ph type="body" sz="quarter" idx="11"/>
          </p:nvPr>
        </p:nvSpPr>
        <p:spPr/>
        <p:txBody>
          <a:bodyPr/>
          <a:lstStyle/>
          <a:p>
            <a:r>
              <a:rPr lang="en-US" dirty="0"/>
              <a:t>#IamHTM</a:t>
            </a:r>
          </a:p>
        </p:txBody>
      </p:sp>
      <p:sp>
        <p:nvSpPr>
          <p:cNvPr id="5" name="Title 2">
            <a:extLst>
              <a:ext uri="{FF2B5EF4-FFF2-40B4-BE49-F238E27FC236}">
                <a16:creationId xmlns:a16="http://schemas.microsoft.com/office/drawing/2014/main" id="{6A15ED74-A358-40AC-A021-5BBF76C44B2C}"/>
              </a:ext>
            </a:extLst>
          </p:cNvPr>
          <p:cNvSpPr>
            <a:spLocks noGrp="1"/>
          </p:cNvSpPr>
          <p:nvPr>
            <p:ph type="title"/>
          </p:nvPr>
        </p:nvSpPr>
        <p:spPr>
          <a:xfrm>
            <a:off x="1601993" y="110372"/>
            <a:ext cx="10515600" cy="682625"/>
          </a:xfrm>
        </p:spPr>
        <p:txBody>
          <a:bodyPr vert="horz" lIns="91440" tIns="45720" rIns="91440" bIns="45720" rtlCol="0" anchor="ctr">
            <a:normAutofit fontScale="90000"/>
          </a:bodyPr>
          <a:lstStyle/>
          <a:p>
            <a:br>
              <a:rPr lang="en-US" sz="5400" b="1" dirty="0">
                <a:solidFill>
                  <a:srgbClr val="8DC63F"/>
                </a:solidFill>
                <a:latin typeface="+mj-lt"/>
                <a:cs typeface="+mj-cs"/>
              </a:rPr>
            </a:br>
            <a:r>
              <a:rPr lang="en-US" sz="5400" b="1" dirty="0">
                <a:solidFill>
                  <a:srgbClr val="8DC63F"/>
                </a:solidFill>
                <a:latin typeface="+mj-lt"/>
                <a:cs typeface="+mj-cs"/>
              </a:rPr>
              <a:t>What is Apprenticeship?</a:t>
            </a:r>
          </a:p>
        </p:txBody>
      </p:sp>
      <p:pic>
        <p:nvPicPr>
          <p:cNvPr id="22" name="Picture 21">
            <a:extLst>
              <a:ext uri="{FF2B5EF4-FFF2-40B4-BE49-F238E27FC236}">
                <a16:creationId xmlns:a16="http://schemas.microsoft.com/office/drawing/2014/main" id="{28B2D7FA-DF71-4D55-B38A-29F6F045741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542" y="461540"/>
            <a:ext cx="914400" cy="510718"/>
          </a:xfrm>
          <a:prstGeom prst="rect">
            <a:avLst/>
          </a:prstGeom>
        </p:spPr>
      </p:pic>
      <p:pic>
        <p:nvPicPr>
          <p:cNvPr id="8" name="Content Placeholder 7" descr="A picture containing timeline&#10;&#10;Description automatically generated">
            <a:extLst>
              <a:ext uri="{FF2B5EF4-FFF2-40B4-BE49-F238E27FC236}">
                <a16:creationId xmlns:a16="http://schemas.microsoft.com/office/drawing/2014/main" id="{392D7C95-62CA-4843-82C5-CF41030CD4E6}"/>
              </a:ext>
            </a:extLst>
          </p:cNvPr>
          <p:cNvPicPr>
            <a:picLocks noGrp="1" noChangeAspect="1"/>
          </p:cNvPicPr>
          <p:nvPr>
            <p:ph idx="1"/>
          </p:nvPr>
        </p:nvPicPr>
        <p:blipFill>
          <a:blip r:embed="rId3"/>
          <a:stretch>
            <a:fillRect/>
          </a:stretch>
        </p:blipFill>
        <p:spPr>
          <a:xfrm>
            <a:off x="272905" y="2015277"/>
            <a:ext cx="11646190" cy="4230656"/>
          </a:xfrm>
        </p:spPr>
      </p:pic>
      <p:sp>
        <p:nvSpPr>
          <p:cNvPr id="16" name="TextBox 15">
            <a:extLst>
              <a:ext uri="{FF2B5EF4-FFF2-40B4-BE49-F238E27FC236}">
                <a16:creationId xmlns:a16="http://schemas.microsoft.com/office/drawing/2014/main" id="{EF3DF880-2460-45F0-9311-8CFAB1BF1E40}"/>
              </a:ext>
            </a:extLst>
          </p:cNvPr>
          <p:cNvSpPr txBox="1"/>
          <p:nvPr/>
        </p:nvSpPr>
        <p:spPr>
          <a:xfrm>
            <a:off x="838201" y="1186953"/>
            <a:ext cx="10515599" cy="923330"/>
          </a:xfrm>
          <a:prstGeom prst="rect">
            <a:avLst/>
          </a:prstGeom>
          <a:noFill/>
        </p:spPr>
        <p:txBody>
          <a:bodyPr wrap="square">
            <a:spAutoFit/>
          </a:bodyPr>
          <a:lstStyle/>
          <a:p>
            <a:r>
              <a:rPr lang="en-US" dirty="0"/>
              <a:t>Industry-driven, high-quality career pathway where employers can develop and prepare their future workforce, Employers can choose to register their programs with the AAMI through the U.S. Department of Labor to show prospective job seekers that their apprenticeship program meets national quality standards.</a:t>
            </a:r>
          </a:p>
        </p:txBody>
      </p:sp>
      <p:sp>
        <p:nvSpPr>
          <p:cNvPr id="9" name="TextBox 8">
            <a:extLst>
              <a:ext uri="{FF2B5EF4-FFF2-40B4-BE49-F238E27FC236}">
                <a16:creationId xmlns:a16="http://schemas.microsoft.com/office/drawing/2014/main" id="{701F9266-E6B2-4BA1-B958-E1609B19595A}"/>
              </a:ext>
            </a:extLst>
          </p:cNvPr>
          <p:cNvSpPr txBox="1"/>
          <p:nvPr/>
        </p:nvSpPr>
        <p:spPr>
          <a:xfrm>
            <a:off x="685800" y="2180626"/>
            <a:ext cx="11029950" cy="400110"/>
          </a:xfrm>
          <a:prstGeom prst="rect">
            <a:avLst/>
          </a:prstGeom>
          <a:noFill/>
        </p:spPr>
        <p:txBody>
          <a:bodyPr wrap="square">
            <a:spAutoFit/>
          </a:bodyPr>
          <a:lstStyle/>
          <a:p>
            <a:r>
              <a:rPr lang="en-US" sz="2000" b="1" dirty="0">
                <a:solidFill>
                  <a:srgbClr val="005B94"/>
                </a:solidFill>
              </a:rPr>
              <a:t>Five key components differentiate apprenticeships from other types of workplace training programs:</a:t>
            </a:r>
          </a:p>
        </p:txBody>
      </p:sp>
    </p:spTree>
    <p:extLst>
      <p:ext uri="{BB962C8B-B14F-4D97-AF65-F5344CB8AC3E}">
        <p14:creationId xmlns:p14="http://schemas.microsoft.com/office/powerpoint/2010/main" val="313452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72C398C-0C10-4FE2-9786-01DBBA490329}"/>
              </a:ext>
            </a:extLst>
          </p:cNvPr>
          <p:cNvSpPr>
            <a:spLocks noGrp="1"/>
          </p:cNvSpPr>
          <p:nvPr>
            <p:ph type="body" sz="quarter" idx="11"/>
          </p:nvPr>
        </p:nvSpPr>
        <p:spPr/>
        <p:txBody>
          <a:bodyPr/>
          <a:lstStyle/>
          <a:p>
            <a:r>
              <a:rPr lang="en-US" dirty="0"/>
              <a:t>#IamHTM</a:t>
            </a:r>
          </a:p>
        </p:txBody>
      </p:sp>
      <p:sp>
        <p:nvSpPr>
          <p:cNvPr id="6" name="Title 2">
            <a:extLst>
              <a:ext uri="{FF2B5EF4-FFF2-40B4-BE49-F238E27FC236}">
                <a16:creationId xmlns:a16="http://schemas.microsoft.com/office/drawing/2014/main" id="{9E0C7B19-C465-4772-B315-A46E4089132F}"/>
              </a:ext>
            </a:extLst>
          </p:cNvPr>
          <p:cNvSpPr txBox="1">
            <a:spLocks/>
          </p:cNvSpPr>
          <p:nvPr/>
        </p:nvSpPr>
        <p:spPr>
          <a:xfrm>
            <a:off x="1591238" y="357704"/>
            <a:ext cx="10515600" cy="682625"/>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br>
              <a:rPr lang="en-US" sz="5400" b="1" dirty="0">
                <a:solidFill>
                  <a:srgbClr val="8DC63F"/>
                </a:solidFill>
                <a:latin typeface="+mj-lt"/>
                <a:cs typeface="+mj-cs"/>
              </a:rPr>
            </a:br>
            <a:r>
              <a:rPr lang="en-US" sz="24000" b="1" dirty="0">
                <a:solidFill>
                  <a:srgbClr val="8DC63F"/>
                </a:solidFill>
                <a:latin typeface="+mj-lt"/>
                <a:cs typeface="+mj-cs"/>
              </a:rPr>
              <a:t>Paid Job</a:t>
            </a:r>
            <a:endParaRPr lang="en-US" sz="19600" b="1" dirty="0">
              <a:solidFill>
                <a:srgbClr val="8DC63F"/>
              </a:solidFill>
              <a:latin typeface="+mj-lt"/>
              <a:cs typeface="+mj-cs"/>
            </a:endParaRPr>
          </a:p>
        </p:txBody>
      </p:sp>
      <p:pic>
        <p:nvPicPr>
          <p:cNvPr id="3074" name="Picture 2" descr="BMET Apprent-logos-04">
            <a:extLst>
              <a:ext uri="{FF2B5EF4-FFF2-40B4-BE49-F238E27FC236}">
                <a16:creationId xmlns:a16="http://schemas.microsoft.com/office/drawing/2014/main" id="{47D13695-3B36-48A2-B9BD-9E3E741CCB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4246" y="32274"/>
            <a:ext cx="1279266" cy="127926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76201A1B-3BF0-49CE-9D20-C8BD2B711FA5}"/>
              </a:ext>
            </a:extLst>
          </p:cNvPr>
          <p:cNvSpPr txBox="1"/>
          <p:nvPr/>
        </p:nvSpPr>
        <p:spPr>
          <a:xfrm>
            <a:off x="585843" y="1133764"/>
            <a:ext cx="7977244" cy="5478423"/>
          </a:xfrm>
          <a:prstGeom prst="rect">
            <a:avLst/>
          </a:prstGeom>
          <a:noFill/>
        </p:spPr>
        <p:txBody>
          <a:bodyPr wrap="square" rtlCol="0">
            <a:spAutoFit/>
          </a:bodyPr>
          <a:lstStyle/>
          <a:p>
            <a:pPr marL="285750" indent="-285750">
              <a:buFont typeface="Arial" panose="020B0604020202020204" pitchFamily="34" charset="0"/>
              <a:buChar char="•"/>
            </a:pPr>
            <a:r>
              <a:rPr lang="en-US" sz="2400" dirty="0"/>
              <a:t>BMET Apprentices are the employer’s employees – not AAMI’s. Apprentices are hired through the employer’s HR.</a:t>
            </a:r>
          </a:p>
          <a:p>
            <a:endParaRPr lang="en-US" sz="1400" dirty="0"/>
          </a:p>
          <a:p>
            <a:pPr marL="285750" indent="-285750">
              <a:buFont typeface="Arial" panose="020B0604020202020204" pitchFamily="34" charset="0"/>
              <a:buChar char="•"/>
            </a:pPr>
            <a:r>
              <a:rPr lang="en-US" sz="2400" dirty="0"/>
              <a:t>AAMI/DOL minimum requirements to participate is a high-school diploma or GED. Employers can require more (Drivers License, Flu Shot, etc.)</a:t>
            </a:r>
          </a:p>
          <a:p>
            <a:endParaRPr lang="en-US" sz="1400" dirty="0"/>
          </a:p>
          <a:p>
            <a:pPr marL="285750" indent="-285750">
              <a:buFont typeface="Arial" panose="020B0604020202020204" pitchFamily="34" charset="0"/>
              <a:buChar char="•"/>
            </a:pPr>
            <a:r>
              <a:rPr lang="en-US" sz="2400" dirty="0"/>
              <a:t>Employers set the starting salary. However, apprentices must at least make their state’s minimum wage. Employers are not required to pay benefits. </a:t>
            </a:r>
          </a:p>
          <a:p>
            <a:endParaRPr lang="en-US" sz="1400" dirty="0"/>
          </a:p>
          <a:p>
            <a:pPr marL="285750" indent="-285750">
              <a:buFont typeface="Arial" panose="020B0604020202020204" pitchFamily="34" charset="0"/>
              <a:buChar char="•"/>
            </a:pPr>
            <a:r>
              <a:rPr lang="en-US" sz="2400" dirty="0"/>
              <a:t>Apprentices must receive at least one raise during their two-year apprenticeship. How much and when this raise occurs is determined by the employer. More skills = more value to organization</a:t>
            </a:r>
          </a:p>
          <a:p>
            <a:pPr marL="285750" indent="-285750">
              <a:buFont typeface="Arial" panose="020B0604020202020204" pitchFamily="34" charset="0"/>
              <a:buChar char="•"/>
            </a:pPr>
            <a:endParaRPr lang="en-US" sz="2000" dirty="0"/>
          </a:p>
        </p:txBody>
      </p:sp>
      <p:pic>
        <p:nvPicPr>
          <p:cNvPr id="14" name="Picture 13" descr="A group of men standing next to a machine&#10;&#10;Description automatically generated with low confidence">
            <a:extLst>
              <a:ext uri="{FF2B5EF4-FFF2-40B4-BE49-F238E27FC236}">
                <a16:creationId xmlns:a16="http://schemas.microsoft.com/office/drawing/2014/main" id="{6606B446-BD42-4D49-879B-DCD70A9706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3087" y="1365759"/>
            <a:ext cx="3341593" cy="2673275"/>
          </a:xfrm>
          <a:prstGeom prst="rect">
            <a:avLst/>
          </a:prstGeom>
        </p:spPr>
      </p:pic>
      <p:pic>
        <p:nvPicPr>
          <p:cNvPr id="18" name="Picture 2" descr="BMET Apprent-circle-03">
            <a:extLst>
              <a:ext uri="{FF2B5EF4-FFF2-40B4-BE49-F238E27FC236}">
                <a16:creationId xmlns:a16="http://schemas.microsoft.com/office/drawing/2014/main" id="{D5B0DB09-70BC-4CC5-A51C-DF68B7DFC62D}"/>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9237308" y="3429000"/>
            <a:ext cx="2667372" cy="2667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2770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398215-2C47-40E8-8BE5-99A0DF7FAFF5}"/>
              </a:ext>
            </a:extLst>
          </p:cNvPr>
          <p:cNvSpPr>
            <a:spLocks noGrp="1"/>
          </p:cNvSpPr>
          <p:nvPr>
            <p:ph idx="1"/>
          </p:nvPr>
        </p:nvSpPr>
        <p:spPr>
          <a:xfrm>
            <a:off x="800100" y="1138688"/>
            <a:ext cx="10515600" cy="4351338"/>
          </a:xfrm>
        </p:spPr>
        <p:txBody>
          <a:bodyPr/>
          <a:lstStyle/>
          <a:p>
            <a:r>
              <a:rPr lang="en-US" sz="2000" dirty="0"/>
              <a:t>Trained to your organization’s culture, on your equipment, with your tools. No retraining necessary when done program!</a:t>
            </a:r>
          </a:p>
          <a:p>
            <a:pPr marL="0" indent="0">
              <a:buNone/>
            </a:pPr>
            <a:endParaRPr lang="en-US" sz="1200" dirty="0"/>
          </a:p>
          <a:p>
            <a:r>
              <a:rPr lang="en-US" sz="2000" dirty="0"/>
              <a:t>Program includes a 14-page, work-based learning curriculum that trains perspective BMETs in eight main competency areas:</a:t>
            </a:r>
          </a:p>
          <a:p>
            <a:pPr lvl="1"/>
            <a:r>
              <a:rPr lang="en-US" sz="1800" dirty="0"/>
              <a:t>Hospital Orientation and Healthcare Safety </a:t>
            </a:r>
          </a:p>
          <a:p>
            <a:pPr lvl="1"/>
            <a:r>
              <a:rPr lang="en-US" sz="1800" dirty="0"/>
              <a:t>Anatomy and Physiology</a:t>
            </a:r>
          </a:p>
          <a:p>
            <a:pPr lvl="1"/>
            <a:r>
              <a:rPr lang="en-US" sz="1800" dirty="0"/>
              <a:t>Mathematics</a:t>
            </a:r>
          </a:p>
          <a:p>
            <a:pPr lvl="1"/>
            <a:r>
              <a:rPr lang="en-US" sz="1800" dirty="0"/>
              <a:t>Electronics</a:t>
            </a:r>
          </a:p>
          <a:p>
            <a:pPr lvl="1"/>
            <a:r>
              <a:rPr lang="en-US" sz="1800" dirty="0"/>
              <a:t>Biomedical Equipment Technology</a:t>
            </a:r>
          </a:p>
          <a:p>
            <a:pPr lvl="1"/>
            <a:r>
              <a:rPr lang="en-US" sz="1800" dirty="0"/>
              <a:t>Information Technology </a:t>
            </a:r>
          </a:p>
          <a:p>
            <a:pPr lvl="1"/>
            <a:r>
              <a:rPr lang="en-US" sz="1800" dirty="0"/>
              <a:t>Communication Skills</a:t>
            </a:r>
          </a:p>
          <a:p>
            <a:pPr lvl="1"/>
            <a:r>
              <a:rPr lang="en-US" sz="1800" dirty="0"/>
              <a:t>Professional Skills</a:t>
            </a:r>
          </a:p>
          <a:p>
            <a:pPr marL="231775" lvl="1" indent="0">
              <a:buNone/>
            </a:pPr>
            <a:endParaRPr lang="en-US" sz="1200" dirty="0"/>
          </a:p>
          <a:p>
            <a:r>
              <a:rPr lang="en-US" sz="2000" dirty="0"/>
              <a:t>Must meet 80% of curriculum as written</a:t>
            </a:r>
          </a:p>
        </p:txBody>
      </p:sp>
      <p:sp>
        <p:nvSpPr>
          <p:cNvPr id="3" name="Title 2">
            <a:extLst>
              <a:ext uri="{FF2B5EF4-FFF2-40B4-BE49-F238E27FC236}">
                <a16:creationId xmlns:a16="http://schemas.microsoft.com/office/drawing/2014/main" id="{4E6BBD3C-2285-4B9F-9D06-C8CE8040FC71}"/>
              </a:ext>
            </a:extLst>
          </p:cNvPr>
          <p:cNvSpPr>
            <a:spLocks noGrp="1"/>
          </p:cNvSpPr>
          <p:nvPr>
            <p:ph type="title"/>
          </p:nvPr>
        </p:nvSpPr>
        <p:spPr>
          <a:xfrm>
            <a:off x="1505174" y="387267"/>
            <a:ext cx="10515600" cy="682499"/>
          </a:xfrm>
        </p:spPr>
        <p:txBody>
          <a:bodyPr/>
          <a:lstStyle/>
          <a:p>
            <a:r>
              <a:rPr lang="en-US" sz="6000" b="1" dirty="0">
                <a:solidFill>
                  <a:srgbClr val="8DC63F"/>
                </a:solidFill>
                <a:latin typeface="+mj-lt"/>
                <a:cs typeface="+mj-cs"/>
              </a:rPr>
              <a:t>Work Based Learning</a:t>
            </a:r>
            <a:endParaRPr lang="en-US" sz="6000" dirty="0"/>
          </a:p>
        </p:txBody>
      </p:sp>
      <p:sp>
        <p:nvSpPr>
          <p:cNvPr id="4" name="Text Placeholder 3">
            <a:extLst>
              <a:ext uri="{FF2B5EF4-FFF2-40B4-BE49-F238E27FC236}">
                <a16:creationId xmlns:a16="http://schemas.microsoft.com/office/drawing/2014/main" id="{CDEA78EC-1EAE-4DA4-A6D1-0B20D639B3A1}"/>
              </a:ext>
            </a:extLst>
          </p:cNvPr>
          <p:cNvSpPr>
            <a:spLocks noGrp="1"/>
          </p:cNvSpPr>
          <p:nvPr>
            <p:ph type="body" sz="quarter" idx="11"/>
          </p:nvPr>
        </p:nvSpPr>
        <p:spPr/>
        <p:txBody>
          <a:bodyPr/>
          <a:lstStyle/>
          <a:p>
            <a:r>
              <a:rPr lang="en-US" dirty="0"/>
              <a:t>#IamHTM</a:t>
            </a:r>
          </a:p>
        </p:txBody>
      </p:sp>
      <p:pic>
        <p:nvPicPr>
          <p:cNvPr id="4098" name="Picture 2" descr="BMET Apprent-logos-07">
            <a:extLst>
              <a:ext uri="{FF2B5EF4-FFF2-40B4-BE49-F238E27FC236}">
                <a16:creationId xmlns:a16="http://schemas.microsoft.com/office/drawing/2014/main" id="{26439AEF-BAC4-4FCD-A503-671A477156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308" y="-51152"/>
            <a:ext cx="1246990" cy="124699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Table&#10;&#10;Description automatically generated">
            <a:extLst>
              <a:ext uri="{FF2B5EF4-FFF2-40B4-BE49-F238E27FC236}">
                <a16:creationId xmlns:a16="http://schemas.microsoft.com/office/drawing/2014/main" id="{3D8C1A92-7647-4D49-8D7C-3AE6ED29CA1F}"/>
              </a:ext>
            </a:extLst>
          </p:cNvPr>
          <p:cNvPicPr>
            <a:picLocks noChangeAspect="1"/>
          </p:cNvPicPr>
          <p:nvPr/>
        </p:nvPicPr>
        <p:blipFill>
          <a:blip r:embed="rId3"/>
          <a:stretch>
            <a:fillRect/>
          </a:stretch>
        </p:blipFill>
        <p:spPr>
          <a:xfrm>
            <a:off x="5172616" y="3178986"/>
            <a:ext cx="6618792" cy="2635576"/>
          </a:xfrm>
          <a:prstGeom prst="rect">
            <a:avLst/>
          </a:prstGeom>
        </p:spPr>
      </p:pic>
    </p:spTree>
    <p:extLst>
      <p:ext uri="{BB962C8B-B14F-4D97-AF65-F5344CB8AC3E}">
        <p14:creationId xmlns:p14="http://schemas.microsoft.com/office/powerpoint/2010/main" val="36248765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014F18B-DC71-44D6-918E-9D405B56AFF9}"/>
              </a:ext>
            </a:extLst>
          </p:cNvPr>
          <p:cNvSpPr>
            <a:spLocks noGrp="1"/>
          </p:cNvSpPr>
          <p:nvPr>
            <p:ph idx="1"/>
          </p:nvPr>
        </p:nvSpPr>
        <p:spPr>
          <a:xfrm>
            <a:off x="762000" y="1201639"/>
            <a:ext cx="6877050" cy="4890303"/>
          </a:xfrm>
        </p:spPr>
        <p:txBody>
          <a:bodyPr/>
          <a:lstStyle/>
          <a:p>
            <a:r>
              <a:rPr lang="en-US" b="0" i="0" dirty="0">
                <a:solidFill>
                  <a:srgbClr val="212529"/>
                </a:solidFill>
                <a:effectLst/>
              </a:rPr>
              <a:t>BMET Apprentices benefit from learning under the instruction of an experienced HTM mentor.</a:t>
            </a:r>
          </a:p>
          <a:p>
            <a:pPr marL="0" indent="0">
              <a:buNone/>
            </a:pPr>
            <a:endParaRPr lang="en-US" sz="1200" b="0" i="0" dirty="0">
              <a:solidFill>
                <a:srgbClr val="212529"/>
              </a:solidFill>
              <a:effectLst/>
            </a:endParaRPr>
          </a:p>
          <a:p>
            <a:r>
              <a:rPr lang="en-US" dirty="0">
                <a:solidFill>
                  <a:srgbClr val="212529"/>
                </a:solidFill>
              </a:rPr>
              <a:t>DOL refers to mentors as “Journey Workers.”</a:t>
            </a:r>
          </a:p>
          <a:p>
            <a:endParaRPr lang="en-US" sz="1200" b="0" i="0" dirty="0">
              <a:solidFill>
                <a:srgbClr val="212529"/>
              </a:solidFill>
              <a:effectLst/>
            </a:endParaRPr>
          </a:p>
          <a:p>
            <a:r>
              <a:rPr lang="en-US" dirty="0">
                <a:solidFill>
                  <a:srgbClr val="212529"/>
                </a:solidFill>
              </a:rPr>
              <a:t>Employers determine who is qualified to be a Journey Work at their organization.</a:t>
            </a:r>
          </a:p>
          <a:p>
            <a:endParaRPr lang="en-US" sz="1200" dirty="0">
              <a:solidFill>
                <a:srgbClr val="212529"/>
              </a:solidFill>
            </a:endParaRPr>
          </a:p>
          <a:p>
            <a:r>
              <a:rPr lang="en-US" dirty="0">
                <a:solidFill>
                  <a:srgbClr val="212529"/>
                </a:solidFill>
              </a:rPr>
              <a:t>Employers cannot have more Apprentices then Journey Workers.</a:t>
            </a:r>
          </a:p>
          <a:p>
            <a:endParaRPr lang="en-US" sz="1200" dirty="0">
              <a:solidFill>
                <a:srgbClr val="212529"/>
              </a:solidFill>
            </a:endParaRPr>
          </a:p>
          <a:p>
            <a:r>
              <a:rPr lang="en-US" dirty="0">
                <a:solidFill>
                  <a:srgbClr val="212529"/>
                </a:solidFill>
              </a:rPr>
              <a:t>Only qualification requirement of a Journey Worker is that they take a free sexual harassment course on the DOL website.</a:t>
            </a:r>
            <a:endParaRPr lang="en-US" dirty="0"/>
          </a:p>
        </p:txBody>
      </p:sp>
      <p:sp>
        <p:nvSpPr>
          <p:cNvPr id="3" name="Title 2">
            <a:extLst>
              <a:ext uri="{FF2B5EF4-FFF2-40B4-BE49-F238E27FC236}">
                <a16:creationId xmlns:a16="http://schemas.microsoft.com/office/drawing/2014/main" id="{B7EB73C3-A0D8-444E-B80B-6DFD6241079B}"/>
              </a:ext>
            </a:extLst>
          </p:cNvPr>
          <p:cNvSpPr>
            <a:spLocks noGrp="1"/>
          </p:cNvSpPr>
          <p:nvPr>
            <p:ph type="title"/>
          </p:nvPr>
        </p:nvSpPr>
        <p:spPr>
          <a:xfrm>
            <a:off x="1714500" y="304026"/>
            <a:ext cx="10515600" cy="682499"/>
          </a:xfrm>
        </p:spPr>
        <p:txBody>
          <a:bodyPr/>
          <a:lstStyle/>
          <a:p>
            <a:r>
              <a:rPr lang="en-US" sz="6000" dirty="0">
                <a:solidFill>
                  <a:srgbClr val="8DC63F"/>
                </a:solidFill>
              </a:rPr>
              <a:t>Mentorship</a:t>
            </a:r>
          </a:p>
        </p:txBody>
      </p:sp>
      <p:sp>
        <p:nvSpPr>
          <p:cNvPr id="4" name="Text Placeholder 3">
            <a:extLst>
              <a:ext uri="{FF2B5EF4-FFF2-40B4-BE49-F238E27FC236}">
                <a16:creationId xmlns:a16="http://schemas.microsoft.com/office/drawing/2014/main" id="{9251DDC6-4B0B-48F5-8378-B9356DDC2EF7}"/>
              </a:ext>
            </a:extLst>
          </p:cNvPr>
          <p:cNvSpPr>
            <a:spLocks noGrp="1"/>
          </p:cNvSpPr>
          <p:nvPr>
            <p:ph type="body" sz="quarter" idx="11"/>
          </p:nvPr>
        </p:nvSpPr>
        <p:spPr/>
        <p:txBody>
          <a:bodyPr/>
          <a:lstStyle/>
          <a:p>
            <a:r>
              <a:rPr lang="en-US" dirty="0"/>
              <a:t>#IamHTM</a:t>
            </a:r>
          </a:p>
        </p:txBody>
      </p:sp>
      <p:pic>
        <p:nvPicPr>
          <p:cNvPr id="6" name="Picture 5" descr="Icon&#10;&#10;Description automatically generated">
            <a:extLst>
              <a:ext uri="{FF2B5EF4-FFF2-40B4-BE49-F238E27FC236}">
                <a16:creationId xmlns:a16="http://schemas.microsoft.com/office/drawing/2014/main" id="{BBA8C86A-71A0-40C1-87AD-5E0E82EAFBEC}"/>
              </a:ext>
            </a:extLst>
          </p:cNvPr>
          <p:cNvPicPr>
            <a:picLocks noChangeAspect="1"/>
          </p:cNvPicPr>
          <p:nvPr/>
        </p:nvPicPr>
        <p:blipFill>
          <a:blip r:embed="rId2"/>
          <a:stretch>
            <a:fillRect/>
          </a:stretch>
        </p:blipFill>
        <p:spPr>
          <a:xfrm>
            <a:off x="666750" y="59329"/>
            <a:ext cx="1104900" cy="1056861"/>
          </a:xfrm>
          <a:prstGeom prst="rect">
            <a:avLst/>
          </a:prstGeom>
        </p:spPr>
      </p:pic>
      <p:pic>
        <p:nvPicPr>
          <p:cNvPr id="8" name="Picture 7" descr="A picture containing text, person, sign&#10;&#10;Description automatically generated">
            <a:extLst>
              <a:ext uri="{FF2B5EF4-FFF2-40B4-BE49-F238E27FC236}">
                <a16:creationId xmlns:a16="http://schemas.microsoft.com/office/drawing/2014/main" id="{CE11174C-2845-40E8-9AE3-E8DBCF621C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84364" y="1690736"/>
            <a:ext cx="4171834" cy="3476528"/>
          </a:xfrm>
          <a:prstGeom prst="rect">
            <a:avLst/>
          </a:prstGeom>
        </p:spPr>
      </p:pic>
    </p:spTree>
    <p:extLst>
      <p:ext uri="{BB962C8B-B14F-4D97-AF65-F5344CB8AC3E}">
        <p14:creationId xmlns:p14="http://schemas.microsoft.com/office/powerpoint/2010/main" val="39412746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D7B600-0261-4319-A028-3FB2C62B3C90}"/>
              </a:ext>
            </a:extLst>
          </p:cNvPr>
          <p:cNvSpPr>
            <a:spLocks noGrp="1"/>
          </p:cNvSpPr>
          <p:nvPr>
            <p:ph idx="1"/>
          </p:nvPr>
        </p:nvSpPr>
        <p:spPr>
          <a:xfrm>
            <a:off x="742950" y="1144490"/>
            <a:ext cx="10915650" cy="4351338"/>
          </a:xfrm>
        </p:spPr>
        <p:txBody>
          <a:bodyPr/>
          <a:lstStyle/>
          <a:p>
            <a:r>
              <a:rPr lang="en-US" b="0" i="0" dirty="0">
                <a:solidFill>
                  <a:srgbClr val="212529"/>
                </a:solidFill>
                <a:effectLst/>
                <a:latin typeface="-apple-system"/>
              </a:rPr>
              <a:t>BMET Apprentices are provided formal instruction on critical aspects of their careers such as medical terminology, anatomy, IT/cybersecurity and electronics.</a:t>
            </a:r>
          </a:p>
          <a:p>
            <a:pPr marL="0" indent="0">
              <a:buNone/>
            </a:pPr>
            <a:endParaRPr lang="en-US" sz="1200" b="0" i="0" dirty="0">
              <a:solidFill>
                <a:srgbClr val="212529"/>
              </a:solidFill>
              <a:effectLst/>
              <a:latin typeface="-apple-system"/>
            </a:endParaRPr>
          </a:p>
          <a:p>
            <a:r>
              <a:rPr lang="en-US" dirty="0">
                <a:solidFill>
                  <a:srgbClr val="212529"/>
                </a:solidFill>
                <a:latin typeface="-apple-system"/>
              </a:rPr>
              <a:t>DOL requires at least 144 hours of formal learning each year.</a:t>
            </a:r>
          </a:p>
          <a:p>
            <a:endParaRPr lang="en-US" sz="1200" dirty="0">
              <a:solidFill>
                <a:srgbClr val="212529"/>
              </a:solidFill>
              <a:latin typeface="-apple-system"/>
            </a:endParaRPr>
          </a:p>
          <a:p>
            <a:r>
              <a:rPr lang="en-US" dirty="0">
                <a:solidFill>
                  <a:srgbClr val="212529"/>
                </a:solidFill>
                <a:latin typeface="-apple-system"/>
              </a:rPr>
              <a:t>Formal education must be 100% paid for by the employer – if there is a cost. </a:t>
            </a:r>
          </a:p>
          <a:p>
            <a:pPr marL="0" indent="0">
              <a:buNone/>
            </a:pPr>
            <a:endParaRPr lang="en-US" sz="1200" dirty="0">
              <a:solidFill>
                <a:srgbClr val="212529"/>
              </a:solidFill>
              <a:latin typeface="-apple-system"/>
            </a:endParaRPr>
          </a:p>
          <a:p>
            <a:r>
              <a:rPr lang="en-US" dirty="0">
                <a:solidFill>
                  <a:srgbClr val="212529"/>
                </a:solidFill>
                <a:latin typeface="-apple-system"/>
              </a:rPr>
              <a:t>Employers can follow their individual reimbursement polices (e.g., apprentice is reimbursed after passing a certification)</a:t>
            </a:r>
          </a:p>
          <a:p>
            <a:pPr marL="0" indent="0">
              <a:buNone/>
            </a:pPr>
            <a:endParaRPr lang="en-US" sz="1200" dirty="0">
              <a:solidFill>
                <a:srgbClr val="212529"/>
              </a:solidFill>
              <a:latin typeface="-apple-system"/>
            </a:endParaRPr>
          </a:p>
          <a:p>
            <a:r>
              <a:rPr lang="en-US" dirty="0">
                <a:solidFill>
                  <a:srgbClr val="212529"/>
                </a:solidFill>
                <a:latin typeface="-apple-system"/>
              </a:rPr>
              <a:t>Learning curriculum includes 6 college credits to set apprentice up to go to college.</a:t>
            </a:r>
          </a:p>
          <a:p>
            <a:endParaRPr lang="en-US" sz="1200" dirty="0">
              <a:solidFill>
                <a:srgbClr val="212529"/>
              </a:solidFill>
              <a:latin typeface="-apple-system"/>
            </a:endParaRPr>
          </a:p>
          <a:p>
            <a:r>
              <a:rPr lang="en-US" dirty="0">
                <a:solidFill>
                  <a:srgbClr val="212529"/>
                </a:solidFill>
                <a:latin typeface="-apple-system"/>
              </a:rPr>
              <a:t>Education is non-repetitive (e.g., If apprentice has already taken a college math course, they do not need to take it again)</a:t>
            </a:r>
            <a:endParaRPr lang="en-US" dirty="0"/>
          </a:p>
        </p:txBody>
      </p:sp>
      <p:sp>
        <p:nvSpPr>
          <p:cNvPr id="3" name="Title 2">
            <a:extLst>
              <a:ext uri="{FF2B5EF4-FFF2-40B4-BE49-F238E27FC236}">
                <a16:creationId xmlns:a16="http://schemas.microsoft.com/office/drawing/2014/main" id="{ADF62543-74F0-4BA4-976A-D596D967701E}"/>
              </a:ext>
            </a:extLst>
          </p:cNvPr>
          <p:cNvSpPr>
            <a:spLocks noGrp="1"/>
          </p:cNvSpPr>
          <p:nvPr>
            <p:ph type="title"/>
          </p:nvPr>
        </p:nvSpPr>
        <p:spPr>
          <a:xfrm>
            <a:off x="1943100" y="279623"/>
            <a:ext cx="10515600" cy="682499"/>
          </a:xfrm>
        </p:spPr>
        <p:txBody>
          <a:bodyPr/>
          <a:lstStyle/>
          <a:p>
            <a:r>
              <a:rPr lang="en-US" sz="6000" dirty="0">
                <a:solidFill>
                  <a:srgbClr val="8DC63F"/>
                </a:solidFill>
              </a:rPr>
              <a:t>Formal Learning</a:t>
            </a:r>
          </a:p>
        </p:txBody>
      </p:sp>
      <p:sp>
        <p:nvSpPr>
          <p:cNvPr id="4" name="Text Placeholder 3">
            <a:extLst>
              <a:ext uri="{FF2B5EF4-FFF2-40B4-BE49-F238E27FC236}">
                <a16:creationId xmlns:a16="http://schemas.microsoft.com/office/drawing/2014/main" id="{F5E7B6F5-2BE8-4C0E-98E2-6DDEEE85FE88}"/>
              </a:ext>
            </a:extLst>
          </p:cNvPr>
          <p:cNvSpPr>
            <a:spLocks noGrp="1"/>
          </p:cNvSpPr>
          <p:nvPr>
            <p:ph type="body" sz="quarter" idx="11"/>
          </p:nvPr>
        </p:nvSpPr>
        <p:spPr/>
        <p:txBody>
          <a:bodyPr/>
          <a:lstStyle/>
          <a:p>
            <a:r>
              <a:rPr lang="en-US" dirty="0"/>
              <a:t>#IamHTM</a:t>
            </a:r>
          </a:p>
        </p:txBody>
      </p:sp>
      <p:pic>
        <p:nvPicPr>
          <p:cNvPr id="6" name="Picture 5" descr="Icon&#10;&#10;Description automatically generated">
            <a:extLst>
              <a:ext uri="{FF2B5EF4-FFF2-40B4-BE49-F238E27FC236}">
                <a16:creationId xmlns:a16="http://schemas.microsoft.com/office/drawing/2014/main" id="{BF4111ED-F965-4683-85B7-A3A48D6AA262}"/>
              </a:ext>
            </a:extLst>
          </p:cNvPr>
          <p:cNvPicPr>
            <a:picLocks noChangeAspect="1"/>
          </p:cNvPicPr>
          <p:nvPr/>
        </p:nvPicPr>
        <p:blipFill>
          <a:blip r:embed="rId2"/>
          <a:stretch>
            <a:fillRect/>
          </a:stretch>
        </p:blipFill>
        <p:spPr>
          <a:xfrm>
            <a:off x="800100" y="114724"/>
            <a:ext cx="1143000" cy="1037897"/>
          </a:xfrm>
          <a:prstGeom prst="rect">
            <a:avLst/>
          </a:prstGeom>
        </p:spPr>
      </p:pic>
    </p:spTree>
    <p:extLst>
      <p:ext uri="{BB962C8B-B14F-4D97-AF65-F5344CB8AC3E}">
        <p14:creationId xmlns:p14="http://schemas.microsoft.com/office/powerpoint/2010/main" val="141903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CCDE879-C2CC-4A41-A5E4-308C64848C94}"/>
              </a:ext>
            </a:extLst>
          </p:cNvPr>
          <p:cNvSpPr>
            <a:spLocks noGrp="1"/>
          </p:cNvSpPr>
          <p:nvPr>
            <p:ph type="body" sz="quarter" idx="11"/>
          </p:nvPr>
        </p:nvSpPr>
        <p:spPr/>
        <p:txBody>
          <a:bodyPr/>
          <a:lstStyle/>
          <a:p>
            <a:r>
              <a:rPr lang="en-US" dirty="0"/>
              <a:t>#IamHTM</a:t>
            </a:r>
          </a:p>
        </p:txBody>
      </p:sp>
      <p:sp>
        <p:nvSpPr>
          <p:cNvPr id="5" name="Title 2">
            <a:extLst>
              <a:ext uri="{FF2B5EF4-FFF2-40B4-BE49-F238E27FC236}">
                <a16:creationId xmlns:a16="http://schemas.microsoft.com/office/drawing/2014/main" id="{39249B3F-D89D-42AD-93F4-D554A5C4719B}"/>
              </a:ext>
            </a:extLst>
          </p:cNvPr>
          <p:cNvSpPr txBox="1">
            <a:spLocks/>
          </p:cNvSpPr>
          <p:nvPr/>
        </p:nvSpPr>
        <p:spPr>
          <a:xfrm>
            <a:off x="1943100" y="279623"/>
            <a:ext cx="10515600" cy="682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sz="6000">
                <a:solidFill>
                  <a:srgbClr val="8DC63F"/>
                </a:solidFill>
              </a:rPr>
              <a:t>Formal Learning</a:t>
            </a:r>
            <a:endParaRPr lang="en-US" sz="6000" dirty="0">
              <a:solidFill>
                <a:srgbClr val="8DC63F"/>
              </a:solidFill>
            </a:endParaRPr>
          </a:p>
        </p:txBody>
      </p:sp>
      <p:pic>
        <p:nvPicPr>
          <p:cNvPr id="6" name="Picture 5" descr="Icon&#10;&#10;Description automatically generated">
            <a:extLst>
              <a:ext uri="{FF2B5EF4-FFF2-40B4-BE49-F238E27FC236}">
                <a16:creationId xmlns:a16="http://schemas.microsoft.com/office/drawing/2014/main" id="{0C0A26F0-E385-4C74-964F-2253F9895E1B}"/>
              </a:ext>
            </a:extLst>
          </p:cNvPr>
          <p:cNvPicPr>
            <a:picLocks noChangeAspect="1"/>
          </p:cNvPicPr>
          <p:nvPr/>
        </p:nvPicPr>
        <p:blipFill>
          <a:blip r:embed="rId2"/>
          <a:stretch>
            <a:fillRect/>
          </a:stretch>
        </p:blipFill>
        <p:spPr>
          <a:xfrm>
            <a:off x="800100" y="114724"/>
            <a:ext cx="1143000" cy="1037897"/>
          </a:xfrm>
          <a:prstGeom prst="rect">
            <a:avLst/>
          </a:prstGeom>
        </p:spPr>
      </p:pic>
      <p:pic>
        <p:nvPicPr>
          <p:cNvPr id="8" name="Picture 7" descr="Table&#10;&#10;Description automatically generated">
            <a:extLst>
              <a:ext uri="{FF2B5EF4-FFF2-40B4-BE49-F238E27FC236}">
                <a16:creationId xmlns:a16="http://schemas.microsoft.com/office/drawing/2014/main" id="{AB1DED08-279A-45E1-841D-E09AE595B0AE}"/>
              </a:ext>
            </a:extLst>
          </p:cNvPr>
          <p:cNvPicPr>
            <a:picLocks noChangeAspect="1"/>
          </p:cNvPicPr>
          <p:nvPr/>
        </p:nvPicPr>
        <p:blipFill>
          <a:blip r:embed="rId3"/>
          <a:stretch>
            <a:fillRect/>
          </a:stretch>
        </p:blipFill>
        <p:spPr>
          <a:xfrm>
            <a:off x="533400" y="1161693"/>
            <a:ext cx="10988658" cy="4786975"/>
          </a:xfrm>
          <a:prstGeom prst="rect">
            <a:avLst/>
          </a:prstGeom>
        </p:spPr>
      </p:pic>
    </p:spTree>
    <p:extLst>
      <p:ext uri="{BB962C8B-B14F-4D97-AF65-F5344CB8AC3E}">
        <p14:creationId xmlns:p14="http://schemas.microsoft.com/office/powerpoint/2010/main" val="30748305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84BFC35-EC09-41F8-8222-DDE825F37494}"/>
              </a:ext>
            </a:extLst>
          </p:cNvPr>
          <p:cNvSpPr>
            <a:spLocks noGrp="1"/>
          </p:cNvSpPr>
          <p:nvPr>
            <p:ph type="body" sz="quarter" idx="11"/>
          </p:nvPr>
        </p:nvSpPr>
        <p:spPr/>
        <p:txBody>
          <a:bodyPr/>
          <a:lstStyle/>
          <a:p>
            <a:r>
              <a:rPr lang="en-US" dirty="0"/>
              <a:t>#IamHTM</a:t>
            </a:r>
          </a:p>
        </p:txBody>
      </p:sp>
      <p:pic>
        <p:nvPicPr>
          <p:cNvPr id="6" name="Picture 5" descr="Table&#10;&#10;Description automatically generated">
            <a:extLst>
              <a:ext uri="{FF2B5EF4-FFF2-40B4-BE49-F238E27FC236}">
                <a16:creationId xmlns:a16="http://schemas.microsoft.com/office/drawing/2014/main" id="{8680306A-870F-4693-B7DE-1032A5A96DC0}"/>
              </a:ext>
            </a:extLst>
          </p:cNvPr>
          <p:cNvPicPr>
            <a:picLocks noChangeAspect="1"/>
          </p:cNvPicPr>
          <p:nvPr/>
        </p:nvPicPr>
        <p:blipFill>
          <a:blip r:embed="rId2"/>
          <a:stretch>
            <a:fillRect/>
          </a:stretch>
        </p:blipFill>
        <p:spPr>
          <a:xfrm>
            <a:off x="244455" y="1544072"/>
            <a:ext cx="11764387" cy="3712238"/>
          </a:xfrm>
          <a:prstGeom prst="rect">
            <a:avLst/>
          </a:prstGeom>
        </p:spPr>
      </p:pic>
      <p:sp>
        <p:nvSpPr>
          <p:cNvPr id="7" name="Title 2">
            <a:extLst>
              <a:ext uri="{FF2B5EF4-FFF2-40B4-BE49-F238E27FC236}">
                <a16:creationId xmlns:a16="http://schemas.microsoft.com/office/drawing/2014/main" id="{98321B84-FFEE-4C7F-A22E-E63D4EFD8C2B}"/>
              </a:ext>
            </a:extLst>
          </p:cNvPr>
          <p:cNvSpPr txBox="1">
            <a:spLocks/>
          </p:cNvSpPr>
          <p:nvPr/>
        </p:nvSpPr>
        <p:spPr>
          <a:xfrm>
            <a:off x="1943100" y="279623"/>
            <a:ext cx="10515600" cy="682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sz="6000" dirty="0">
                <a:solidFill>
                  <a:srgbClr val="8DC63F"/>
                </a:solidFill>
              </a:rPr>
              <a:t>Formal Learning</a:t>
            </a:r>
          </a:p>
        </p:txBody>
      </p:sp>
      <p:pic>
        <p:nvPicPr>
          <p:cNvPr id="8" name="Picture 7" descr="Icon&#10;&#10;Description automatically generated">
            <a:extLst>
              <a:ext uri="{FF2B5EF4-FFF2-40B4-BE49-F238E27FC236}">
                <a16:creationId xmlns:a16="http://schemas.microsoft.com/office/drawing/2014/main" id="{B60498FD-38B8-44E4-B025-A231611F05E6}"/>
              </a:ext>
            </a:extLst>
          </p:cNvPr>
          <p:cNvPicPr>
            <a:picLocks noChangeAspect="1"/>
          </p:cNvPicPr>
          <p:nvPr/>
        </p:nvPicPr>
        <p:blipFill>
          <a:blip r:embed="rId3"/>
          <a:stretch>
            <a:fillRect/>
          </a:stretch>
        </p:blipFill>
        <p:spPr>
          <a:xfrm>
            <a:off x="800100" y="114724"/>
            <a:ext cx="1143000" cy="1037897"/>
          </a:xfrm>
          <a:prstGeom prst="rect">
            <a:avLst/>
          </a:prstGeom>
        </p:spPr>
      </p:pic>
    </p:spTree>
    <p:extLst>
      <p:ext uri="{BB962C8B-B14F-4D97-AF65-F5344CB8AC3E}">
        <p14:creationId xmlns:p14="http://schemas.microsoft.com/office/powerpoint/2010/main" val="33594850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262974A-8A2A-4802-950A-55C3464DDEEE}"/>
              </a:ext>
            </a:extLst>
          </p:cNvPr>
          <p:cNvSpPr>
            <a:spLocks noGrp="1"/>
          </p:cNvSpPr>
          <p:nvPr>
            <p:ph idx="1"/>
          </p:nvPr>
        </p:nvSpPr>
        <p:spPr>
          <a:xfrm>
            <a:off x="838200" y="1334990"/>
            <a:ext cx="5791200" cy="4351338"/>
          </a:xfrm>
        </p:spPr>
        <p:txBody>
          <a:bodyPr/>
          <a:lstStyle/>
          <a:p>
            <a:r>
              <a:rPr lang="en-US" dirty="0"/>
              <a:t>Employers can decide how training is delivered (e.g. webinars or service schools)</a:t>
            </a:r>
          </a:p>
          <a:p>
            <a:endParaRPr lang="en-US" sz="1200" dirty="0"/>
          </a:p>
          <a:p>
            <a:r>
              <a:rPr lang="en-US" dirty="0"/>
              <a:t>Curriculum was built to be scalable so employers can build the BMET they need/want.</a:t>
            </a:r>
          </a:p>
          <a:p>
            <a:pPr marL="0" indent="0">
              <a:buNone/>
            </a:pPr>
            <a:endParaRPr lang="en-US" sz="1200" dirty="0"/>
          </a:p>
          <a:p>
            <a:r>
              <a:rPr lang="en-US" dirty="0"/>
              <a:t>Curriculum was built to not be cost prohibitive. Plenty of FREE training available. </a:t>
            </a:r>
          </a:p>
          <a:p>
            <a:endParaRPr lang="en-US" sz="1200" dirty="0"/>
          </a:p>
          <a:p>
            <a:r>
              <a:rPr lang="en-US" dirty="0"/>
              <a:t>Plenty of industry support</a:t>
            </a:r>
          </a:p>
        </p:txBody>
      </p:sp>
      <p:sp>
        <p:nvSpPr>
          <p:cNvPr id="4" name="Text Placeholder 3">
            <a:extLst>
              <a:ext uri="{FF2B5EF4-FFF2-40B4-BE49-F238E27FC236}">
                <a16:creationId xmlns:a16="http://schemas.microsoft.com/office/drawing/2014/main" id="{FCEFB062-6C82-48BC-ABBC-09776279E2A8}"/>
              </a:ext>
            </a:extLst>
          </p:cNvPr>
          <p:cNvSpPr>
            <a:spLocks noGrp="1"/>
          </p:cNvSpPr>
          <p:nvPr>
            <p:ph type="body" sz="quarter" idx="11"/>
          </p:nvPr>
        </p:nvSpPr>
        <p:spPr/>
        <p:txBody>
          <a:bodyPr/>
          <a:lstStyle/>
          <a:p>
            <a:r>
              <a:rPr lang="en-US" dirty="0"/>
              <a:t>#IamHTM</a:t>
            </a:r>
          </a:p>
        </p:txBody>
      </p:sp>
      <p:sp>
        <p:nvSpPr>
          <p:cNvPr id="5" name="Title 2">
            <a:extLst>
              <a:ext uri="{FF2B5EF4-FFF2-40B4-BE49-F238E27FC236}">
                <a16:creationId xmlns:a16="http://schemas.microsoft.com/office/drawing/2014/main" id="{38681EAB-DEF6-4305-98EA-376273B71DEC}"/>
              </a:ext>
            </a:extLst>
          </p:cNvPr>
          <p:cNvSpPr txBox="1">
            <a:spLocks/>
          </p:cNvSpPr>
          <p:nvPr/>
        </p:nvSpPr>
        <p:spPr>
          <a:xfrm>
            <a:off x="1943100" y="279623"/>
            <a:ext cx="10515600" cy="682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sz="6000" dirty="0">
                <a:solidFill>
                  <a:srgbClr val="8DC63F"/>
                </a:solidFill>
              </a:rPr>
              <a:t>Formal Learning</a:t>
            </a:r>
          </a:p>
        </p:txBody>
      </p:sp>
      <p:pic>
        <p:nvPicPr>
          <p:cNvPr id="6" name="Picture 5" descr="Icon&#10;&#10;Description automatically generated">
            <a:extLst>
              <a:ext uri="{FF2B5EF4-FFF2-40B4-BE49-F238E27FC236}">
                <a16:creationId xmlns:a16="http://schemas.microsoft.com/office/drawing/2014/main" id="{1915C6C0-D532-4F0B-8F19-4BAE73523D19}"/>
              </a:ext>
            </a:extLst>
          </p:cNvPr>
          <p:cNvPicPr>
            <a:picLocks noChangeAspect="1"/>
          </p:cNvPicPr>
          <p:nvPr/>
        </p:nvPicPr>
        <p:blipFill>
          <a:blip r:embed="rId2"/>
          <a:stretch>
            <a:fillRect/>
          </a:stretch>
        </p:blipFill>
        <p:spPr>
          <a:xfrm>
            <a:off x="800100" y="114724"/>
            <a:ext cx="1143000" cy="1037897"/>
          </a:xfrm>
          <a:prstGeom prst="rect">
            <a:avLst/>
          </a:prstGeom>
        </p:spPr>
      </p:pic>
      <p:sp>
        <p:nvSpPr>
          <p:cNvPr id="7" name="AutoShape 4" descr="Home">
            <a:extLst>
              <a:ext uri="{FF2B5EF4-FFF2-40B4-BE49-F238E27FC236}">
                <a16:creationId xmlns:a16="http://schemas.microsoft.com/office/drawing/2014/main" id="{9359007F-32C1-4010-B808-EA151ED2CA09}"/>
              </a:ext>
            </a:extLst>
          </p:cNvPr>
          <p:cNvSpPr>
            <a:spLocks noChangeAspect="1" noChangeArrowheads="1"/>
          </p:cNvSpPr>
          <p:nvPr/>
        </p:nvSpPr>
        <p:spPr bwMode="auto">
          <a:xfrm>
            <a:off x="2152650" y="440362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6" descr="Home">
            <a:extLst>
              <a:ext uri="{FF2B5EF4-FFF2-40B4-BE49-F238E27FC236}">
                <a16:creationId xmlns:a16="http://schemas.microsoft.com/office/drawing/2014/main" id="{2476EF8F-53F0-4FAF-AA85-8E787E044D9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4" name="Picture 10" descr="Advantage Training logo">
            <a:extLst>
              <a:ext uri="{FF2B5EF4-FFF2-40B4-BE49-F238E27FC236}">
                <a16:creationId xmlns:a16="http://schemas.microsoft.com/office/drawing/2014/main" id="{CDACC4AC-8D71-4A47-8238-1D01DA92B1E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44000" y="1770920"/>
            <a:ext cx="2419350" cy="202746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picture containing text&#10;&#10;Description automatically generated">
            <a:extLst>
              <a:ext uri="{FF2B5EF4-FFF2-40B4-BE49-F238E27FC236}">
                <a16:creationId xmlns:a16="http://schemas.microsoft.com/office/drawing/2014/main" id="{AFB8694B-FEB7-4B1C-A0D6-CB9ED95187B5}"/>
              </a:ext>
            </a:extLst>
          </p:cNvPr>
          <p:cNvPicPr>
            <a:picLocks noChangeAspect="1"/>
          </p:cNvPicPr>
          <p:nvPr/>
        </p:nvPicPr>
        <p:blipFill rotWithShape="1">
          <a:blip r:embed="rId4"/>
          <a:srcRect r="2558"/>
          <a:stretch/>
        </p:blipFill>
        <p:spPr>
          <a:xfrm>
            <a:off x="7058026" y="1526858"/>
            <a:ext cx="2419351" cy="1150593"/>
          </a:xfrm>
          <a:prstGeom prst="rect">
            <a:avLst/>
          </a:prstGeom>
        </p:spPr>
      </p:pic>
      <p:pic>
        <p:nvPicPr>
          <p:cNvPr id="1036" name="Picture 12" descr="biomedical technology school /biomedical college /biomedical training /online biomedical college /Online biomedical training /online biomedical technology school">
            <a:extLst>
              <a:ext uri="{FF2B5EF4-FFF2-40B4-BE49-F238E27FC236}">
                <a16:creationId xmlns:a16="http://schemas.microsoft.com/office/drawing/2014/main" id="{87F19BAE-C2D0-4343-A68C-718B07E005F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85251" y="3279671"/>
            <a:ext cx="2658749" cy="255746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Text&#10;&#10;Description automatically generated">
            <a:extLst>
              <a:ext uri="{FF2B5EF4-FFF2-40B4-BE49-F238E27FC236}">
                <a16:creationId xmlns:a16="http://schemas.microsoft.com/office/drawing/2014/main" id="{62D25EAE-53A8-4E4E-A8C9-53CFB95B4465}"/>
              </a:ext>
            </a:extLst>
          </p:cNvPr>
          <p:cNvPicPr>
            <a:picLocks noChangeAspect="1"/>
          </p:cNvPicPr>
          <p:nvPr/>
        </p:nvPicPr>
        <p:blipFill>
          <a:blip r:embed="rId6"/>
          <a:stretch>
            <a:fillRect/>
          </a:stretch>
        </p:blipFill>
        <p:spPr>
          <a:xfrm>
            <a:off x="8623139" y="4986631"/>
            <a:ext cx="3192659" cy="1111257"/>
          </a:xfrm>
          <a:prstGeom prst="rect">
            <a:avLst/>
          </a:prstGeom>
        </p:spPr>
      </p:pic>
    </p:spTree>
    <p:extLst>
      <p:ext uri="{BB962C8B-B14F-4D97-AF65-F5344CB8AC3E}">
        <p14:creationId xmlns:p14="http://schemas.microsoft.com/office/powerpoint/2010/main" val="547421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86E873-C421-4B7F-BE2E-BA9FEA4CCFA3}"/>
              </a:ext>
            </a:extLst>
          </p:cNvPr>
          <p:cNvSpPr>
            <a:spLocks noGrp="1"/>
          </p:cNvSpPr>
          <p:nvPr>
            <p:ph idx="1"/>
          </p:nvPr>
        </p:nvSpPr>
        <p:spPr>
          <a:xfrm>
            <a:off x="838200" y="1334990"/>
            <a:ext cx="10515600" cy="4351338"/>
          </a:xfrm>
        </p:spPr>
        <p:txBody>
          <a:bodyPr/>
          <a:lstStyle/>
          <a:p>
            <a:r>
              <a:rPr lang="en-US" dirty="0"/>
              <a:t>BMET Apprentices will receive 3 industry recognized credentials:</a:t>
            </a:r>
          </a:p>
          <a:p>
            <a:pPr lvl="1">
              <a:buFont typeface="Wingdings" panose="05000000000000000000" pitchFamily="2" charset="2"/>
              <a:buChar char="ü"/>
            </a:pPr>
            <a:r>
              <a:rPr lang="en-US" dirty="0"/>
              <a:t>Certified Associate in Biomedical Technology (CABT) – Year 1</a:t>
            </a:r>
          </a:p>
          <a:p>
            <a:pPr lvl="1">
              <a:buFont typeface="Wingdings" panose="05000000000000000000" pitchFamily="2" charset="2"/>
              <a:buChar char="ü"/>
            </a:pPr>
            <a:r>
              <a:rPr lang="en-US" dirty="0"/>
              <a:t>IT Fundamentals by CompTIA – Year 2</a:t>
            </a:r>
          </a:p>
          <a:p>
            <a:pPr lvl="1">
              <a:buFont typeface="Wingdings" panose="05000000000000000000" pitchFamily="2" charset="2"/>
              <a:buChar char="ü"/>
            </a:pPr>
            <a:r>
              <a:rPr lang="en-US" dirty="0"/>
              <a:t>Certified Biomedical Equipment Technician (CBET) in Candidate Status– Year 2</a:t>
            </a:r>
          </a:p>
          <a:p>
            <a:pPr marL="231775" lvl="1" indent="0">
              <a:buNone/>
            </a:pPr>
            <a:endParaRPr lang="en-US" sz="1200" dirty="0"/>
          </a:p>
          <a:p>
            <a:r>
              <a:rPr lang="en-US" dirty="0"/>
              <a:t>Certifications serve as a checks and balance system for employer training</a:t>
            </a:r>
          </a:p>
          <a:p>
            <a:pPr marL="0" indent="0">
              <a:buNone/>
            </a:pPr>
            <a:endParaRPr lang="en-US" sz="1200" dirty="0"/>
          </a:p>
          <a:p>
            <a:r>
              <a:rPr lang="en-US" dirty="0"/>
              <a:t>Those who become certified early in their career are more likely to maintain certification throughout their career!</a:t>
            </a:r>
          </a:p>
        </p:txBody>
      </p:sp>
      <p:sp>
        <p:nvSpPr>
          <p:cNvPr id="3" name="Title 2">
            <a:extLst>
              <a:ext uri="{FF2B5EF4-FFF2-40B4-BE49-F238E27FC236}">
                <a16:creationId xmlns:a16="http://schemas.microsoft.com/office/drawing/2014/main" id="{FB9C8784-3050-411F-8890-F87398827D9C}"/>
              </a:ext>
            </a:extLst>
          </p:cNvPr>
          <p:cNvSpPr>
            <a:spLocks noGrp="1"/>
          </p:cNvSpPr>
          <p:nvPr>
            <p:ph type="title"/>
          </p:nvPr>
        </p:nvSpPr>
        <p:spPr>
          <a:xfrm>
            <a:off x="1752600" y="284976"/>
            <a:ext cx="8134350" cy="682499"/>
          </a:xfrm>
        </p:spPr>
        <p:txBody>
          <a:bodyPr/>
          <a:lstStyle/>
          <a:p>
            <a:r>
              <a:rPr lang="en-US" sz="6000" dirty="0">
                <a:solidFill>
                  <a:srgbClr val="8DC63F"/>
                </a:solidFill>
              </a:rPr>
              <a:t>Portable Credentials</a:t>
            </a:r>
          </a:p>
        </p:txBody>
      </p:sp>
      <p:sp>
        <p:nvSpPr>
          <p:cNvPr id="4" name="Text Placeholder 3">
            <a:extLst>
              <a:ext uri="{FF2B5EF4-FFF2-40B4-BE49-F238E27FC236}">
                <a16:creationId xmlns:a16="http://schemas.microsoft.com/office/drawing/2014/main" id="{244BE9DB-443B-430B-B6E4-362A8E9C04D0}"/>
              </a:ext>
            </a:extLst>
          </p:cNvPr>
          <p:cNvSpPr>
            <a:spLocks noGrp="1"/>
          </p:cNvSpPr>
          <p:nvPr>
            <p:ph type="body" sz="quarter" idx="11"/>
          </p:nvPr>
        </p:nvSpPr>
        <p:spPr/>
        <p:txBody>
          <a:bodyPr/>
          <a:lstStyle/>
          <a:p>
            <a:endParaRPr lang="en-US"/>
          </a:p>
        </p:txBody>
      </p:sp>
      <p:pic>
        <p:nvPicPr>
          <p:cNvPr id="6" name="Picture 5" descr="Icon&#10;&#10;Description automatically generated">
            <a:extLst>
              <a:ext uri="{FF2B5EF4-FFF2-40B4-BE49-F238E27FC236}">
                <a16:creationId xmlns:a16="http://schemas.microsoft.com/office/drawing/2014/main" id="{04F5F34F-45A6-48CD-A1D9-729F43D8FA58}"/>
              </a:ext>
            </a:extLst>
          </p:cNvPr>
          <p:cNvPicPr>
            <a:picLocks noChangeAspect="1"/>
          </p:cNvPicPr>
          <p:nvPr/>
        </p:nvPicPr>
        <p:blipFill>
          <a:blip r:embed="rId2"/>
          <a:stretch>
            <a:fillRect/>
          </a:stretch>
        </p:blipFill>
        <p:spPr>
          <a:xfrm>
            <a:off x="533400" y="76404"/>
            <a:ext cx="1219200" cy="1000018"/>
          </a:xfrm>
          <a:prstGeom prst="rect">
            <a:avLst/>
          </a:prstGeom>
        </p:spPr>
      </p:pic>
      <p:pic>
        <p:nvPicPr>
          <p:cNvPr id="8" name="Picture 7" descr="Text&#10;&#10;Description automatically generated with medium confidence">
            <a:extLst>
              <a:ext uri="{FF2B5EF4-FFF2-40B4-BE49-F238E27FC236}">
                <a16:creationId xmlns:a16="http://schemas.microsoft.com/office/drawing/2014/main" id="{194C5A86-A561-460B-8CB9-680C44151653}"/>
              </a:ext>
            </a:extLst>
          </p:cNvPr>
          <p:cNvPicPr>
            <a:picLocks noChangeAspect="1"/>
          </p:cNvPicPr>
          <p:nvPr/>
        </p:nvPicPr>
        <p:blipFill>
          <a:blip r:embed="rId3"/>
          <a:stretch>
            <a:fillRect/>
          </a:stretch>
        </p:blipFill>
        <p:spPr>
          <a:xfrm>
            <a:off x="761999" y="4800600"/>
            <a:ext cx="4896301" cy="1315746"/>
          </a:xfrm>
          <a:prstGeom prst="rect">
            <a:avLst/>
          </a:prstGeom>
        </p:spPr>
      </p:pic>
      <p:pic>
        <p:nvPicPr>
          <p:cNvPr id="10" name="Picture 9">
            <a:extLst>
              <a:ext uri="{FF2B5EF4-FFF2-40B4-BE49-F238E27FC236}">
                <a16:creationId xmlns:a16="http://schemas.microsoft.com/office/drawing/2014/main" id="{F3D98260-015B-4563-9220-F99E5809C631}"/>
              </a:ext>
            </a:extLst>
          </p:cNvPr>
          <p:cNvPicPr>
            <a:picLocks noChangeAspect="1"/>
          </p:cNvPicPr>
          <p:nvPr/>
        </p:nvPicPr>
        <p:blipFill>
          <a:blip r:embed="rId4"/>
          <a:stretch>
            <a:fillRect/>
          </a:stretch>
        </p:blipFill>
        <p:spPr>
          <a:xfrm>
            <a:off x="7086599" y="4955786"/>
            <a:ext cx="3932033" cy="1179610"/>
          </a:xfrm>
          <a:prstGeom prst="rect">
            <a:avLst/>
          </a:prstGeom>
        </p:spPr>
      </p:pic>
    </p:spTree>
    <p:extLst>
      <p:ext uri="{BB962C8B-B14F-4D97-AF65-F5344CB8AC3E}">
        <p14:creationId xmlns:p14="http://schemas.microsoft.com/office/powerpoint/2010/main" val="1611665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FD1D1E-7182-4968-A497-62E89F83BADF}"/>
              </a:ext>
            </a:extLst>
          </p:cNvPr>
          <p:cNvSpPr>
            <a:spLocks noGrp="1"/>
          </p:cNvSpPr>
          <p:nvPr>
            <p:ph type="title"/>
          </p:nvPr>
        </p:nvSpPr>
        <p:spPr>
          <a:xfrm>
            <a:off x="1638300" y="351648"/>
            <a:ext cx="10515600" cy="682499"/>
          </a:xfrm>
        </p:spPr>
        <p:txBody>
          <a:bodyPr/>
          <a:lstStyle/>
          <a:p>
            <a:r>
              <a:rPr lang="en-US" sz="3400" dirty="0">
                <a:solidFill>
                  <a:srgbClr val="8DC63F"/>
                </a:solidFill>
              </a:rPr>
              <a:t>Employer Benefits – Why would you want to do this?</a:t>
            </a:r>
          </a:p>
        </p:txBody>
      </p:sp>
      <p:sp>
        <p:nvSpPr>
          <p:cNvPr id="4" name="Text Placeholder 3">
            <a:extLst>
              <a:ext uri="{FF2B5EF4-FFF2-40B4-BE49-F238E27FC236}">
                <a16:creationId xmlns:a16="http://schemas.microsoft.com/office/drawing/2014/main" id="{717F70A7-BBF7-435B-980F-D8552F13D3C2}"/>
              </a:ext>
            </a:extLst>
          </p:cNvPr>
          <p:cNvSpPr>
            <a:spLocks noGrp="1"/>
          </p:cNvSpPr>
          <p:nvPr>
            <p:ph type="body" sz="quarter" idx="11"/>
          </p:nvPr>
        </p:nvSpPr>
        <p:spPr/>
        <p:txBody>
          <a:bodyPr/>
          <a:lstStyle/>
          <a:p>
            <a:r>
              <a:rPr lang="en-US" dirty="0"/>
              <a:t>#IamHTM</a:t>
            </a:r>
          </a:p>
        </p:txBody>
      </p:sp>
      <p:pic>
        <p:nvPicPr>
          <p:cNvPr id="9" name="Picture 8" descr="A picture containing timeline&#10;&#10;Description automatically generated">
            <a:extLst>
              <a:ext uri="{FF2B5EF4-FFF2-40B4-BE49-F238E27FC236}">
                <a16:creationId xmlns:a16="http://schemas.microsoft.com/office/drawing/2014/main" id="{8896A2F0-D979-421F-8F3E-A28382494C87}"/>
              </a:ext>
            </a:extLst>
          </p:cNvPr>
          <p:cNvPicPr>
            <a:picLocks noChangeAspect="1"/>
          </p:cNvPicPr>
          <p:nvPr/>
        </p:nvPicPr>
        <p:blipFill>
          <a:blip r:embed="rId2"/>
          <a:stretch>
            <a:fillRect/>
          </a:stretch>
        </p:blipFill>
        <p:spPr>
          <a:xfrm>
            <a:off x="319816" y="1634377"/>
            <a:ext cx="11552368" cy="4120963"/>
          </a:xfrm>
          <a:prstGeom prst="rect">
            <a:avLst/>
          </a:prstGeom>
        </p:spPr>
      </p:pic>
      <p:pic>
        <p:nvPicPr>
          <p:cNvPr id="11" name="Picture 10">
            <a:extLst>
              <a:ext uri="{FF2B5EF4-FFF2-40B4-BE49-F238E27FC236}">
                <a16:creationId xmlns:a16="http://schemas.microsoft.com/office/drawing/2014/main" id="{9010962E-C8A9-4321-AC38-AB3937BCAB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1392" y="442490"/>
            <a:ext cx="914400" cy="510718"/>
          </a:xfrm>
          <a:prstGeom prst="rect">
            <a:avLst/>
          </a:prstGeom>
        </p:spPr>
      </p:pic>
    </p:spTree>
    <p:extLst>
      <p:ext uri="{BB962C8B-B14F-4D97-AF65-F5344CB8AC3E}">
        <p14:creationId xmlns:p14="http://schemas.microsoft.com/office/powerpoint/2010/main" val="1752209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1988732C-63A2-45A7-8735-46E3EB627D42}"/>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3949" b="12951"/>
          <a:stretch/>
        </p:blipFill>
        <p:spPr bwMode="auto">
          <a:xfrm>
            <a:off x="10077450" y="4839205"/>
            <a:ext cx="1912144" cy="1397795"/>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CF8311DB-EAB3-4573-9D4A-F855D400E396}"/>
              </a:ext>
            </a:extLst>
          </p:cNvPr>
          <p:cNvSpPr>
            <a:spLocks noGrp="1"/>
          </p:cNvSpPr>
          <p:nvPr>
            <p:ph type="body" sz="quarter" idx="11"/>
          </p:nvPr>
        </p:nvSpPr>
        <p:spPr/>
        <p:txBody>
          <a:bodyPr/>
          <a:lstStyle/>
          <a:p>
            <a:endParaRPr lang="en-US"/>
          </a:p>
        </p:txBody>
      </p:sp>
      <p:sp>
        <p:nvSpPr>
          <p:cNvPr id="5" name="Title 2">
            <a:extLst>
              <a:ext uri="{FF2B5EF4-FFF2-40B4-BE49-F238E27FC236}">
                <a16:creationId xmlns:a16="http://schemas.microsoft.com/office/drawing/2014/main" id="{6465BFE1-8E24-44FE-9C6F-22C1DBD5E5F6}"/>
              </a:ext>
            </a:extLst>
          </p:cNvPr>
          <p:cNvSpPr>
            <a:spLocks noGrp="1"/>
          </p:cNvSpPr>
          <p:nvPr>
            <p:ph type="title"/>
          </p:nvPr>
        </p:nvSpPr>
        <p:spPr>
          <a:xfrm>
            <a:off x="1356241" y="392154"/>
            <a:ext cx="10820223" cy="682499"/>
          </a:xfrm>
        </p:spPr>
        <p:txBody>
          <a:bodyPr/>
          <a:lstStyle/>
          <a:p>
            <a:r>
              <a:rPr lang="en-US" sz="3400" dirty="0">
                <a:solidFill>
                  <a:srgbClr val="8DC63F"/>
                </a:solidFill>
              </a:rPr>
              <a:t>Employer Benefits – Why would you want to do this?</a:t>
            </a:r>
          </a:p>
        </p:txBody>
      </p:sp>
      <p:pic>
        <p:nvPicPr>
          <p:cNvPr id="6" name="Picture 5">
            <a:extLst>
              <a:ext uri="{FF2B5EF4-FFF2-40B4-BE49-F238E27FC236}">
                <a16:creationId xmlns:a16="http://schemas.microsoft.com/office/drawing/2014/main" id="{B3EC2B65-865F-495B-8EBA-CFFCA07EC1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842" y="449075"/>
            <a:ext cx="914400" cy="510718"/>
          </a:xfrm>
          <a:prstGeom prst="rect">
            <a:avLst/>
          </a:prstGeom>
        </p:spPr>
      </p:pic>
      <p:pic>
        <p:nvPicPr>
          <p:cNvPr id="2052" name="Picture 4">
            <a:extLst>
              <a:ext uri="{FF2B5EF4-FFF2-40B4-BE49-F238E27FC236}">
                <a16:creationId xmlns:a16="http://schemas.microsoft.com/office/drawing/2014/main" id="{C2CC4617-87EA-4549-BF2A-BE9D1150B4F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01" y="5273903"/>
            <a:ext cx="3276599" cy="58620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E5B036F2-C4F1-43EB-BDA4-8270D5C129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55217" y="5333162"/>
            <a:ext cx="1685925" cy="58102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747A9169-5727-40B9-AAB6-B855839D13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19775" y="5437099"/>
            <a:ext cx="1543050" cy="419100"/>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4">
            <a:extLst>
              <a:ext uri="{FF2B5EF4-FFF2-40B4-BE49-F238E27FC236}">
                <a16:creationId xmlns:a16="http://schemas.microsoft.com/office/drawing/2014/main" id="{F09388E6-0610-443A-B314-96DDD78C8E8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4762" y="5333162"/>
            <a:ext cx="2381250" cy="6858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F93FF0DF-FD39-4C4A-B867-509CBF9E39A6}"/>
              </a:ext>
            </a:extLst>
          </p:cNvPr>
          <p:cNvSpPr txBox="1"/>
          <p:nvPr/>
        </p:nvSpPr>
        <p:spPr>
          <a:xfrm>
            <a:off x="190501" y="1292187"/>
            <a:ext cx="11571523" cy="1292662"/>
          </a:xfrm>
          <a:prstGeom prst="rect">
            <a:avLst/>
          </a:prstGeom>
          <a:noFill/>
        </p:spPr>
        <p:txBody>
          <a:bodyPr wrap="square">
            <a:spAutoFit/>
          </a:bodyPr>
          <a:lstStyle/>
          <a:p>
            <a:pPr fontAlgn="base"/>
            <a:r>
              <a:rPr lang="en-US" sz="2400" i="0" dirty="0">
                <a:solidFill>
                  <a:srgbClr val="00B0F0"/>
                </a:solidFill>
                <a:effectLst/>
                <a:cs typeface="Arial" panose="020B0604020202020204" pitchFamily="34" charset="0"/>
              </a:rPr>
              <a:t>AAMI scaled the mountain of paperwork, you reap the benefits!</a:t>
            </a:r>
          </a:p>
          <a:p>
            <a:pPr algn="l" fontAlgn="base"/>
            <a:r>
              <a:rPr lang="en-US" b="0" i="0" dirty="0">
                <a:solidFill>
                  <a:srgbClr val="6A7780"/>
                </a:solidFill>
                <a:effectLst/>
                <a:latin typeface="-apple-system"/>
              </a:rPr>
              <a:t>Getting a new apprenticeship approved through the U.S. Department of Labor is a hurdle—and we've already cleared it for you! As the sponsoring partner of the program, AAMI will not only certify your apprentices that complete the program, but is here to support both the employer and apprentice through the process by serving as your liaison to the DOL.  </a:t>
            </a:r>
          </a:p>
        </p:txBody>
      </p:sp>
      <p:pic>
        <p:nvPicPr>
          <p:cNvPr id="9" name="Picture 8">
            <a:extLst>
              <a:ext uri="{FF2B5EF4-FFF2-40B4-BE49-F238E27FC236}">
                <a16:creationId xmlns:a16="http://schemas.microsoft.com/office/drawing/2014/main" id="{4146D1CB-44AF-4A22-8CC6-362958E90D68}"/>
              </a:ext>
            </a:extLst>
          </p:cNvPr>
          <p:cNvPicPr>
            <a:picLocks noChangeAspect="1"/>
          </p:cNvPicPr>
          <p:nvPr/>
        </p:nvPicPr>
        <p:blipFill>
          <a:blip r:embed="rId8"/>
          <a:stretch>
            <a:fillRect/>
          </a:stretch>
        </p:blipFill>
        <p:spPr>
          <a:xfrm>
            <a:off x="190502" y="2538677"/>
            <a:ext cx="11810998" cy="2380456"/>
          </a:xfrm>
          <a:prstGeom prst="rect">
            <a:avLst/>
          </a:prstGeom>
        </p:spPr>
      </p:pic>
    </p:spTree>
    <p:extLst>
      <p:ext uri="{BB962C8B-B14F-4D97-AF65-F5344CB8AC3E}">
        <p14:creationId xmlns:p14="http://schemas.microsoft.com/office/powerpoint/2010/main" val="2791988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BE3EAF0-C162-4D54-8C14-0C9A63F1DCD1}"/>
              </a:ext>
            </a:extLst>
          </p:cNvPr>
          <p:cNvSpPr>
            <a:spLocks noGrp="1"/>
          </p:cNvSpPr>
          <p:nvPr>
            <p:ph type="body" sz="quarter" idx="11"/>
          </p:nvPr>
        </p:nvSpPr>
        <p:spPr/>
        <p:txBody>
          <a:bodyPr/>
          <a:lstStyle/>
          <a:p>
            <a:r>
              <a:rPr lang="en-US" dirty="0"/>
              <a:t>#IamHTM</a:t>
            </a:r>
          </a:p>
        </p:txBody>
      </p:sp>
      <p:sp>
        <p:nvSpPr>
          <p:cNvPr id="5" name="Title 2">
            <a:extLst>
              <a:ext uri="{FF2B5EF4-FFF2-40B4-BE49-F238E27FC236}">
                <a16:creationId xmlns:a16="http://schemas.microsoft.com/office/drawing/2014/main" id="{4503C226-56E3-49D8-8434-8CCBF7562E01}"/>
              </a:ext>
            </a:extLst>
          </p:cNvPr>
          <p:cNvSpPr>
            <a:spLocks noGrp="1"/>
          </p:cNvSpPr>
          <p:nvPr>
            <p:ph type="title"/>
          </p:nvPr>
        </p:nvSpPr>
        <p:spPr>
          <a:xfrm>
            <a:off x="1356242" y="403880"/>
            <a:ext cx="10515600" cy="682625"/>
          </a:xfrm>
        </p:spPr>
        <p:txBody>
          <a:bodyPr/>
          <a:lstStyle/>
          <a:p>
            <a:r>
              <a:rPr lang="en-US" sz="3400" dirty="0">
                <a:solidFill>
                  <a:srgbClr val="8DC63F"/>
                </a:solidFill>
              </a:rPr>
              <a:t>Employer Benefits – Why would you want to do this?</a:t>
            </a:r>
          </a:p>
        </p:txBody>
      </p:sp>
      <p:pic>
        <p:nvPicPr>
          <p:cNvPr id="6" name="Picture 5">
            <a:extLst>
              <a:ext uri="{FF2B5EF4-FFF2-40B4-BE49-F238E27FC236}">
                <a16:creationId xmlns:a16="http://schemas.microsoft.com/office/drawing/2014/main" id="{F3D48F88-2EF2-47D1-9011-2B09366560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842" y="449075"/>
            <a:ext cx="914400" cy="510718"/>
          </a:xfrm>
          <a:prstGeom prst="rect">
            <a:avLst/>
          </a:prstGeom>
        </p:spPr>
      </p:pic>
      <p:pic>
        <p:nvPicPr>
          <p:cNvPr id="1026" name="Picture 2">
            <a:extLst>
              <a:ext uri="{FF2B5EF4-FFF2-40B4-BE49-F238E27FC236}">
                <a16:creationId xmlns:a16="http://schemas.microsoft.com/office/drawing/2014/main" id="{379FA70F-88C2-4E3B-9DF3-823964FEE03E}"/>
              </a:ext>
            </a:extLst>
          </p:cNvPr>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234374" y="4687755"/>
            <a:ext cx="1943893" cy="117119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F30C292D-503F-4CC1-B4A2-2708110AF77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91921" y="4599138"/>
            <a:ext cx="4025187" cy="15094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F2D4912F-3F02-4D2F-847F-05E418DBFA4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4994" y="5082397"/>
            <a:ext cx="2286000" cy="5429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98D7CA9-5E42-43E6-A38D-D5E7349CC95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75307" y="4496398"/>
            <a:ext cx="3364174" cy="133221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3799741-D0A1-46AB-B1B7-B2C63A9D9958}"/>
              </a:ext>
            </a:extLst>
          </p:cNvPr>
          <p:cNvPicPr>
            <a:picLocks noChangeAspect="1"/>
          </p:cNvPicPr>
          <p:nvPr/>
        </p:nvPicPr>
        <p:blipFill>
          <a:blip r:embed="rId8"/>
          <a:stretch>
            <a:fillRect/>
          </a:stretch>
        </p:blipFill>
        <p:spPr>
          <a:xfrm>
            <a:off x="0" y="1278372"/>
            <a:ext cx="12188909" cy="3091314"/>
          </a:xfrm>
          <a:prstGeom prst="rect">
            <a:avLst/>
          </a:prstGeom>
        </p:spPr>
      </p:pic>
    </p:spTree>
    <p:extLst>
      <p:ext uri="{BB962C8B-B14F-4D97-AF65-F5344CB8AC3E}">
        <p14:creationId xmlns:p14="http://schemas.microsoft.com/office/powerpoint/2010/main" val="3148893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97F1A3-731E-49FF-AF54-1F89D7352097}"/>
              </a:ext>
            </a:extLst>
          </p:cNvPr>
          <p:cNvSpPr>
            <a:spLocks noGrp="1"/>
          </p:cNvSpPr>
          <p:nvPr>
            <p:ph type="body" sz="quarter" idx="11"/>
          </p:nvPr>
        </p:nvSpPr>
        <p:spPr/>
        <p:txBody>
          <a:bodyPr/>
          <a:lstStyle/>
          <a:p>
            <a:r>
              <a:rPr lang="en-US" dirty="0"/>
              <a:t>#IamHTM</a:t>
            </a:r>
          </a:p>
        </p:txBody>
      </p:sp>
      <p:pic>
        <p:nvPicPr>
          <p:cNvPr id="6" name="Picture 5" descr="Text&#10;&#10;Description automatically generated">
            <a:extLst>
              <a:ext uri="{FF2B5EF4-FFF2-40B4-BE49-F238E27FC236}">
                <a16:creationId xmlns:a16="http://schemas.microsoft.com/office/drawing/2014/main" id="{C2D2C626-26B2-4981-80B9-CBFC86F20398}"/>
              </a:ext>
            </a:extLst>
          </p:cNvPr>
          <p:cNvPicPr>
            <a:picLocks noChangeAspect="1"/>
          </p:cNvPicPr>
          <p:nvPr/>
        </p:nvPicPr>
        <p:blipFill>
          <a:blip r:embed="rId2"/>
          <a:stretch>
            <a:fillRect/>
          </a:stretch>
        </p:blipFill>
        <p:spPr>
          <a:xfrm>
            <a:off x="2373861" y="3098693"/>
            <a:ext cx="7444275" cy="2332166"/>
          </a:xfrm>
          <a:prstGeom prst="rect">
            <a:avLst/>
          </a:prstGeom>
        </p:spPr>
      </p:pic>
      <p:sp>
        <p:nvSpPr>
          <p:cNvPr id="7" name="Title 2">
            <a:extLst>
              <a:ext uri="{FF2B5EF4-FFF2-40B4-BE49-F238E27FC236}">
                <a16:creationId xmlns:a16="http://schemas.microsoft.com/office/drawing/2014/main" id="{5BFBC33F-0B25-4C0B-B54B-1188E044DE12}"/>
              </a:ext>
            </a:extLst>
          </p:cNvPr>
          <p:cNvSpPr txBox="1">
            <a:spLocks/>
          </p:cNvSpPr>
          <p:nvPr/>
        </p:nvSpPr>
        <p:spPr>
          <a:xfrm>
            <a:off x="352424" y="5505365"/>
            <a:ext cx="11487150" cy="68249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Arial" panose="020B0604020202020204" pitchFamily="34" charset="0"/>
                <a:ea typeface="+mj-ea"/>
                <a:cs typeface="Arial" panose="020B0604020202020204" pitchFamily="34" charset="0"/>
              </a:defRPr>
            </a:lvl1pPr>
          </a:lstStyle>
          <a:p>
            <a:r>
              <a:rPr lang="en-US" sz="3600" dirty="0">
                <a:solidFill>
                  <a:srgbClr val="005B94"/>
                </a:solidFill>
              </a:rPr>
              <a:t>Visit </a:t>
            </a:r>
            <a:r>
              <a:rPr lang="en-US" sz="3600" dirty="0">
                <a:solidFill>
                  <a:srgbClr val="005B94"/>
                </a:solidFill>
                <a:hlinkClick r:id="rId3">
                  <a:extLst>
                    <a:ext uri="{A12FA001-AC4F-418D-AE19-62706E023703}">
                      <ahyp:hlinkClr xmlns:ahyp="http://schemas.microsoft.com/office/drawing/2018/hyperlinkcolor" val="tx"/>
                    </a:ext>
                  </a:extLst>
                </a:hlinkClick>
              </a:rPr>
              <a:t>www.aami.org/BMETApprenticeship</a:t>
            </a:r>
            <a:r>
              <a:rPr lang="en-US" sz="3600" dirty="0">
                <a:solidFill>
                  <a:srgbClr val="005B94"/>
                </a:solidFill>
              </a:rPr>
              <a:t> to learn more!</a:t>
            </a:r>
          </a:p>
        </p:txBody>
      </p:sp>
      <p:pic>
        <p:nvPicPr>
          <p:cNvPr id="8" name="Picture 2" descr="BMET Apprent-banner-01">
            <a:extLst>
              <a:ext uri="{FF2B5EF4-FFF2-40B4-BE49-F238E27FC236}">
                <a16:creationId xmlns:a16="http://schemas.microsoft.com/office/drawing/2014/main" id="{911F2CE7-DB28-4DE4-9B47-51C567647D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12192000" cy="3024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68201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71AEA-FF68-4EF4-9F34-5BB15042143D}"/>
              </a:ext>
            </a:extLst>
          </p:cNvPr>
          <p:cNvSpPr>
            <a:spLocks noGrp="1"/>
          </p:cNvSpPr>
          <p:nvPr>
            <p:ph type="title"/>
          </p:nvPr>
        </p:nvSpPr>
        <p:spPr/>
        <p:txBody>
          <a:bodyPr/>
          <a:lstStyle/>
          <a:p>
            <a:r>
              <a:rPr lang="en-US" sz="6000" dirty="0"/>
              <a:t>Questions? </a:t>
            </a:r>
          </a:p>
        </p:txBody>
      </p:sp>
      <p:sp>
        <p:nvSpPr>
          <p:cNvPr id="6" name="Text Placeholder 5">
            <a:extLst>
              <a:ext uri="{FF2B5EF4-FFF2-40B4-BE49-F238E27FC236}">
                <a16:creationId xmlns:a16="http://schemas.microsoft.com/office/drawing/2014/main" id="{B78A5E9A-9DE7-8742-96C2-246527410F30}"/>
              </a:ext>
            </a:extLst>
          </p:cNvPr>
          <p:cNvSpPr>
            <a:spLocks noGrp="1"/>
          </p:cNvSpPr>
          <p:nvPr>
            <p:ph type="body" idx="1"/>
          </p:nvPr>
        </p:nvSpPr>
        <p:spPr/>
        <p:txBody>
          <a:bodyPr/>
          <a:lstStyle/>
          <a:p>
            <a:endParaRPr lang="en-US" sz="3200" i="1" dirty="0"/>
          </a:p>
          <a:p>
            <a:r>
              <a:rPr lang="en-US" sz="3200" i="1" dirty="0"/>
              <a:t>How Can We Help You?</a:t>
            </a:r>
          </a:p>
        </p:txBody>
      </p:sp>
    </p:spTree>
    <p:extLst>
      <p:ext uri="{BB962C8B-B14F-4D97-AF65-F5344CB8AC3E}">
        <p14:creationId xmlns:p14="http://schemas.microsoft.com/office/powerpoint/2010/main" val="2721591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4636" y="1241135"/>
            <a:ext cx="4508001" cy="2542037"/>
          </a:xfrm>
          <a:prstGeom prst="rect">
            <a:avLst/>
          </a:prstGeom>
        </p:spPr>
      </p:pic>
      <p:sp>
        <p:nvSpPr>
          <p:cNvPr id="7" name="Rectangle 6"/>
          <p:cNvSpPr/>
          <p:nvPr/>
        </p:nvSpPr>
        <p:spPr>
          <a:xfrm>
            <a:off x="4605694" y="3677330"/>
            <a:ext cx="1885901" cy="369332"/>
          </a:xfrm>
          <a:prstGeom prst="rect">
            <a:avLst/>
          </a:prstGeom>
        </p:spPr>
        <p:txBody>
          <a:bodyPr wrap="none">
            <a:spAutoFit/>
          </a:bodyPr>
          <a:lstStyle/>
          <a:p>
            <a:pPr algn="ctr"/>
            <a:r>
              <a:rPr lang="en-US" b="1" dirty="0">
                <a:solidFill>
                  <a:schemeClr val="tx1">
                    <a:lumMod val="75000"/>
                    <a:lumOff val="25000"/>
                  </a:schemeClr>
                </a:solidFill>
                <a:latin typeface="Frutiger LT Std 45 Light" pitchFamily="34" charset="0"/>
                <a:cs typeface="Arial" panose="020B0604020202020204" pitchFamily="34" charset="0"/>
              </a:rPr>
              <a:t>aami.org/connect</a:t>
            </a:r>
            <a:endParaRPr lang="en-US" b="1" dirty="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0729" y="4498691"/>
            <a:ext cx="672020" cy="670002"/>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07887" y="4498691"/>
            <a:ext cx="670002" cy="670002"/>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17121" y="4498691"/>
            <a:ext cx="670002" cy="670002"/>
          </a:xfrm>
          <a:prstGeom prst="rect">
            <a:avLst/>
          </a:prstGeom>
        </p:spPr>
      </p:pic>
      <p:sp>
        <p:nvSpPr>
          <p:cNvPr id="11" name="Rectangle 10"/>
          <p:cNvSpPr/>
          <p:nvPr/>
        </p:nvSpPr>
        <p:spPr>
          <a:xfrm>
            <a:off x="449826" y="5344358"/>
            <a:ext cx="2513825" cy="369332"/>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rPr>
              <a:t>Search for AAMI</a:t>
            </a:r>
          </a:p>
        </p:txBody>
      </p:sp>
      <p:sp>
        <p:nvSpPr>
          <p:cNvPr id="12" name="Rectangle 11"/>
          <p:cNvSpPr/>
          <p:nvPr/>
        </p:nvSpPr>
        <p:spPr>
          <a:xfrm>
            <a:off x="2811448" y="5344358"/>
            <a:ext cx="2082621" cy="646331"/>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rPr>
              <a:t>Search for AAMI </a:t>
            </a:r>
            <a:br>
              <a:rPr lang="en-US" dirty="0">
                <a:latin typeface="Arial" panose="020B0604020202020204" pitchFamily="34" charset="0"/>
                <a:cs typeface="Arial" panose="020B0604020202020204" pitchFamily="34" charset="0"/>
              </a:rPr>
            </a:br>
            <a:endParaRPr lang="en-US" dirty="0">
              <a:latin typeface="Arial" panose="020B0604020202020204" pitchFamily="34" charset="0"/>
              <a:cs typeface="Arial" panose="020B0604020202020204" pitchFamily="34" charset="0"/>
            </a:endParaRPr>
          </a:p>
        </p:txBody>
      </p:sp>
      <p:sp>
        <p:nvSpPr>
          <p:cNvPr id="13" name="Rectangle 12"/>
          <p:cNvSpPr/>
          <p:nvPr/>
        </p:nvSpPr>
        <p:spPr>
          <a:xfrm>
            <a:off x="7080458" y="5344358"/>
            <a:ext cx="2124860" cy="369332"/>
          </a:xfrm>
          <a:prstGeom prst="rect">
            <a:avLst/>
          </a:prstGeom>
        </p:spPr>
        <p:txBody>
          <a:bodyPr wrap="square">
            <a:spAutoFit/>
          </a:bodyPr>
          <a:lstStyle/>
          <a:p>
            <a:pPr algn="ctr"/>
            <a:r>
              <a:rPr lang="en-US" dirty="0">
                <a:latin typeface="Arial" panose="020B0604020202020204" pitchFamily="34" charset="0"/>
                <a:cs typeface="Arial" panose="020B0604020202020204" pitchFamily="34" charset="0"/>
              </a:rPr>
              <a:t>@AAMI_Connect</a:t>
            </a:r>
          </a:p>
        </p:txBody>
      </p:sp>
      <p:sp>
        <p:nvSpPr>
          <p:cNvPr id="15" name="Title 14">
            <a:extLst>
              <a:ext uri="{FF2B5EF4-FFF2-40B4-BE49-F238E27FC236}">
                <a16:creationId xmlns:a16="http://schemas.microsoft.com/office/drawing/2014/main" id="{7FCF3A5D-9CF9-40AE-8009-498CE707CCDC}"/>
              </a:ext>
            </a:extLst>
          </p:cNvPr>
          <p:cNvSpPr>
            <a:spLocks noGrp="1"/>
          </p:cNvSpPr>
          <p:nvPr>
            <p:ph type="title"/>
          </p:nvPr>
        </p:nvSpPr>
        <p:spPr/>
        <p:txBody>
          <a:bodyPr/>
          <a:lstStyle/>
          <a:p>
            <a:r>
              <a:rPr lang="en-US" dirty="0"/>
              <a:t>FIND US!</a:t>
            </a:r>
          </a:p>
        </p:txBody>
      </p:sp>
      <p:sp>
        <p:nvSpPr>
          <p:cNvPr id="3" name="Rectangle 2"/>
          <p:cNvSpPr/>
          <p:nvPr/>
        </p:nvSpPr>
        <p:spPr>
          <a:xfrm>
            <a:off x="9236676" y="5344358"/>
            <a:ext cx="2210862" cy="369332"/>
          </a:xfrm>
          <a:prstGeom prst="rect">
            <a:avLst/>
          </a:prstGeom>
        </p:spPr>
        <p:txBody>
          <a:bodyPr wrap="none">
            <a:spAutoFit/>
          </a:bodyPr>
          <a:lstStyle/>
          <a:p>
            <a:r>
              <a:rPr lang="en-US" dirty="0">
                <a:latin typeface="Frutiger LT Std 65"/>
              </a:rPr>
              <a:t>https</a:t>
            </a:r>
            <a:r>
              <a:rPr lang="en-US" dirty="0">
                <a:latin typeface="Frutiger 55 Roman"/>
              </a:rPr>
              <a:t>://</a:t>
            </a:r>
            <a:r>
              <a:rPr lang="en-US" dirty="0">
                <a:latin typeface="Frutiger LT Std 45 Light"/>
              </a:rPr>
              <a:t>aamiblog.org</a:t>
            </a:r>
          </a:p>
        </p:txBody>
      </p:sp>
      <p:sp>
        <p:nvSpPr>
          <p:cNvPr id="4" name="Rectangle 3"/>
          <p:cNvSpPr/>
          <p:nvPr/>
        </p:nvSpPr>
        <p:spPr>
          <a:xfrm>
            <a:off x="5134127" y="5344358"/>
            <a:ext cx="1726755" cy="369332"/>
          </a:xfrm>
          <a:prstGeom prst="rect">
            <a:avLst/>
          </a:prstGeom>
        </p:spPr>
        <p:txBody>
          <a:bodyPr wrap="none">
            <a:spAutoFit/>
          </a:bodyPr>
          <a:lstStyle/>
          <a:p>
            <a:pPr algn="ctr"/>
            <a:r>
              <a:rPr lang="en-US" dirty="0">
                <a:latin typeface="Arial" panose="020B0604020202020204" pitchFamily="34" charset="0"/>
                <a:cs typeface="Arial" panose="020B0604020202020204" pitchFamily="34" charset="0"/>
              </a:rPr>
              <a:t>@aamiconnect</a:t>
            </a:r>
          </a:p>
        </p:txBody>
      </p:sp>
      <p:pic>
        <p:nvPicPr>
          <p:cNvPr id="18" name="Picture 17">
            <a:extLst>
              <a:ext uri="{FF2B5EF4-FFF2-40B4-BE49-F238E27FC236}">
                <a16:creationId xmlns:a16="http://schemas.microsoft.com/office/drawing/2014/main" id="{1C6CC7C2-7D26-4AFA-8C5F-EA800FF42680}"/>
              </a:ext>
            </a:extLst>
          </p:cNvPr>
          <p:cNvPicPr>
            <a:picLocks noChangeAspect="1"/>
          </p:cNvPicPr>
          <p:nvPr/>
        </p:nvPicPr>
        <p:blipFill>
          <a:blip r:embed="rId7"/>
          <a:stretch>
            <a:fillRect/>
          </a:stretch>
        </p:blipFill>
        <p:spPr>
          <a:xfrm>
            <a:off x="5661495" y="4497682"/>
            <a:ext cx="672020" cy="672020"/>
          </a:xfrm>
          <a:prstGeom prst="rect">
            <a:avLst/>
          </a:prstGeom>
        </p:spPr>
      </p:pic>
      <p:pic>
        <p:nvPicPr>
          <p:cNvPr id="19" name="Picture 18">
            <a:extLst>
              <a:ext uri="{FF2B5EF4-FFF2-40B4-BE49-F238E27FC236}">
                <a16:creationId xmlns:a16="http://schemas.microsoft.com/office/drawing/2014/main" id="{2123BA08-9ABC-4AF5-9B46-43DB3B5B469B}"/>
              </a:ext>
            </a:extLst>
          </p:cNvPr>
          <p:cNvPicPr>
            <a:picLocks noChangeAspect="1"/>
          </p:cNvPicPr>
          <p:nvPr/>
        </p:nvPicPr>
        <p:blipFill>
          <a:blip r:embed="rId8"/>
          <a:stretch>
            <a:fillRect/>
          </a:stretch>
        </p:blipFill>
        <p:spPr>
          <a:xfrm>
            <a:off x="9825042" y="4389224"/>
            <a:ext cx="1034130" cy="923330"/>
          </a:xfrm>
          <a:prstGeom prst="rect">
            <a:avLst/>
          </a:prstGeom>
        </p:spPr>
      </p:pic>
      <p:pic>
        <p:nvPicPr>
          <p:cNvPr id="20" name="Picture 19" descr="A person standing in front of a store&#10;&#10;Description automatically generated">
            <a:extLst>
              <a:ext uri="{FF2B5EF4-FFF2-40B4-BE49-F238E27FC236}">
                <a16:creationId xmlns:a16="http://schemas.microsoft.com/office/drawing/2014/main" id="{64931C70-3DD4-4C1C-9E46-54D2FCACDCF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346831" y="1285857"/>
            <a:ext cx="3100707" cy="2827571"/>
          </a:xfrm>
          <a:prstGeom prst="rect">
            <a:avLst/>
          </a:prstGeom>
        </p:spPr>
      </p:pic>
      <p:pic>
        <p:nvPicPr>
          <p:cNvPr id="21" name="Picture 20">
            <a:extLst>
              <a:ext uri="{FF2B5EF4-FFF2-40B4-BE49-F238E27FC236}">
                <a16:creationId xmlns:a16="http://schemas.microsoft.com/office/drawing/2014/main" id="{BEF64475-E9FA-4343-B865-09CADC76CA0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80963" y="1285857"/>
            <a:ext cx="3214039" cy="2741892"/>
          </a:xfrm>
          <a:prstGeom prst="rect">
            <a:avLst/>
          </a:prstGeom>
        </p:spPr>
      </p:pic>
      <p:sp>
        <p:nvSpPr>
          <p:cNvPr id="22" name="Text Placeholder 3">
            <a:extLst>
              <a:ext uri="{FF2B5EF4-FFF2-40B4-BE49-F238E27FC236}">
                <a16:creationId xmlns:a16="http://schemas.microsoft.com/office/drawing/2014/main" id="{7C8BFDCE-B00B-4B96-AD57-CE1F218EDD64}"/>
              </a:ext>
            </a:extLst>
          </p:cNvPr>
          <p:cNvSpPr txBox="1">
            <a:spLocks/>
          </p:cNvSpPr>
          <p:nvPr/>
        </p:nvSpPr>
        <p:spPr>
          <a:xfrm>
            <a:off x="8023300" y="6343771"/>
            <a:ext cx="3424238" cy="387350"/>
          </a:xfrm>
          <a:prstGeom prst="rect">
            <a:avLst/>
          </a:prstGeom>
        </p:spPr>
        <p:txBody>
          <a:bodyPr vert="horz" lIns="91440" tIns="45720" rIns="91440" bIns="45720" rtlCol="0" anchor="ctr">
            <a:noAutofit/>
          </a:bodyPr>
          <a:lstStyle>
            <a:lvl1pPr marL="0" indent="0" algn="r" defTabSz="914400" rtl="0" eaLnBrk="1" latinLnBrk="0" hangingPunct="1">
              <a:lnSpc>
                <a:spcPct val="100000"/>
              </a:lnSpc>
              <a:spcBef>
                <a:spcPts val="0"/>
              </a:spcBef>
              <a:spcAft>
                <a:spcPts val="600"/>
              </a:spcAft>
              <a:buFont typeface="Arial" panose="020B0604020202020204" pitchFamily="34" charset="0"/>
              <a:buNone/>
              <a:defRPr sz="1200" kern="1200">
                <a:solidFill>
                  <a:schemeClr val="bg2"/>
                </a:solidFill>
                <a:latin typeface="Arial" panose="020B0604020202020204" pitchFamily="34" charset="0"/>
                <a:ea typeface="+mn-ea"/>
                <a:cs typeface="Arial" panose="020B0604020202020204" pitchFamily="34" charset="0"/>
              </a:defRPr>
            </a:lvl1pPr>
            <a:lvl2pPr marL="460375" indent="-228600" algn="l" defTabSz="914400" rtl="0" eaLnBrk="1" latinLnBrk="0" hangingPunct="1">
              <a:lnSpc>
                <a:spcPct val="100000"/>
              </a:lnSpc>
              <a:spcBef>
                <a:spcPts val="0"/>
              </a:spcBef>
              <a:spcAft>
                <a:spcPts val="60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4213"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44588" indent="-228600"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t>
            </a:r>
            <a:r>
              <a:rPr lang="en-US" b="1" dirty="0"/>
              <a:t>IamHTM</a:t>
            </a:r>
          </a:p>
        </p:txBody>
      </p:sp>
    </p:spTree>
    <p:extLst>
      <p:ext uri="{BB962C8B-B14F-4D97-AF65-F5344CB8AC3E}">
        <p14:creationId xmlns:p14="http://schemas.microsoft.com/office/powerpoint/2010/main" val="1668848906"/>
      </p:ext>
    </p:extLst>
  </p:cSld>
  <p:clrMapOvr>
    <a:masterClrMapping/>
  </p:clrMapOvr>
</p:sld>
</file>

<file path=ppt/theme/theme1.xml><?xml version="1.0" encoding="utf-8"?>
<a:theme xmlns:a="http://schemas.openxmlformats.org/drawingml/2006/main" name="Custom Design">
  <a:themeElements>
    <a:clrScheme name="AAMI_Colors">
      <a:dk1>
        <a:srgbClr val="455560"/>
      </a:dk1>
      <a:lt1>
        <a:srgbClr val="FFFFFF"/>
      </a:lt1>
      <a:dk2>
        <a:srgbClr val="484848"/>
      </a:dk2>
      <a:lt2>
        <a:srgbClr val="E6E7E8"/>
      </a:lt2>
      <a:accent1>
        <a:srgbClr val="00619F"/>
      </a:accent1>
      <a:accent2>
        <a:srgbClr val="00AEEF"/>
      </a:accent2>
      <a:accent3>
        <a:srgbClr val="8DC63F"/>
      </a:accent3>
      <a:accent4>
        <a:srgbClr val="B0B7BB"/>
      </a:accent4>
      <a:accent5>
        <a:srgbClr val="F08B1D"/>
      </a:accent5>
      <a:accent6>
        <a:srgbClr val="B30838"/>
      </a:accent6>
      <a:hlink>
        <a:srgbClr val="27318B"/>
      </a:hlink>
      <a:folHlink>
        <a:srgbClr val="00A94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AMI_Colors">
      <a:dk1>
        <a:srgbClr val="455560"/>
      </a:dk1>
      <a:lt1>
        <a:srgbClr val="FFFFFF"/>
      </a:lt1>
      <a:dk2>
        <a:srgbClr val="484848"/>
      </a:dk2>
      <a:lt2>
        <a:srgbClr val="E6E7E8"/>
      </a:lt2>
      <a:accent1>
        <a:srgbClr val="00619F"/>
      </a:accent1>
      <a:accent2>
        <a:srgbClr val="00AEEF"/>
      </a:accent2>
      <a:accent3>
        <a:srgbClr val="8DC63F"/>
      </a:accent3>
      <a:accent4>
        <a:srgbClr val="B0B7BB"/>
      </a:accent4>
      <a:accent5>
        <a:srgbClr val="F08B1D"/>
      </a:accent5>
      <a:accent6>
        <a:srgbClr val="B30838"/>
      </a:accent6>
      <a:hlink>
        <a:srgbClr val="27318B"/>
      </a:hlink>
      <a:folHlink>
        <a:srgbClr val="00A94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6ECEB65E29FE842BA0E1E8BDB96F7D2" ma:contentTypeVersion="2" ma:contentTypeDescription="Create a new document." ma:contentTypeScope="" ma:versionID="e06c185e58dafd960954fad224baffd7">
  <xsd:schema xmlns:xsd="http://www.w3.org/2001/XMLSchema" xmlns:xs="http://www.w3.org/2001/XMLSchema" xmlns:p="http://schemas.microsoft.com/office/2006/metadata/properties" xmlns:ns2="ebf453de-843e-4c37-ad77-8e566396d255" targetNamespace="http://schemas.microsoft.com/office/2006/metadata/properties" ma:root="true" ma:fieldsID="170f01437eed50d416b62b02d5dc7ca5" ns2:_="">
    <xsd:import namespace="ebf453de-843e-4c37-ad77-8e566396d255"/>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f453de-843e-4c37-ad77-8e566396d2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B3DEA0-973B-4278-8429-73F86CBC4520}">
  <ds:schemaRefs>
    <ds:schemaRef ds:uri="http://schemas.microsoft.com/sharepoint/v3/contenttype/forms"/>
  </ds:schemaRefs>
</ds:datastoreItem>
</file>

<file path=customXml/itemProps2.xml><?xml version="1.0" encoding="utf-8"?>
<ds:datastoreItem xmlns:ds="http://schemas.openxmlformats.org/officeDocument/2006/customXml" ds:itemID="{B02DF7D7-4578-47B2-9DF5-E120B25027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f453de-843e-4c37-ad77-8e566396d2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14139</TotalTime>
  <Words>1550</Words>
  <Application>Microsoft Office PowerPoint</Application>
  <PresentationFormat>Widescreen</PresentationFormat>
  <Paragraphs>250</Paragraphs>
  <Slides>38</Slides>
  <Notes>11</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38</vt:i4>
      </vt:variant>
    </vt:vector>
  </HeadingPairs>
  <TitlesOfParts>
    <vt:vector size="49" baseType="lpstr">
      <vt:lpstr>-apple-system</vt:lpstr>
      <vt:lpstr>Arial</vt:lpstr>
      <vt:lpstr>Calibri</vt:lpstr>
      <vt:lpstr>Calibri Light</vt:lpstr>
      <vt:lpstr>Frutiger 55 Roman</vt:lpstr>
      <vt:lpstr>Frutiger LT Std 45 Light</vt:lpstr>
      <vt:lpstr>Frutiger LT Std 65</vt:lpstr>
      <vt:lpstr>Salesforce Sans</vt:lpstr>
      <vt:lpstr>Wingdings</vt:lpstr>
      <vt:lpstr>Custom Design</vt:lpstr>
      <vt:lpstr>Custom Design</vt:lpstr>
      <vt:lpstr>Creating a Strong HTM Pipeline Together </vt:lpstr>
      <vt:lpstr>PowerPoint Presentation</vt:lpstr>
      <vt:lpstr>PowerPoint Presentation</vt:lpstr>
      <vt:lpstr>PowerPoint Presentation</vt:lpstr>
      <vt:lpstr>5 Resources to Promote HTM </vt:lpstr>
      <vt:lpstr>#1. Succession  Planning Guide</vt:lpstr>
      <vt:lpstr>5 Resources Affecting You!</vt:lpstr>
      <vt:lpstr>5 Resources Affecting You!</vt:lpstr>
      <vt:lpstr>#2. HTM Training  Guide</vt:lpstr>
      <vt:lpstr>5 Resources Affecting You!</vt:lpstr>
      <vt:lpstr>5 Resources Affecting You!</vt:lpstr>
      <vt:lpstr>#3. The Certified  Associate in  Biomedical  Technology (CABT)</vt:lpstr>
      <vt:lpstr>5 Resources Affecting You!</vt:lpstr>
      <vt:lpstr>#4. BMET101 Course</vt:lpstr>
      <vt:lpstr>5 Resources Affecting You!</vt:lpstr>
      <vt:lpstr>#5. HTM in a Box</vt:lpstr>
      <vt:lpstr>5 Resources Affecting You!</vt:lpstr>
      <vt:lpstr>PowerPoint Presentation</vt:lpstr>
      <vt:lpstr>AAMI HTM Outreach</vt:lpstr>
      <vt:lpstr>Promoting the Field/Pipeline Development</vt:lpstr>
      <vt:lpstr>Promoting the Field/Pipeline Development</vt:lpstr>
      <vt:lpstr>The BMET Apprenticeship</vt:lpstr>
      <vt:lpstr> </vt:lpstr>
      <vt:lpstr> What is Apprenticeship?</vt:lpstr>
      <vt:lpstr>PowerPoint Presentation</vt:lpstr>
      <vt:lpstr>Work Based Learning</vt:lpstr>
      <vt:lpstr>Mentorship</vt:lpstr>
      <vt:lpstr>Formal Learning</vt:lpstr>
      <vt:lpstr>PowerPoint Presentation</vt:lpstr>
      <vt:lpstr>PowerPoint Presentation</vt:lpstr>
      <vt:lpstr>PowerPoint Presentation</vt:lpstr>
      <vt:lpstr>Portable Credentials</vt:lpstr>
      <vt:lpstr>Employer Benefits – Why would you want to do this?</vt:lpstr>
      <vt:lpstr>Employer Benefits – Why would you want to do this?</vt:lpstr>
      <vt:lpstr>Employer Benefits – Why would you want to do this?</vt:lpstr>
      <vt:lpstr>PowerPoint Presentation</vt:lpstr>
      <vt:lpstr>Questions? </vt:lpstr>
      <vt:lpstr>FIND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Your Future Is So Bright,  You’re Going to Need Shades</dc:title>
  <dc:creator>Robert D. Jensen</dc:creator>
  <cp:lastModifiedBy>Danielle McGeary</cp:lastModifiedBy>
  <cp:revision>68</cp:revision>
  <cp:lastPrinted>2019-02-14T15:46:01Z</cp:lastPrinted>
  <dcterms:modified xsi:type="dcterms:W3CDTF">2021-11-18T18:12:11Z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0x010100B6ECEB65E29FE842BA0E1E8BDB96F7D2</vt:lpwstr>
  </property>
  <property fmtid="{D5CDD505-2E9C-101B-9397-08002B2CF9AE}" pid="3" name="Order">
    <vt:r8>1000</vt:r8>
  </property>
</Properties>
</file>