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312" r:id="rId5"/>
    <p:sldId id="313" r:id="rId6"/>
    <p:sldId id="280" r:id="rId7"/>
    <p:sldId id="269" r:id="rId8"/>
    <p:sldId id="285" r:id="rId9"/>
    <p:sldId id="289" r:id="rId10"/>
    <p:sldId id="305" r:id="rId11"/>
    <p:sldId id="319" r:id="rId12"/>
    <p:sldId id="308" r:id="rId13"/>
    <p:sldId id="317" r:id="rId14"/>
    <p:sldId id="323" r:id="rId15"/>
    <p:sldId id="306" r:id="rId16"/>
    <p:sldId id="262" r:id="rId17"/>
    <p:sldId id="267" r:id="rId18"/>
    <p:sldId id="268" r:id="rId19"/>
    <p:sldId id="271" r:id="rId20"/>
    <p:sldId id="270" r:id="rId21"/>
    <p:sldId id="277" r:id="rId22"/>
    <p:sldId id="307" r:id="rId23"/>
    <p:sldId id="296" r:id="rId24"/>
    <p:sldId id="318" r:id="rId25"/>
    <p:sldId id="322" r:id="rId26"/>
    <p:sldId id="273" r:id="rId27"/>
    <p:sldId id="276" r:id="rId28"/>
    <p:sldId id="291" r:id="rId29"/>
    <p:sldId id="301" r:id="rId30"/>
    <p:sldId id="304" r:id="rId31"/>
    <p:sldId id="275" r:id="rId32"/>
    <p:sldId id="300" r:id="rId33"/>
    <p:sldId id="278" r:id="rId34"/>
    <p:sldId id="297" r:id="rId35"/>
    <p:sldId id="299" r:id="rId36"/>
    <p:sldId id="286" r:id="rId37"/>
    <p:sldId id="314" r:id="rId38"/>
    <p:sldId id="287" r:id="rId39"/>
    <p:sldId id="288" r:id="rId40"/>
    <p:sldId id="292" r:id="rId41"/>
    <p:sldId id="298" r:id="rId42"/>
    <p:sldId id="293" r:id="rId43"/>
    <p:sldId id="294" r:id="rId44"/>
    <p:sldId id="302" r:id="rId45"/>
    <p:sldId id="324" r:id="rId46"/>
    <p:sldId id="290" r:id="rId47"/>
    <p:sldId id="325" r:id="rId48"/>
    <p:sldId id="316" r:id="rId49"/>
    <p:sldId id="326" r:id="rId50"/>
    <p:sldId id="320" r:id="rId51"/>
    <p:sldId id="327" r:id="rId52"/>
    <p:sldId id="321" r:id="rId53"/>
    <p:sldId id="303" r:id="rId5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18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744" y="10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C87D99-59F2-41CD-933C-D28B9912A545}"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C87D99-59F2-41CD-933C-D28B9912A545}"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C87D99-59F2-41CD-933C-D28B9912A545}"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C87D99-59F2-41CD-933C-D28B9912A545}" type="datetimeFigureOut">
              <a:rPr lang="en-US" smtClean="0"/>
              <a:pPr/>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C87D99-59F2-41CD-933C-D28B9912A545}" type="datetimeFigureOut">
              <a:rPr lang="en-US" smtClean="0"/>
              <a:pPr/>
              <a:t>4/3/2022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C87D99-59F2-41CD-933C-D28B9912A545}" type="datetimeFigureOut">
              <a:rPr lang="en-US" smtClean="0"/>
              <a:pPr/>
              <a:t>4/3/2022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87D99-59F2-41CD-933C-D28B9912A545}" type="datetimeFigureOut">
              <a:rPr lang="en-US" smtClean="0"/>
              <a:pPr/>
              <a:t>4/3/2022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87D99-59F2-41CD-933C-D28B9912A545}" type="datetimeFigureOut">
              <a:rPr lang="en-US" smtClean="0"/>
              <a:pPr/>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87D99-59F2-41CD-933C-D28B9912A545}" type="datetimeFigureOut">
              <a:rPr lang="en-US" smtClean="0"/>
              <a:pPr/>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C87D99-59F2-41CD-933C-D28B9912A545}"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C87D99-59F2-41CD-933C-D28B9912A545}"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87D99-59F2-41CD-933C-D28B9912A545}" type="datetimeFigureOut">
              <a:rPr lang="en-US" smtClean="0"/>
              <a:pPr/>
              <a:t>4/3/2022</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AB0DB-7274-4DC5-8EEB-3CC114CD83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raeutigamPublishing.com" TargetMode="External"/><Relationship Id="rId7" Type="http://schemas.openxmlformats.org/officeDocument/2006/relationships/image" Target="../media/image1.png"/><Relationship Id="rId2" Type="http://schemas.openxmlformats.org/officeDocument/2006/relationships/hyperlink" Target="https://www/BraeutigamEnterprises.com" TargetMode="External"/><Relationship Id="rId1" Type="http://schemas.openxmlformats.org/officeDocument/2006/relationships/slideLayout" Target="../slideLayouts/slideLayout1.xml"/><Relationship Id="rId6" Type="http://schemas.openxmlformats.org/officeDocument/2006/relationships/hyperlink" Target="mailto:dave@talesofthebiomed.com" TargetMode="External"/><Relationship Id="rId5" Type="http://schemas.openxmlformats.org/officeDocument/2006/relationships/hyperlink" Target="mailto:dave@BraeutigamEnterprises.com" TargetMode="External"/><Relationship Id="rId4" Type="http://schemas.openxmlformats.org/officeDocument/2006/relationships/hyperlink" Target="https://talesofthebiomed.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medicaltechnologyschools.com/medical-lab-technician/top-new-health-technologi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medicaltechnologyschools.com/medical-lab-technician/top-new-health-technologi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businessinsider.com/big-tech-in-healthcare-repor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theverge.com/2017/11/30/16718978/fda-medical-device-accessory-apple-watch-aliveco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nytimes.com/2018/01/30/business/amazon-health-care-plan-reaction.html?action=click&amp;contentCollection=Technology&amp;module=RelatedCoverage&amp;region=Marginalia&amp;pgtype=articl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realviewimaging.com/medica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mcdmag.com/2017/09/enhancing-healthcare-planning-through-virtual-reality/" TargetMode="External"/><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www.beckershospitalreview.com/cardiology/smart-stethoscope-can-spot-heart-failure-study-finds.html" TargetMode="External"/><Relationship Id="rId3" Type="http://schemas.openxmlformats.org/officeDocument/2006/relationships/hyperlink" Target="https://www.ekohealth.com/" TargetMode="External"/><Relationship Id="rId7" Type="http://schemas.openxmlformats.org/officeDocument/2006/relationships/image" Target="../media/image48.pn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hyperlink" Target="https://www.3m.com/3M/en_US/p/d/v101297844/"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1technation.com/the-robots-are-coming-who-will-maintain-the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hyperlink" Target="https://aamiblog.org/2018/12/26/david-braeutigam-cybersecurity-is-the-new-electrical-safety-concern-for-ht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hyperlink" Target="https://www.himss.org/resources/cybersecurity-healthcare#:~:text=Cybersecurity%20in%20healthcare%20involves%20the,as%20the%20%E2%80%9CCIA%20triad.%E2%80%9D" TargetMode="External"/><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gif"/><Relationship Id="rId1" Type="http://schemas.openxmlformats.org/officeDocument/2006/relationships/slideLayout" Target="../slideLayouts/slideLayout6.xml"/><Relationship Id="rId5" Type="http://schemas.openxmlformats.org/officeDocument/2006/relationships/image" Target="../media/image65.jpeg"/><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hyperlink" Target="https://www.aami.org/training/training-suites/regulatory/medical-device-cybersecurity-101-for-htm-professionals" TargetMode="External"/><Relationship Id="rId5" Type="http://schemas.openxmlformats.org/officeDocument/2006/relationships/image" Target="../media/image69.png"/><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2" Type="http://schemas.openxmlformats.org/officeDocument/2006/relationships/hyperlink" Target="https://swivelsecure.com/solutions/healthcare/healthcare-is-the-biggest-target-for-cyberattacks/" TargetMode="Externa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hyperlink" Target="https://www.forescout.com/company/blog/need-strategy-compliance-asset-management-healthcare-facility-start-visibility/"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2.deloitte.com/content/dam/Deloitte/global/Documents/Life-Sciences-Health-Care/gx-lshc-medtech-iomt-brochure.pdf" TargetMode="External"/><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www2.deloitte.com/content/dam/Deloitte/global/Documents/Life-Sciences-Health-Care/gx-lshc-medtech-iomt-brochure.pdf"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568576"/>
            <a:ext cx="7772400" cy="1470025"/>
          </a:xfrm>
        </p:spPr>
        <p:txBody>
          <a:bodyPr>
            <a:normAutofit fontScale="90000"/>
          </a:bodyPr>
          <a:lstStyle/>
          <a:p>
            <a:r>
              <a:rPr lang="en-US" dirty="0"/>
              <a:t>The Future of Healthcare and HTM</a:t>
            </a:r>
            <a:br>
              <a:rPr lang="en-US" dirty="0"/>
            </a:br>
            <a:r>
              <a:rPr lang="en-US" dirty="0"/>
              <a:t>Part Quatro</a:t>
            </a:r>
          </a:p>
        </p:txBody>
      </p:sp>
      <p:sp>
        <p:nvSpPr>
          <p:cNvPr id="3" name="Subtitle 2"/>
          <p:cNvSpPr>
            <a:spLocks noGrp="1"/>
          </p:cNvSpPr>
          <p:nvPr>
            <p:ph type="subTitle" idx="1"/>
          </p:nvPr>
        </p:nvSpPr>
        <p:spPr>
          <a:xfrm>
            <a:off x="2743200" y="4114800"/>
            <a:ext cx="7010400" cy="2667000"/>
          </a:xfrm>
        </p:spPr>
        <p:txBody>
          <a:bodyPr>
            <a:normAutofit fontScale="62500" lnSpcReduction="20000"/>
          </a:bodyPr>
          <a:lstStyle/>
          <a:p>
            <a:r>
              <a:rPr lang="en-US" b="1" dirty="0">
                <a:solidFill>
                  <a:srgbClr val="0E18E4"/>
                </a:solidFill>
              </a:rPr>
              <a:t>David W. Braeutigam</a:t>
            </a:r>
          </a:p>
          <a:p>
            <a:r>
              <a:rPr lang="en-US" dirty="0">
                <a:solidFill>
                  <a:srgbClr val="0E18E4"/>
                </a:solidFill>
              </a:rPr>
              <a:t>Consultant/Author/Educator</a:t>
            </a:r>
          </a:p>
          <a:p>
            <a:r>
              <a:rPr lang="en-US" dirty="0">
                <a:solidFill>
                  <a:srgbClr val="0E18E4"/>
                </a:solidFill>
              </a:rPr>
              <a:t>Arlington, Texas</a:t>
            </a:r>
          </a:p>
          <a:p>
            <a:r>
              <a:rPr lang="en-US" dirty="0">
                <a:hlinkClick r:id="rId2"/>
              </a:rPr>
              <a:t>https://www/BraeutigamEnterprises.com</a:t>
            </a:r>
            <a:endParaRPr lang="en-US" dirty="0"/>
          </a:p>
          <a:p>
            <a:r>
              <a:rPr lang="en-US" dirty="0">
                <a:hlinkClick r:id="rId3"/>
              </a:rPr>
              <a:t>https://www/BraeutigamPublishing.com</a:t>
            </a:r>
            <a:endParaRPr lang="en-US" dirty="0"/>
          </a:p>
          <a:p>
            <a:r>
              <a:rPr lang="en-US" dirty="0">
                <a:hlinkClick r:id="rId4"/>
              </a:rPr>
              <a:t>https://TalesOfTheBiomed.com</a:t>
            </a:r>
            <a:endParaRPr lang="en-US" dirty="0"/>
          </a:p>
          <a:p>
            <a:r>
              <a:rPr lang="en-US" dirty="0">
                <a:hlinkClick r:id="rId5"/>
              </a:rPr>
              <a:t>dave@BraeutigamEnterprises.com</a:t>
            </a:r>
            <a:endParaRPr lang="en-US" dirty="0"/>
          </a:p>
          <a:p>
            <a:r>
              <a:rPr lang="en-US" dirty="0">
                <a:hlinkClick r:id="rId6"/>
              </a:rPr>
              <a:t>dave@TalesOfTheBiomed.com</a:t>
            </a:r>
            <a:endParaRPr lang="en-US" dirty="0"/>
          </a:p>
        </p:txBody>
      </p:sp>
      <p:pic>
        <p:nvPicPr>
          <p:cNvPr id="5" name="Picture 4">
            <a:extLst>
              <a:ext uri="{FF2B5EF4-FFF2-40B4-BE49-F238E27FC236}">
                <a16:creationId xmlns:a16="http://schemas.microsoft.com/office/drawing/2014/main" id="{A8A26EEC-6C99-49D9-A080-5036B7077815}"/>
              </a:ext>
            </a:extLst>
          </p:cNvPr>
          <p:cNvPicPr>
            <a:picLocks noChangeAspect="1"/>
          </p:cNvPicPr>
          <p:nvPr/>
        </p:nvPicPr>
        <p:blipFill>
          <a:blip r:embed="rId7"/>
          <a:stretch>
            <a:fillRect/>
          </a:stretch>
        </p:blipFill>
        <p:spPr>
          <a:xfrm>
            <a:off x="4495800" y="143509"/>
            <a:ext cx="3505200" cy="24102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 letter&#10;&#10;Description automatically generated">
            <a:extLst>
              <a:ext uri="{FF2B5EF4-FFF2-40B4-BE49-F238E27FC236}">
                <a16:creationId xmlns:a16="http://schemas.microsoft.com/office/drawing/2014/main" id="{0DF51127-1B67-4DF2-9766-5487C5E222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4482869"/>
            <a:ext cx="1362277" cy="2100494"/>
          </a:xfrm>
          <a:prstGeom prst="rect">
            <a:avLst/>
          </a:prstGeom>
          <a:ln>
            <a:solidFill>
              <a:schemeClr val="tx1"/>
            </a:solidFill>
          </a:ln>
        </p:spPr>
      </p:pic>
      <p:sp>
        <p:nvSpPr>
          <p:cNvPr id="2" name="Title 1"/>
          <p:cNvSpPr>
            <a:spLocks noGrp="1"/>
          </p:cNvSpPr>
          <p:nvPr>
            <p:ph type="title"/>
          </p:nvPr>
        </p:nvSpPr>
        <p:spPr/>
        <p:txBody>
          <a:bodyPr/>
          <a:lstStyle/>
          <a:p>
            <a:r>
              <a:rPr lang="en-US" dirty="0"/>
              <a:t>About David Braeutigam</a:t>
            </a:r>
          </a:p>
        </p:txBody>
      </p:sp>
      <p:sp>
        <p:nvSpPr>
          <p:cNvPr id="3" name="Content Placeholder 2"/>
          <p:cNvSpPr>
            <a:spLocks noGrp="1"/>
          </p:cNvSpPr>
          <p:nvPr>
            <p:ph idx="1"/>
          </p:nvPr>
        </p:nvSpPr>
        <p:spPr>
          <a:xfrm>
            <a:off x="685799" y="1600200"/>
            <a:ext cx="6858001" cy="4572000"/>
          </a:xfrm>
        </p:spPr>
        <p:txBody>
          <a:bodyPr>
            <a:normAutofit fontScale="92500" lnSpcReduction="10000"/>
          </a:bodyPr>
          <a:lstStyle/>
          <a:p>
            <a:r>
              <a:rPr lang="en-US" dirty="0"/>
              <a:t>Many years in Healthcare Technology Management</a:t>
            </a:r>
          </a:p>
          <a:p>
            <a:r>
              <a:rPr lang="en-US" dirty="0"/>
              <a:t>Trained at Fitzsimons in the U.S. Army</a:t>
            </a:r>
          </a:p>
          <a:p>
            <a:r>
              <a:rPr lang="en-US" dirty="0"/>
              <a:t>BMET at Walter Reed Army Medical Center; Ft. Bragg, NC; El Paso, TX; and in Dallas, TX</a:t>
            </a:r>
          </a:p>
          <a:p>
            <a:r>
              <a:rPr lang="en-US" dirty="0"/>
              <a:t>Former System Director for 22+ hospitals and 400+ clinics in Texas</a:t>
            </a:r>
          </a:p>
          <a:p>
            <a:r>
              <a:rPr lang="en-US" dirty="0"/>
              <a:t>Currently teaching, consulting and writing in HTM </a:t>
            </a:r>
          </a:p>
        </p:txBody>
      </p:sp>
      <p:pic>
        <p:nvPicPr>
          <p:cNvPr id="4" name="Picture 3" descr="Dave US Army promotion 1977.jpg"/>
          <p:cNvPicPr>
            <a:picLocks noChangeAspect="1"/>
          </p:cNvPicPr>
          <p:nvPr/>
        </p:nvPicPr>
        <p:blipFill>
          <a:blip r:embed="rId3" cstate="print"/>
          <a:stretch>
            <a:fillRect/>
          </a:stretch>
        </p:blipFill>
        <p:spPr>
          <a:xfrm>
            <a:off x="7856594" y="1600200"/>
            <a:ext cx="3667710" cy="2586228"/>
          </a:xfrm>
          <a:prstGeom prst="rect">
            <a:avLst/>
          </a:prstGeom>
          <a:ln>
            <a:solidFill>
              <a:schemeClr val="tx1"/>
            </a:solidFill>
          </a:ln>
        </p:spPr>
      </p:pic>
      <p:pic>
        <p:nvPicPr>
          <p:cNvPr id="1028" name="Picture 4" descr="E:\2nd Bomb Group\408th Bomb Squadron\1st Lt Carroll G Henry\A Red Raider Officer's Diary during WWII cover.JPG"/>
          <p:cNvPicPr>
            <a:picLocks noChangeAspect="1" noChangeArrowheads="1"/>
          </p:cNvPicPr>
          <p:nvPr/>
        </p:nvPicPr>
        <p:blipFill>
          <a:blip r:embed="rId4" cstate="print"/>
          <a:srcRect/>
          <a:stretch>
            <a:fillRect/>
          </a:stretch>
        </p:blipFill>
        <p:spPr bwMode="auto">
          <a:xfrm>
            <a:off x="8466194" y="4800600"/>
            <a:ext cx="1219200" cy="1835021"/>
          </a:xfrm>
          <a:prstGeom prst="rect">
            <a:avLst/>
          </a:prstGeom>
          <a:noFill/>
          <a:ln>
            <a:solidFill>
              <a:schemeClr val="tx1"/>
            </a:solidFill>
          </a:ln>
        </p:spPr>
      </p:pic>
      <p:pic>
        <p:nvPicPr>
          <p:cNvPr id="1029" name="Picture 5" descr="E:\Braeutigam family history folder\Otto Braeutigam family\Alma Braeutigam Luckenbach\Elgin Luckenbach\The Elgin J Luckenbach Story\Royal Flush and Black Sunday book cover 7 Mar 2019.JPG"/>
          <p:cNvPicPr>
            <a:picLocks noChangeAspect="1" noChangeArrowheads="1"/>
          </p:cNvPicPr>
          <p:nvPr/>
        </p:nvPicPr>
        <p:blipFill>
          <a:blip r:embed="rId5" cstate="print"/>
          <a:srcRect/>
          <a:stretch>
            <a:fillRect/>
          </a:stretch>
        </p:blipFill>
        <p:spPr bwMode="auto">
          <a:xfrm>
            <a:off x="9304395" y="4343401"/>
            <a:ext cx="1299509" cy="1927533"/>
          </a:xfrm>
          <a:prstGeom prst="rect">
            <a:avLst/>
          </a:prstGeom>
          <a:noFill/>
          <a:ln>
            <a:solidFill>
              <a:schemeClr val="tx1"/>
            </a:solidFill>
          </a:ln>
        </p:spPr>
      </p:pic>
      <p:pic>
        <p:nvPicPr>
          <p:cNvPr id="1026" name="Picture 2" descr="E:\Braeutigam Publishing folder\Tales of the Biomed\Tales of the Biomed Amazon.jpg"/>
          <p:cNvPicPr>
            <a:picLocks noChangeAspect="1" noChangeArrowheads="1"/>
          </p:cNvPicPr>
          <p:nvPr/>
        </p:nvPicPr>
        <p:blipFill>
          <a:blip r:embed="rId6" cstate="print"/>
          <a:srcRect/>
          <a:stretch>
            <a:fillRect/>
          </a:stretch>
        </p:blipFill>
        <p:spPr bwMode="auto">
          <a:xfrm>
            <a:off x="10423061" y="4599095"/>
            <a:ext cx="1362277" cy="2041144"/>
          </a:xfrm>
          <a:prstGeom prst="rect">
            <a:avLst/>
          </a:prstGeom>
          <a:noFill/>
          <a:ln>
            <a:solidFill>
              <a:schemeClr val="tx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Today – what are the big things in HTM and Healthcare today?</a:t>
            </a:r>
          </a:p>
          <a:p>
            <a:r>
              <a:rPr lang="en-US" dirty="0"/>
              <a:t>Tomorrow – what can we expect of HTM and Healthcare in the future?</a:t>
            </a:r>
          </a:p>
          <a:p>
            <a:r>
              <a:rPr lang="en-US" dirty="0"/>
              <a:t>What should I do to prepare for the changes?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7"/>
            <a:ext cx="8839200" cy="1143000"/>
          </a:xfrm>
        </p:spPr>
        <p:txBody>
          <a:bodyPr>
            <a:noAutofit/>
          </a:bodyPr>
          <a:lstStyle/>
          <a:p>
            <a:r>
              <a:rPr lang="en-US" sz="3600" dirty="0"/>
              <a:t>Hottest Medical Technologies in 2022</a:t>
            </a:r>
          </a:p>
        </p:txBody>
      </p:sp>
      <p:sp>
        <p:nvSpPr>
          <p:cNvPr id="3" name="Content Placeholder 2"/>
          <p:cNvSpPr>
            <a:spLocks noGrp="1"/>
          </p:cNvSpPr>
          <p:nvPr>
            <p:ph idx="1"/>
          </p:nvPr>
        </p:nvSpPr>
        <p:spPr>
          <a:xfrm>
            <a:off x="914400" y="1600202"/>
            <a:ext cx="10363200" cy="4525963"/>
          </a:xfrm>
        </p:spPr>
        <p:txBody>
          <a:bodyPr>
            <a:normAutofit/>
          </a:bodyPr>
          <a:lstStyle/>
          <a:p>
            <a:pPr marL="514350" indent="-514350">
              <a:buFont typeface="+mj-lt"/>
              <a:buAutoNum type="arabicPeriod"/>
            </a:pPr>
            <a:r>
              <a:rPr lang="en-US" dirty="0"/>
              <a:t>Remote Patient Monitoring</a:t>
            </a:r>
          </a:p>
          <a:p>
            <a:pPr marL="514350" indent="-514350">
              <a:buFont typeface="+mj-lt"/>
              <a:buAutoNum type="arabicPeriod"/>
            </a:pPr>
            <a:r>
              <a:rPr lang="en-US" dirty="0"/>
              <a:t>Artificial Intelligence</a:t>
            </a:r>
          </a:p>
          <a:p>
            <a:pPr marL="514350" indent="-514350">
              <a:buFont typeface="+mj-lt"/>
              <a:buAutoNum type="arabicPeriod"/>
            </a:pPr>
            <a:r>
              <a:rPr lang="en-US" dirty="0"/>
              <a:t>Digital Therapeutics</a:t>
            </a:r>
          </a:p>
          <a:p>
            <a:pPr marL="514350" indent="-514350">
              <a:buFont typeface="+mj-lt"/>
              <a:buAutoNum type="arabicPeriod"/>
            </a:pPr>
            <a:r>
              <a:rPr lang="en-US" dirty="0"/>
              <a:t>Technology in Mental Health</a:t>
            </a:r>
          </a:p>
          <a:p>
            <a:pPr marL="514350" indent="-514350">
              <a:buFont typeface="+mj-lt"/>
              <a:buAutoNum type="arabicPeriod"/>
            </a:pPr>
            <a:r>
              <a:rPr lang="en-US" dirty="0"/>
              <a:t>Internet of Medical Things (IoMT)</a:t>
            </a:r>
          </a:p>
        </p:txBody>
      </p:sp>
      <p:sp>
        <p:nvSpPr>
          <p:cNvPr id="4" name="Rectangle 3"/>
          <p:cNvSpPr/>
          <p:nvPr/>
        </p:nvSpPr>
        <p:spPr>
          <a:xfrm>
            <a:off x="925945" y="6220958"/>
            <a:ext cx="9829800" cy="369332"/>
          </a:xfrm>
          <a:prstGeom prst="rect">
            <a:avLst/>
          </a:prstGeom>
        </p:spPr>
        <p:txBody>
          <a:bodyPr wrap="square">
            <a:spAutoFit/>
          </a:bodyPr>
          <a:lstStyle/>
          <a:p>
            <a:r>
              <a:rPr lang="en-US" dirty="0">
                <a:hlinkClick r:id="rId2"/>
              </a:rPr>
              <a:t>https://www.medicaltechnologyschools.com/medical-lab-technician/top-new-health-technologies</a:t>
            </a:r>
            <a:r>
              <a:rPr lang="en-US" dirty="0"/>
              <a:t> </a:t>
            </a:r>
          </a:p>
        </p:txBody>
      </p:sp>
      <p:pic>
        <p:nvPicPr>
          <p:cNvPr id="6" name="Picture 5">
            <a:extLst>
              <a:ext uri="{FF2B5EF4-FFF2-40B4-BE49-F238E27FC236}">
                <a16:creationId xmlns:a16="http://schemas.microsoft.com/office/drawing/2014/main" id="{BD72AC54-BD11-44F4-A27F-E6A19DDCAF2C}"/>
              </a:ext>
            </a:extLst>
          </p:cNvPr>
          <p:cNvPicPr>
            <a:picLocks noChangeAspect="1"/>
          </p:cNvPicPr>
          <p:nvPr/>
        </p:nvPicPr>
        <p:blipFill>
          <a:blip r:embed="rId3"/>
          <a:stretch>
            <a:fillRect/>
          </a:stretch>
        </p:blipFill>
        <p:spPr>
          <a:xfrm>
            <a:off x="8001000" y="1417637"/>
            <a:ext cx="3535846" cy="4625088"/>
          </a:xfrm>
          <a:prstGeom prst="rect">
            <a:avLst/>
          </a:prstGeom>
          <a:ln>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7"/>
            <a:ext cx="8839200" cy="1143000"/>
          </a:xfrm>
        </p:spPr>
        <p:txBody>
          <a:bodyPr>
            <a:normAutofit fontScale="90000"/>
          </a:bodyPr>
          <a:lstStyle/>
          <a:p>
            <a:r>
              <a:rPr lang="en-US" dirty="0"/>
              <a:t>10 Emerging Trends in Health IT for 2021</a:t>
            </a:r>
          </a:p>
        </p:txBody>
      </p:sp>
      <p:sp>
        <p:nvSpPr>
          <p:cNvPr id="3" name="Content Placeholder 2"/>
          <p:cNvSpPr>
            <a:spLocks noGrp="1"/>
          </p:cNvSpPr>
          <p:nvPr>
            <p:ph idx="1"/>
          </p:nvPr>
        </p:nvSpPr>
        <p:spPr>
          <a:xfrm>
            <a:off x="609600" y="1600202"/>
            <a:ext cx="6705600" cy="4525963"/>
          </a:xfrm>
        </p:spPr>
        <p:txBody>
          <a:bodyPr>
            <a:normAutofit/>
          </a:bodyPr>
          <a:lstStyle/>
          <a:p>
            <a:pPr marL="457200" indent="-457200">
              <a:buFont typeface="+mj-lt"/>
              <a:buAutoNum type="arabicPeriod"/>
            </a:pPr>
            <a:r>
              <a:rPr lang="en-US" sz="2400" dirty="0"/>
              <a:t>Advanced Telemedicine</a:t>
            </a:r>
          </a:p>
          <a:p>
            <a:pPr marL="457200" indent="-457200">
              <a:buFont typeface="+mj-lt"/>
              <a:buAutoNum type="arabicPeriod"/>
            </a:pPr>
            <a:r>
              <a:rPr lang="en-US" sz="2400" dirty="0"/>
              <a:t>New Methods of Drug Development</a:t>
            </a:r>
          </a:p>
          <a:p>
            <a:pPr marL="457200" indent="-457200">
              <a:buFont typeface="+mj-lt"/>
              <a:buAutoNum type="arabicPeriod"/>
            </a:pPr>
            <a:r>
              <a:rPr lang="en-US" sz="2400" dirty="0"/>
              <a:t>Data Driven Healthcare</a:t>
            </a:r>
          </a:p>
          <a:p>
            <a:pPr marL="457200" indent="-457200">
              <a:buFont typeface="+mj-lt"/>
              <a:buAutoNum type="arabicPeriod"/>
            </a:pPr>
            <a:r>
              <a:rPr lang="en-US" sz="2400" dirty="0"/>
              <a:t>Nanomedicine</a:t>
            </a:r>
          </a:p>
          <a:p>
            <a:pPr marL="457200" indent="-457200">
              <a:buFont typeface="+mj-lt"/>
              <a:buAutoNum type="arabicPeriod"/>
            </a:pPr>
            <a:r>
              <a:rPr lang="en-US" sz="2400" dirty="0"/>
              <a:t>5G-Enabled Devices</a:t>
            </a:r>
          </a:p>
          <a:p>
            <a:pPr marL="457200" indent="-457200">
              <a:buFont typeface="+mj-lt"/>
              <a:buAutoNum type="arabicPeriod"/>
            </a:pPr>
            <a:r>
              <a:rPr lang="en-US" sz="2400" dirty="0"/>
              <a:t>Tricorders</a:t>
            </a:r>
          </a:p>
          <a:p>
            <a:pPr marL="457200" indent="-457200">
              <a:buFont typeface="+mj-lt"/>
              <a:buAutoNum type="arabicPeriod"/>
            </a:pPr>
            <a:r>
              <a:rPr lang="en-US" sz="2400" dirty="0"/>
              <a:t>Healthcare’s Digital Assistants</a:t>
            </a:r>
          </a:p>
          <a:p>
            <a:pPr marL="457200" indent="-457200">
              <a:buFont typeface="+mj-lt"/>
              <a:buAutoNum type="arabicPeriod"/>
            </a:pPr>
            <a:r>
              <a:rPr lang="en-US" sz="2400" dirty="0"/>
              <a:t>Smarter Pacemakers</a:t>
            </a:r>
          </a:p>
          <a:p>
            <a:pPr marL="457200" indent="-457200">
              <a:buFont typeface="+mj-lt"/>
              <a:buAutoNum type="arabicPeriod"/>
            </a:pPr>
            <a:r>
              <a:rPr lang="en-US" sz="2400" dirty="0"/>
              <a:t>A Lab on a Chip</a:t>
            </a:r>
          </a:p>
          <a:p>
            <a:pPr marL="457200" indent="-457200">
              <a:buFont typeface="+mj-lt"/>
              <a:buAutoNum type="arabicPeriod"/>
            </a:pPr>
            <a:r>
              <a:rPr lang="en-US" sz="2400" dirty="0"/>
              <a:t>Wearable with a Purpose</a:t>
            </a:r>
          </a:p>
        </p:txBody>
      </p:sp>
      <p:sp>
        <p:nvSpPr>
          <p:cNvPr id="4" name="Rectangle 3"/>
          <p:cNvSpPr/>
          <p:nvPr/>
        </p:nvSpPr>
        <p:spPr>
          <a:xfrm>
            <a:off x="762000" y="6248400"/>
            <a:ext cx="9525000" cy="369332"/>
          </a:xfrm>
          <a:prstGeom prst="rect">
            <a:avLst/>
          </a:prstGeom>
        </p:spPr>
        <p:txBody>
          <a:bodyPr wrap="square">
            <a:spAutoFit/>
          </a:bodyPr>
          <a:lstStyle/>
          <a:p>
            <a:r>
              <a:rPr lang="en-US" dirty="0">
                <a:hlinkClick r:id="rId2"/>
              </a:rPr>
              <a:t>https://www.medicaltechnologyschools.com/medical-lab-technician/top-new-health-technologies</a:t>
            </a:r>
            <a:r>
              <a:rPr lang="en-US" dirty="0"/>
              <a:t> </a:t>
            </a:r>
          </a:p>
        </p:txBody>
      </p:sp>
      <p:pic>
        <p:nvPicPr>
          <p:cNvPr id="6" name="Picture 5">
            <a:extLst>
              <a:ext uri="{FF2B5EF4-FFF2-40B4-BE49-F238E27FC236}">
                <a16:creationId xmlns:a16="http://schemas.microsoft.com/office/drawing/2014/main" id="{AE6D776F-9F28-4D47-BA2E-AF01C6F1091A}"/>
              </a:ext>
            </a:extLst>
          </p:cNvPr>
          <p:cNvPicPr>
            <a:picLocks noChangeAspect="1"/>
          </p:cNvPicPr>
          <p:nvPr/>
        </p:nvPicPr>
        <p:blipFill>
          <a:blip r:embed="rId3"/>
          <a:stretch>
            <a:fillRect/>
          </a:stretch>
        </p:blipFill>
        <p:spPr>
          <a:xfrm>
            <a:off x="7924799" y="1597895"/>
            <a:ext cx="3432703" cy="4525962"/>
          </a:xfrm>
          <a:prstGeom prst="rect">
            <a:avLst/>
          </a:prstGeom>
          <a:ln>
            <a:solidFill>
              <a:schemeClr val="tx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Tech in Healthcare</a:t>
            </a:r>
          </a:p>
        </p:txBody>
      </p:sp>
      <p:sp>
        <p:nvSpPr>
          <p:cNvPr id="4" name="Rectangle 3"/>
          <p:cNvSpPr/>
          <p:nvPr/>
        </p:nvSpPr>
        <p:spPr>
          <a:xfrm>
            <a:off x="3333513" y="6414086"/>
            <a:ext cx="5524974" cy="338554"/>
          </a:xfrm>
          <a:prstGeom prst="rect">
            <a:avLst/>
          </a:prstGeom>
        </p:spPr>
        <p:txBody>
          <a:bodyPr wrap="none">
            <a:spAutoFit/>
          </a:bodyPr>
          <a:lstStyle/>
          <a:p>
            <a:r>
              <a:rPr lang="en-US" sz="1600" dirty="0">
                <a:hlinkClick r:id="rId2"/>
              </a:rPr>
              <a:t>https://www.businessinsider.com/big-tech-in-healthcare-report</a:t>
            </a:r>
            <a:r>
              <a:rPr lang="en-US" sz="1600" dirty="0"/>
              <a:t> </a:t>
            </a:r>
          </a:p>
        </p:txBody>
      </p:sp>
      <p:pic>
        <p:nvPicPr>
          <p:cNvPr id="5" name="Picture 4">
            <a:extLst>
              <a:ext uri="{FF2B5EF4-FFF2-40B4-BE49-F238E27FC236}">
                <a16:creationId xmlns:a16="http://schemas.microsoft.com/office/drawing/2014/main" id="{FE493B36-4615-42CB-B781-DFD7219C6832}"/>
              </a:ext>
            </a:extLst>
          </p:cNvPr>
          <p:cNvPicPr>
            <a:picLocks noChangeAspect="1"/>
          </p:cNvPicPr>
          <p:nvPr/>
        </p:nvPicPr>
        <p:blipFill>
          <a:blip r:embed="rId3"/>
          <a:stretch>
            <a:fillRect/>
          </a:stretch>
        </p:blipFill>
        <p:spPr>
          <a:xfrm>
            <a:off x="2924175" y="1251744"/>
            <a:ext cx="6343650" cy="5162550"/>
          </a:xfrm>
          <a:prstGeom prst="rect">
            <a:avLst/>
          </a:prstGeom>
        </p:spPr>
      </p:pic>
      <p:sp>
        <p:nvSpPr>
          <p:cNvPr id="3" name="TextBox 2">
            <a:extLst>
              <a:ext uri="{FF2B5EF4-FFF2-40B4-BE49-F238E27FC236}">
                <a16:creationId xmlns:a16="http://schemas.microsoft.com/office/drawing/2014/main" id="{03780AFA-39EE-43F6-A761-5D282C5453C3}"/>
              </a:ext>
            </a:extLst>
          </p:cNvPr>
          <p:cNvSpPr txBox="1"/>
          <p:nvPr/>
        </p:nvSpPr>
        <p:spPr>
          <a:xfrm>
            <a:off x="9267825" y="2690336"/>
            <a:ext cx="2695575" cy="1015663"/>
          </a:xfrm>
          <a:prstGeom prst="rect">
            <a:avLst/>
          </a:prstGeom>
          <a:noFill/>
        </p:spPr>
        <p:txBody>
          <a:bodyPr wrap="square" rtlCol="0">
            <a:spAutoFit/>
          </a:bodyPr>
          <a:lstStyle/>
          <a:p>
            <a:pPr algn="ctr"/>
            <a:r>
              <a:rPr lang="en-US" sz="2000" b="1" dirty="0">
                <a:solidFill>
                  <a:srgbClr val="FF0000"/>
                </a:solidFill>
              </a:rPr>
              <a:t>Why are these companies getting involved in healthcare?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FDA</a:t>
            </a:r>
            <a:r>
              <a:rPr lang="en-US" b="1" dirty="0"/>
              <a:t> </a:t>
            </a:r>
            <a:r>
              <a:rPr lang="en-US" dirty="0"/>
              <a:t>clears first EKG reader for Apple Watch</a:t>
            </a:r>
          </a:p>
        </p:txBody>
      </p:sp>
      <p:sp>
        <p:nvSpPr>
          <p:cNvPr id="3" name="Content Placeholder 2"/>
          <p:cNvSpPr>
            <a:spLocks noGrp="1"/>
          </p:cNvSpPr>
          <p:nvPr>
            <p:ph idx="1"/>
          </p:nvPr>
        </p:nvSpPr>
        <p:spPr>
          <a:xfrm>
            <a:off x="685800" y="1600202"/>
            <a:ext cx="8610600" cy="4525963"/>
          </a:xfrm>
        </p:spPr>
        <p:txBody>
          <a:bodyPr>
            <a:normAutofit/>
          </a:bodyPr>
          <a:lstStyle/>
          <a:p>
            <a:r>
              <a:rPr lang="en-US" dirty="0"/>
              <a:t>FDA cleared the first medical device accessory for the Apple Watch in November 2017</a:t>
            </a:r>
          </a:p>
          <a:p>
            <a:r>
              <a:rPr lang="en-US" dirty="0" err="1"/>
              <a:t>AliveCor’s</a:t>
            </a:r>
            <a:r>
              <a:rPr lang="en-US" dirty="0"/>
              <a:t> electrocardiogram reader</a:t>
            </a:r>
          </a:p>
          <a:p>
            <a:pPr lvl="1"/>
            <a:r>
              <a:rPr lang="en-US" dirty="0" err="1"/>
              <a:t>Kardia</a:t>
            </a:r>
            <a:r>
              <a:rPr lang="en-US" dirty="0"/>
              <a:t> Band introduce in Oct 2016</a:t>
            </a:r>
          </a:p>
          <a:p>
            <a:pPr lvl="1"/>
            <a:r>
              <a:rPr lang="en-US" dirty="0"/>
              <a:t>Uses AI to analyze data from the watch’s heart rate and activity sensors</a:t>
            </a:r>
          </a:p>
          <a:p>
            <a:pPr lvl="1"/>
            <a:r>
              <a:rPr lang="en-US" dirty="0"/>
              <a:t>Detects 6 of the most common arrythmias</a:t>
            </a:r>
          </a:p>
          <a:p>
            <a:pPr lvl="1"/>
            <a:r>
              <a:rPr lang="en-US" dirty="0"/>
              <a:t>Recently introduce their 6-lead ECG version for $179</a:t>
            </a:r>
          </a:p>
        </p:txBody>
      </p:sp>
      <p:sp>
        <p:nvSpPr>
          <p:cNvPr id="5" name="Rectangle 4"/>
          <p:cNvSpPr/>
          <p:nvPr/>
        </p:nvSpPr>
        <p:spPr>
          <a:xfrm>
            <a:off x="1752600" y="6400800"/>
            <a:ext cx="8077200" cy="307777"/>
          </a:xfrm>
          <a:prstGeom prst="rect">
            <a:avLst/>
          </a:prstGeom>
        </p:spPr>
        <p:txBody>
          <a:bodyPr wrap="square">
            <a:spAutoFit/>
          </a:bodyPr>
          <a:lstStyle/>
          <a:p>
            <a:r>
              <a:rPr lang="en-US" sz="1400" dirty="0">
                <a:hlinkClick r:id="rId2"/>
              </a:rPr>
              <a:t>https://www.theverge.com/2017/11/30/16718978/fda-medical-device-accessory-apple-watch-alivecor</a:t>
            </a:r>
            <a:r>
              <a:rPr lang="en-US" sz="1400" dirty="0"/>
              <a:t> </a:t>
            </a:r>
          </a:p>
        </p:txBody>
      </p:sp>
      <p:pic>
        <p:nvPicPr>
          <p:cNvPr id="1026" name="Picture 2" descr="AliveCor Mobile EKGs Expand to Apple Watch | KQED">
            <a:extLst>
              <a:ext uri="{FF2B5EF4-FFF2-40B4-BE49-F238E27FC236}">
                <a16:creationId xmlns:a16="http://schemas.microsoft.com/office/drawing/2014/main" id="{44A2DAE2-A93A-4F52-8836-ABD0CE8EBA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49" r="14584"/>
          <a:stretch/>
        </p:blipFill>
        <p:spPr bwMode="auto">
          <a:xfrm>
            <a:off x="9372600" y="1438419"/>
            <a:ext cx="2438400"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KardiaMobile</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435769" y="1472070"/>
            <a:ext cx="5224463" cy="4846875"/>
          </a:xfrm>
          <a:prstGeom prst="rect">
            <a:avLst/>
          </a:prstGeom>
          <a:noFill/>
          <a:ln w="9525">
            <a:noFill/>
            <a:miter lim="800000"/>
            <a:headEnd/>
            <a:tailEnd/>
          </a:ln>
        </p:spPr>
      </p:pic>
      <p:sp>
        <p:nvSpPr>
          <p:cNvPr id="8" name="TextBox 7"/>
          <p:cNvSpPr txBox="1"/>
          <p:nvPr/>
        </p:nvSpPr>
        <p:spPr>
          <a:xfrm>
            <a:off x="4746844" y="4143639"/>
            <a:ext cx="827471" cy="369332"/>
          </a:xfrm>
          <a:prstGeom prst="rect">
            <a:avLst/>
          </a:prstGeom>
          <a:noFill/>
        </p:spPr>
        <p:txBody>
          <a:bodyPr wrap="none" rtlCol="0">
            <a:spAutoFit/>
          </a:bodyPr>
          <a:lstStyle/>
          <a:p>
            <a:r>
              <a:rPr lang="en-US" dirty="0"/>
              <a:t>$78.99</a:t>
            </a:r>
          </a:p>
        </p:txBody>
      </p:sp>
      <p:pic>
        <p:nvPicPr>
          <p:cNvPr id="7" name="Picture 6" descr="Text, whiteboard&#10;&#10;Description automatically generated">
            <a:extLst>
              <a:ext uri="{FF2B5EF4-FFF2-40B4-BE49-F238E27FC236}">
                <a16:creationId xmlns:a16="http://schemas.microsoft.com/office/drawing/2014/main" id="{9F8DF4F3-5E02-4981-BAD4-2C48EE251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5868" y="1175327"/>
            <a:ext cx="5440363" cy="5440363"/>
          </a:xfrm>
          <a:prstGeom prst="rect">
            <a:avLst/>
          </a:prstGeom>
        </p:spPr>
      </p:pic>
      <p:sp>
        <p:nvSpPr>
          <p:cNvPr id="9" name="TextBox 8">
            <a:extLst>
              <a:ext uri="{FF2B5EF4-FFF2-40B4-BE49-F238E27FC236}">
                <a16:creationId xmlns:a16="http://schemas.microsoft.com/office/drawing/2014/main" id="{708E9269-B20A-4B5E-8186-173E78EC99B8}"/>
              </a:ext>
            </a:extLst>
          </p:cNvPr>
          <p:cNvSpPr txBox="1"/>
          <p:nvPr/>
        </p:nvSpPr>
        <p:spPr>
          <a:xfrm>
            <a:off x="10896600" y="4143639"/>
            <a:ext cx="652743" cy="369332"/>
          </a:xfrm>
          <a:prstGeom prst="rect">
            <a:avLst/>
          </a:prstGeom>
          <a:noFill/>
        </p:spPr>
        <p:txBody>
          <a:bodyPr wrap="none" rtlCol="0">
            <a:spAutoFit/>
          </a:bodyPr>
          <a:lstStyle/>
          <a:p>
            <a:r>
              <a:rPr lang="en-US" dirty="0"/>
              <a:t>$179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143003"/>
            <a:ext cx="5410200" cy="3046988"/>
          </a:xfrm>
          <a:prstGeom prst="rect">
            <a:avLst/>
          </a:prstGeom>
          <a:noFill/>
        </p:spPr>
        <p:txBody>
          <a:bodyPr wrap="square" rtlCol="0">
            <a:spAutoFit/>
          </a:bodyPr>
          <a:lstStyle/>
          <a:p>
            <a:r>
              <a:rPr lang="en-US" sz="2400" dirty="0"/>
              <a:t>Here is the report you get back from </a:t>
            </a:r>
            <a:r>
              <a:rPr lang="en-US" sz="2400" dirty="0" err="1"/>
              <a:t>AliveCor</a:t>
            </a:r>
            <a:r>
              <a:rPr lang="en-US" sz="2400" dirty="0"/>
              <a:t> on your ECG</a:t>
            </a:r>
          </a:p>
          <a:p>
            <a:endParaRPr lang="en-US" sz="2400" dirty="0"/>
          </a:p>
          <a:p>
            <a:r>
              <a:rPr lang="en-US" sz="2400" dirty="0"/>
              <a:t>You can store it with </a:t>
            </a:r>
            <a:r>
              <a:rPr lang="en-US" sz="2400" dirty="0" err="1"/>
              <a:t>AliveCor</a:t>
            </a:r>
            <a:r>
              <a:rPr lang="en-US" sz="2400" dirty="0"/>
              <a:t> for $10 a month or $99 a year</a:t>
            </a:r>
          </a:p>
          <a:p>
            <a:endParaRPr lang="en-US" sz="2400" dirty="0"/>
          </a:p>
          <a:p>
            <a:r>
              <a:rPr lang="en-US" sz="2400" dirty="0"/>
              <a:t>Or you can just send it to your email in an encrypted PDF format</a:t>
            </a:r>
          </a:p>
        </p:txBody>
      </p:sp>
      <p:grpSp>
        <p:nvGrpSpPr>
          <p:cNvPr id="2" name="Group 1">
            <a:extLst>
              <a:ext uri="{FF2B5EF4-FFF2-40B4-BE49-F238E27FC236}">
                <a16:creationId xmlns:a16="http://schemas.microsoft.com/office/drawing/2014/main" id="{B2AF0024-5F4B-4185-86D1-A50854B26CD5}"/>
              </a:ext>
            </a:extLst>
          </p:cNvPr>
          <p:cNvGrpSpPr/>
          <p:nvPr/>
        </p:nvGrpSpPr>
        <p:grpSpPr>
          <a:xfrm>
            <a:off x="6324600" y="152400"/>
            <a:ext cx="5029200" cy="6553199"/>
            <a:chOff x="3733800" y="457201"/>
            <a:chExt cx="4419600" cy="5943600"/>
          </a:xfrm>
        </p:grpSpPr>
        <p:pic>
          <p:nvPicPr>
            <p:cNvPr id="46082" name="Picture 2"/>
            <p:cNvPicPr>
              <a:picLocks noChangeAspect="1" noChangeArrowheads="1"/>
            </p:cNvPicPr>
            <p:nvPr/>
          </p:nvPicPr>
          <p:blipFill rotWithShape="1">
            <a:blip r:embed="rId2" cstate="print"/>
            <a:srcRect l="1667" t="3548" r="1667" b="4217"/>
            <a:stretch/>
          </p:blipFill>
          <p:spPr bwMode="auto">
            <a:xfrm>
              <a:off x="3733800" y="457201"/>
              <a:ext cx="4419600" cy="5943600"/>
            </a:xfrm>
            <a:prstGeom prst="rect">
              <a:avLst/>
            </a:prstGeom>
            <a:noFill/>
            <a:ln w="9525">
              <a:solidFill>
                <a:schemeClr val="tx1"/>
              </a:solidFill>
              <a:miter lim="800000"/>
              <a:headEnd/>
              <a:tailEnd/>
            </a:ln>
          </p:spPr>
        </p:pic>
        <p:cxnSp>
          <p:nvCxnSpPr>
            <p:cNvPr id="5" name="Straight Connector 4"/>
            <p:cNvCxnSpPr/>
            <p:nvPr/>
          </p:nvCxnSpPr>
          <p:spPr>
            <a:xfrm flipV="1">
              <a:off x="4889202" y="648588"/>
              <a:ext cx="554667" cy="35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457201" y="5181600"/>
            <a:ext cx="5410200" cy="954107"/>
          </a:xfrm>
          <a:prstGeom prst="rect">
            <a:avLst/>
          </a:prstGeom>
          <a:noFill/>
        </p:spPr>
        <p:txBody>
          <a:bodyPr wrap="square" rtlCol="0">
            <a:spAutoFit/>
          </a:bodyPr>
          <a:lstStyle/>
          <a:p>
            <a:pPr algn="ctr"/>
            <a:r>
              <a:rPr lang="en-US" sz="2800" dirty="0">
                <a:solidFill>
                  <a:srgbClr val="FF0000"/>
                </a:solidFill>
              </a:rPr>
              <a:t>What lead is being recorded if I am using each finger to record?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apple watch 4 ecg"/>
          <p:cNvPicPr>
            <a:picLocks noChangeAspect="1" noChangeArrowheads="1"/>
          </p:cNvPicPr>
          <p:nvPr/>
        </p:nvPicPr>
        <p:blipFill>
          <a:blip r:embed="rId2" cstate="print"/>
          <a:srcRect l="20879" t="4942" b="4446"/>
          <a:stretch>
            <a:fillRect/>
          </a:stretch>
        </p:blipFill>
        <p:spPr bwMode="auto">
          <a:xfrm>
            <a:off x="2438400" y="2667001"/>
            <a:ext cx="5334000" cy="4074583"/>
          </a:xfrm>
          <a:prstGeom prst="rect">
            <a:avLst/>
          </a:prstGeom>
          <a:noFill/>
        </p:spPr>
      </p:pic>
      <p:sp>
        <p:nvSpPr>
          <p:cNvPr id="2" name="Title 1"/>
          <p:cNvSpPr>
            <a:spLocks noGrp="1"/>
          </p:cNvSpPr>
          <p:nvPr>
            <p:ph type="title"/>
          </p:nvPr>
        </p:nvSpPr>
        <p:spPr/>
        <p:txBody>
          <a:bodyPr/>
          <a:lstStyle/>
          <a:p>
            <a:r>
              <a:rPr lang="en-US" dirty="0"/>
              <a:t>Apple Watch Series 4, 5, 6 and 7</a:t>
            </a:r>
          </a:p>
        </p:txBody>
      </p:sp>
      <p:sp>
        <p:nvSpPr>
          <p:cNvPr id="3" name="Content Placeholder 2"/>
          <p:cNvSpPr>
            <a:spLocks noGrp="1"/>
          </p:cNvSpPr>
          <p:nvPr>
            <p:ph idx="1"/>
          </p:nvPr>
        </p:nvSpPr>
        <p:spPr>
          <a:xfrm>
            <a:off x="609600" y="1600202"/>
            <a:ext cx="10896600" cy="4525963"/>
          </a:xfrm>
        </p:spPr>
        <p:txBody>
          <a:bodyPr/>
          <a:lstStyle/>
          <a:p>
            <a:r>
              <a:rPr lang="en-US" dirty="0"/>
              <a:t>Apple received FDA approval for taking an ECG on an Apple Watch on the Apple Watch 4 in 2019</a:t>
            </a:r>
          </a:p>
        </p:txBody>
      </p:sp>
      <p:pic>
        <p:nvPicPr>
          <p:cNvPr id="2050" name="Picture 2" descr="Image result for apple watch 4 ecg"/>
          <p:cNvPicPr>
            <a:picLocks noChangeAspect="1" noChangeArrowheads="1"/>
          </p:cNvPicPr>
          <p:nvPr/>
        </p:nvPicPr>
        <p:blipFill>
          <a:blip r:embed="rId3" cstate="print"/>
          <a:srcRect l="19487" r="15897"/>
          <a:stretch>
            <a:fillRect/>
          </a:stretch>
        </p:blipFill>
        <p:spPr bwMode="auto">
          <a:xfrm>
            <a:off x="8616615" y="3048000"/>
            <a:ext cx="2273969" cy="274320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FFC0236-0EDC-4733-BB8D-5E58F0BD50DF}"/>
              </a:ext>
            </a:extLst>
          </p:cNvPr>
          <p:cNvGrpSpPr/>
          <p:nvPr/>
        </p:nvGrpSpPr>
        <p:grpSpPr>
          <a:xfrm>
            <a:off x="381000" y="105103"/>
            <a:ext cx="9144000" cy="6647793"/>
            <a:chOff x="0" y="105103"/>
            <a:chExt cx="9144000" cy="6647793"/>
          </a:xfrm>
        </p:grpSpPr>
        <p:pic>
          <p:nvPicPr>
            <p:cNvPr id="3" name="Picture 2">
              <a:extLst>
                <a:ext uri="{FF2B5EF4-FFF2-40B4-BE49-F238E27FC236}">
                  <a16:creationId xmlns:a16="http://schemas.microsoft.com/office/drawing/2014/main" id="{0FDFA06E-2295-42E4-AA2E-05E10C34795B}"/>
                </a:ext>
              </a:extLst>
            </p:cNvPr>
            <p:cNvPicPr>
              <a:picLocks noChangeAspect="1"/>
            </p:cNvPicPr>
            <p:nvPr/>
          </p:nvPicPr>
          <p:blipFill>
            <a:blip r:embed="rId2"/>
            <a:stretch>
              <a:fillRect/>
            </a:stretch>
          </p:blipFill>
          <p:spPr>
            <a:xfrm>
              <a:off x="0" y="105103"/>
              <a:ext cx="9144000" cy="6647793"/>
            </a:xfrm>
            <a:prstGeom prst="rect">
              <a:avLst/>
            </a:prstGeom>
          </p:spPr>
        </p:pic>
        <p:sp>
          <p:nvSpPr>
            <p:cNvPr id="4" name="Rectangle 3">
              <a:extLst>
                <a:ext uri="{FF2B5EF4-FFF2-40B4-BE49-F238E27FC236}">
                  <a16:creationId xmlns:a16="http://schemas.microsoft.com/office/drawing/2014/main" id="{140A82E9-382B-4500-AF70-F141FC896745}"/>
                </a:ext>
              </a:extLst>
            </p:cNvPr>
            <p:cNvSpPr/>
            <p:nvPr/>
          </p:nvSpPr>
          <p:spPr>
            <a:xfrm>
              <a:off x="1066800" y="533400"/>
              <a:ext cx="13716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solidFill>
                  <a:schemeClr val="tx1"/>
                </a:solidFill>
              </a:endParaRPr>
            </a:p>
          </p:txBody>
        </p:sp>
      </p:grpSp>
      <p:sp>
        <p:nvSpPr>
          <p:cNvPr id="6" name="TextBox 5">
            <a:extLst>
              <a:ext uri="{FF2B5EF4-FFF2-40B4-BE49-F238E27FC236}">
                <a16:creationId xmlns:a16="http://schemas.microsoft.com/office/drawing/2014/main" id="{1D39D9DF-4343-4DD6-9443-41572AB25ECA}"/>
              </a:ext>
            </a:extLst>
          </p:cNvPr>
          <p:cNvSpPr txBox="1"/>
          <p:nvPr/>
        </p:nvSpPr>
        <p:spPr>
          <a:xfrm>
            <a:off x="4343400" y="1371601"/>
            <a:ext cx="3904274" cy="584775"/>
          </a:xfrm>
          <a:prstGeom prst="rect">
            <a:avLst/>
          </a:prstGeom>
          <a:noFill/>
        </p:spPr>
        <p:txBody>
          <a:bodyPr wrap="none" rtlCol="0">
            <a:spAutoFit/>
          </a:bodyPr>
          <a:lstStyle/>
          <a:p>
            <a:r>
              <a:rPr lang="en-US" sz="3200" dirty="0">
                <a:solidFill>
                  <a:srgbClr val="FF0000"/>
                </a:solidFill>
              </a:rPr>
              <a:t>ECG on Apple Watch 6</a:t>
            </a:r>
          </a:p>
        </p:txBody>
      </p:sp>
      <p:sp>
        <p:nvSpPr>
          <p:cNvPr id="2" name="TextBox 1">
            <a:extLst>
              <a:ext uri="{FF2B5EF4-FFF2-40B4-BE49-F238E27FC236}">
                <a16:creationId xmlns:a16="http://schemas.microsoft.com/office/drawing/2014/main" id="{6614B98D-5A69-4BB7-B7A5-9415E45D6186}"/>
              </a:ext>
            </a:extLst>
          </p:cNvPr>
          <p:cNvSpPr txBox="1"/>
          <p:nvPr/>
        </p:nvSpPr>
        <p:spPr>
          <a:xfrm>
            <a:off x="9566281" y="3886200"/>
            <a:ext cx="2244719" cy="707886"/>
          </a:xfrm>
          <a:prstGeom prst="rect">
            <a:avLst/>
          </a:prstGeom>
          <a:noFill/>
        </p:spPr>
        <p:txBody>
          <a:bodyPr wrap="square" rtlCol="0">
            <a:spAutoFit/>
          </a:bodyPr>
          <a:lstStyle/>
          <a:p>
            <a:pPr algn="ctr"/>
            <a:r>
              <a:rPr lang="en-US" sz="2000" b="1" dirty="0">
                <a:solidFill>
                  <a:srgbClr val="FF0000"/>
                </a:solidFill>
              </a:rPr>
              <a:t>What does this resemble?</a:t>
            </a:r>
          </a:p>
        </p:txBody>
      </p:sp>
    </p:spTree>
    <p:extLst>
      <p:ext uri="{BB962C8B-B14F-4D97-AF65-F5344CB8AC3E}">
        <p14:creationId xmlns:p14="http://schemas.microsoft.com/office/powerpoint/2010/main" val="371222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 Watch Fall Detection</a:t>
            </a:r>
          </a:p>
        </p:txBody>
      </p:sp>
      <p:sp>
        <p:nvSpPr>
          <p:cNvPr id="3" name="Content Placeholder 2"/>
          <p:cNvSpPr>
            <a:spLocks noGrp="1"/>
          </p:cNvSpPr>
          <p:nvPr>
            <p:ph idx="1"/>
          </p:nvPr>
        </p:nvSpPr>
        <p:spPr>
          <a:xfrm>
            <a:off x="609600" y="1600202"/>
            <a:ext cx="8458200" cy="4525963"/>
          </a:xfrm>
        </p:spPr>
        <p:txBody>
          <a:bodyPr>
            <a:normAutofit fontScale="85000" lnSpcReduction="20000"/>
          </a:bodyPr>
          <a:lstStyle/>
          <a:p>
            <a:pPr algn="l"/>
            <a:r>
              <a:rPr lang="en-US" b="0" i="0" dirty="0">
                <a:solidFill>
                  <a:srgbClr val="333333"/>
                </a:solidFill>
                <a:effectLst/>
                <a:latin typeface="SF Pro Text"/>
              </a:rPr>
              <a:t>With fall detection enabled, if Apple Watch SE or Apple Watch Series 4 or later detects a hard fall, it can help connect you to emergency services and send a message to your emergency contacts. </a:t>
            </a:r>
            <a:r>
              <a:rPr lang="en-US" b="0" i="0" dirty="0">
                <a:solidFill>
                  <a:srgbClr val="333333"/>
                </a:solidFill>
                <a:effectLst/>
                <a:highlight>
                  <a:srgbClr val="FFFF00"/>
                </a:highlight>
                <a:latin typeface="SF Pro Text"/>
              </a:rPr>
              <a:t>If Apple Watch detects a hard fall and that you have been immobile for about a minute, it will make a call to emergency services automatically.</a:t>
            </a:r>
          </a:p>
          <a:p>
            <a:pPr algn="l"/>
            <a:r>
              <a:rPr lang="en-US" b="0" i="0" dirty="0">
                <a:solidFill>
                  <a:srgbClr val="333333"/>
                </a:solidFill>
                <a:effectLst/>
                <a:latin typeface="SF Pro Text"/>
              </a:rPr>
              <a:t>If you entered your age when you set up your Apple Watch or in the Health app and you’re age 55 and over, this feature is turned on by default. However, anyone 18 years and older can also turn on fall detection on Apple Watch SE and Apple Watch Series 4. </a:t>
            </a:r>
          </a:p>
        </p:txBody>
      </p:sp>
      <p:pic>
        <p:nvPicPr>
          <p:cNvPr id="2050" name="Picture 2" descr="Manage fall detection on Apple Watch (Apple Watch SE and Apple Watch Series  4 and later only) - Apple Support">
            <a:extLst>
              <a:ext uri="{FF2B5EF4-FFF2-40B4-BE49-F238E27FC236}">
                <a16:creationId xmlns:a16="http://schemas.microsoft.com/office/drawing/2014/main" id="{640A5BD0-9E22-42A0-BD01-5000951EB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2438400"/>
            <a:ext cx="2443521" cy="27431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80F9-5458-4322-AAA2-DF211366BBD8}"/>
              </a:ext>
            </a:extLst>
          </p:cNvPr>
          <p:cNvSpPr>
            <a:spLocks noGrp="1"/>
          </p:cNvSpPr>
          <p:nvPr>
            <p:ph type="title"/>
          </p:nvPr>
        </p:nvSpPr>
        <p:spPr/>
        <p:txBody>
          <a:bodyPr/>
          <a:lstStyle/>
          <a:p>
            <a:r>
              <a:rPr lang="en-US" dirty="0"/>
              <a:t>Apple Watch 6</a:t>
            </a:r>
          </a:p>
        </p:txBody>
      </p:sp>
      <p:sp>
        <p:nvSpPr>
          <p:cNvPr id="3" name="Content Placeholder 2">
            <a:extLst>
              <a:ext uri="{FF2B5EF4-FFF2-40B4-BE49-F238E27FC236}">
                <a16:creationId xmlns:a16="http://schemas.microsoft.com/office/drawing/2014/main" id="{8C472BDA-4B6F-49BF-BB1D-7F00DFB79EA0}"/>
              </a:ext>
            </a:extLst>
          </p:cNvPr>
          <p:cNvSpPr>
            <a:spLocks noGrp="1"/>
          </p:cNvSpPr>
          <p:nvPr>
            <p:ph idx="1"/>
          </p:nvPr>
        </p:nvSpPr>
        <p:spPr>
          <a:xfrm>
            <a:off x="609600" y="1600202"/>
            <a:ext cx="10820400" cy="4525963"/>
          </a:xfrm>
        </p:spPr>
        <p:txBody>
          <a:bodyPr/>
          <a:lstStyle/>
          <a:p>
            <a:r>
              <a:rPr lang="en-US" dirty="0"/>
              <a:t>Oxygen Saturation added with the Apple Watch 6</a:t>
            </a:r>
          </a:p>
        </p:txBody>
      </p:sp>
      <p:pic>
        <p:nvPicPr>
          <p:cNvPr id="5" name="Picture 4" descr="A close-up of a smart watch&#10;&#10;Description automatically generated with medium confidence">
            <a:extLst>
              <a:ext uri="{FF2B5EF4-FFF2-40B4-BE49-F238E27FC236}">
                <a16:creationId xmlns:a16="http://schemas.microsoft.com/office/drawing/2014/main" id="{00E8F902-C51F-42F7-8FCD-EBE5AE61DC33}"/>
              </a:ext>
            </a:extLst>
          </p:cNvPr>
          <p:cNvPicPr>
            <a:picLocks noChangeAspect="1"/>
          </p:cNvPicPr>
          <p:nvPr/>
        </p:nvPicPr>
        <p:blipFill rotWithShape="1">
          <a:blip r:embed="rId2">
            <a:extLst>
              <a:ext uri="{28A0092B-C50C-407E-A947-70E740481C1C}">
                <a14:useLocalDpi xmlns:a14="http://schemas.microsoft.com/office/drawing/2010/main" val="0"/>
              </a:ext>
            </a:extLst>
          </a:blip>
          <a:srcRect t="6859"/>
          <a:stretch/>
        </p:blipFill>
        <p:spPr>
          <a:xfrm>
            <a:off x="1219200" y="2667000"/>
            <a:ext cx="2590800" cy="4010025"/>
          </a:xfrm>
          <a:prstGeom prst="rect">
            <a:avLst/>
          </a:prstGeom>
        </p:spPr>
      </p:pic>
      <p:pic>
        <p:nvPicPr>
          <p:cNvPr id="7" name="Picture 6" descr="Graphical user interface, text, application, chat or text message&#10;&#10;Description automatically generated">
            <a:extLst>
              <a:ext uri="{FF2B5EF4-FFF2-40B4-BE49-F238E27FC236}">
                <a16:creationId xmlns:a16="http://schemas.microsoft.com/office/drawing/2014/main" id="{8BA370B1-7135-4F4E-9EB8-1EAA0491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2624068"/>
            <a:ext cx="2514600" cy="4010025"/>
          </a:xfrm>
          <a:prstGeom prst="rect">
            <a:avLst/>
          </a:prstGeom>
        </p:spPr>
      </p:pic>
      <p:pic>
        <p:nvPicPr>
          <p:cNvPr id="10" name="Picture 9" descr="Graphical user interface, text, application, email&#10;&#10;Description automatically generated">
            <a:extLst>
              <a:ext uri="{FF2B5EF4-FFF2-40B4-BE49-F238E27FC236}">
                <a16:creationId xmlns:a16="http://schemas.microsoft.com/office/drawing/2014/main" id="{F6842A04-1C4F-48A5-B6CA-878DA7F8D5E7}"/>
              </a:ext>
            </a:extLst>
          </p:cNvPr>
          <p:cNvPicPr>
            <a:picLocks noChangeAspect="1"/>
          </p:cNvPicPr>
          <p:nvPr/>
        </p:nvPicPr>
        <p:blipFill rotWithShape="1">
          <a:blip r:embed="rId4">
            <a:extLst>
              <a:ext uri="{28A0092B-C50C-407E-A947-70E740481C1C}">
                <a14:useLocalDpi xmlns:a14="http://schemas.microsoft.com/office/drawing/2010/main" val="0"/>
              </a:ext>
            </a:extLst>
          </a:blip>
          <a:srcRect t="30368" r="49057" b="17280"/>
          <a:stretch/>
        </p:blipFill>
        <p:spPr>
          <a:xfrm>
            <a:off x="7375236" y="3429000"/>
            <a:ext cx="3763376" cy="2230149"/>
          </a:xfrm>
          <a:prstGeom prst="rect">
            <a:avLst/>
          </a:prstGeom>
        </p:spPr>
      </p:pic>
    </p:spTree>
    <p:extLst>
      <p:ext uri="{BB962C8B-B14F-4D97-AF65-F5344CB8AC3E}">
        <p14:creationId xmlns:p14="http://schemas.microsoft.com/office/powerpoint/2010/main" val="3750942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680A6-11A2-49F5-8ABF-4B28CBE0683F}"/>
              </a:ext>
            </a:extLst>
          </p:cNvPr>
          <p:cNvSpPr>
            <a:spLocks noGrp="1"/>
          </p:cNvSpPr>
          <p:nvPr>
            <p:ph type="title"/>
          </p:nvPr>
        </p:nvSpPr>
        <p:spPr/>
        <p:txBody>
          <a:bodyPr/>
          <a:lstStyle/>
          <a:p>
            <a:r>
              <a:rPr lang="en-US" dirty="0"/>
              <a:t>HR and SpO2 Data From Apple Watch 6</a:t>
            </a:r>
          </a:p>
        </p:txBody>
      </p:sp>
      <p:pic>
        <p:nvPicPr>
          <p:cNvPr id="5" name="Picture 4" descr="A screenshot of a computer screen&#10;&#10;Description automatically generated with medium confidence">
            <a:extLst>
              <a:ext uri="{FF2B5EF4-FFF2-40B4-BE49-F238E27FC236}">
                <a16:creationId xmlns:a16="http://schemas.microsoft.com/office/drawing/2014/main" id="{AA26FD93-EF2B-4F99-A593-728332815588}"/>
              </a:ext>
            </a:extLst>
          </p:cNvPr>
          <p:cNvPicPr>
            <a:picLocks noChangeAspect="1"/>
          </p:cNvPicPr>
          <p:nvPr/>
        </p:nvPicPr>
        <p:blipFill rotWithShape="1">
          <a:blip r:embed="rId2">
            <a:extLst>
              <a:ext uri="{28A0092B-C50C-407E-A947-70E740481C1C}">
                <a14:useLocalDpi xmlns:a14="http://schemas.microsoft.com/office/drawing/2010/main" val="0"/>
              </a:ext>
            </a:extLst>
          </a:blip>
          <a:srcRect t="4096" b="44318"/>
          <a:stretch/>
        </p:blipFill>
        <p:spPr>
          <a:xfrm>
            <a:off x="6934200" y="1524000"/>
            <a:ext cx="4461867" cy="4874306"/>
          </a:xfrm>
          <a:prstGeom prst="rect">
            <a:avLst/>
          </a:prstGeom>
        </p:spPr>
      </p:pic>
      <p:pic>
        <p:nvPicPr>
          <p:cNvPr id="7" name="Picture 6" descr="A screenshot of a video game&#10;&#10;Description automatically generated with medium confidence">
            <a:extLst>
              <a:ext uri="{FF2B5EF4-FFF2-40B4-BE49-F238E27FC236}">
                <a16:creationId xmlns:a16="http://schemas.microsoft.com/office/drawing/2014/main" id="{80187D95-A455-4ACD-BDC4-1A66AB7362BB}"/>
              </a:ext>
            </a:extLst>
          </p:cNvPr>
          <p:cNvPicPr>
            <a:picLocks noChangeAspect="1"/>
          </p:cNvPicPr>
          <p:nvPr/>
        </p:nvPicPr>
        <p:blipFill rotWithShape="1">
          <a:blip r:embed="rId3">
            <a:extLst>
              <a:ext uri="{28A0092B-C50C-407E-A947-70E740481C1C}">
                <a14:useLocalDpi xmlns:a14="http://schemas.microsoft.com/office/drawing/2010/main" val="0"/>
              </a:ext>
            </a:extLst>
          </a:blip>
          <a:srcRect t="4005" b="44444"/>
          <a:stretch/>
        </p:blipFill>
        <p:spPr>
          <a:xfrm>
            <a:off x="1142999" y="1524000"/>
            <a:ext cx="4365697" cy="4874306"/>
          </a:xfrm>
          <a:prstGeom prst="rect">
            <a:avLst/>
          </a:prstGeom>
        </p:spPr>
      </p:pic>
    </p:spTree>
    <p:extLst>
      <p:ext uri="{BB962C8B-B14F-4D97-AF65-F5344CB8AC3E}">
        <p14:creationId xmlns:p14="http://schemas.microsoft.com/office/powerpoint/2010/main" val="1117701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Large Hospital Systems create nonprofit drug company*</a:t>
            </a:r>
          </a:p>
        </p:txBody>
      </p:sp>
      <p:sp>
        <p:nvSpPr>
          <p:cNvPr id="3" name="Content Placeholder 2"/>
          <p:cNvSpPr>
            <a:spLocks noGrp="1"/>
          </p:cNvSpPr>
          <p:nvPr>
            <p:ph idx="1"/>
          </p:nvPr>
        </p:nvSpPr>
        <p:spPr/>
        <p:txBody>
          <a:bodyPr/>
          <a:lstStyle/>
          <a:p>
            <a:r>
              <a:rPr lang="en-US" dirty="0"/>
              <a:t>Hospital executives expressed frustration over scarcity of essential drugs</a:t>
            </a:r>
          </a:p>
          <a:p>
            <a:r>
              <a:rPr lang="en-US" dirty="0"/>
              <a:t>“This is a shot across the bow of the bad guys”, said Dr. Marc Harrison, chief executive of Intermountain Healthcare</a:t>
            </a:r>
          </a:p>
          <a:p>
            <a:r>
              <a:rPr lang="en-US" dirty="0"/>
              <a:t>The hospitals state they are tired of the increasing shortages and price escalation</a:t>
            </a:r>
          </a:p>
        </p:txBody>
      </p:sp>
      <p:sp>
        <p:nvSpPr>
          <p:cNvPr id="4" name="TextBox 3"/>
          <p:cNvSpPr txBox="1"/>
          <p:nvPr/>
        </p:nvSpPr>
        <p:spPr>
          <a:xfrm>
            <a:off x="2362203" y="6096000"/>
            <a:ext cx="2811539" cy="369332"/>
          </a:xfrm>
          <a:prstGeom prst="rect">
            <a:avLst/>
          </a:prstGeom>
          <a:noFill/>
        </p:spPr>
        <p:txBody>
          <a:bodyPr wrap="none" rtlCol="0">
            <a:spAutoFit/>
          </a:bodyPr>
          <a:lstStyle/>
          <a:p>
            <a:r>
              <a:rPr lang="en-US" dirty="0"/>
              <a:t>*NY Times January 18, 2018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A.I. for the Simple Things</a:t>
            </a:r>
          </a:p>
        </p:txBody>
      </p:sp>
      <p:sp>
        <p:nvSpPr>
          <p:cNvPr id="3" name="Content Placeholder 2"/>
          <p:cNvSpPr>
            <a:spLocks noGrp="1"/>
          </p:cNvSpPr>
          <p:nvPr>
            <p:ph idx="1"/>
          </p:nvPr>
        </p:nvSpPr>
        <p:spPr>
          <a:xfrm>
            <a:off x="762000" y="1524001"/>
            <a:ext cx="8610600" cy="4525963"/>
          </a:xfrm>
        </p:spPr>
        <p:txBody>
          <a:bodyPr>
            <a:normAutofit/>
          </a:bodyPr>
          <a:lstStyle/>
          <a:p>
            <a:pPr marL="0" indent="0">
              <a:buNone/>
            </a:pPr>
            <a:r>
              <a:rPr lang="en-US" dirty="0"/>
              <a:t>“Amazon could assume drug distribution. They could start to use voice platforms, like </a:t>
            </a:r>
            <a:r>
              <a:rPr lang="en-US" dirty="0" err="1"/>
              <a:t>Alexa</a:t>
            </a:r>
            <a:r>
              <a:rPr lang="en-US" dirty="0"/>
              <a:t>, to help discuss symptoms and get feedback, to coordinate hospital post-op care through voice-activated A.I., to do these and other rote things.”</a:t>
            </a:r>
          </a:p>
          <a:p>
            <a:pPr>
              <a:buNone/>
            </a:pPr>
            <a:r>
              <a:rPr lang="en-US" i="1" dirty="0"/>
              <a:t>— </a:t>
            </a:r>
            <a:r>
              <a:rPr lang="en-US" sz="2600" i="1" dirty="0"/>
              <a:t>Dr. Eric </a:t>
            </a:r>
            <a:r>
              <a:rPr lang="en-US" sz="2600" i="1" dirty="0" err="1"/>
              <a:t>Topol</a:t>
            </a:r>
            <a:r>
              <a:rPr lang="en-US" sz="2600" i="1" dirty="0"/>
              <a:t>, director, Scripps Translational Science Institute in San Diego</a:t>
            </a:r>
            <a:endParaRPr lang="en-US" dirty="0"/>
          </a:p>
          <a:p>
            <a:endParaRPr lang="en-US" dirty="0"/>
          </a:p>
        </p:txBody>
      </p:sp>
      <p:sp>
        <p:nvSpPr>
          <p:cNvPr id="4" name="Rectangle 3"/>
          <p:cNvSpPr/>
          <p:nvPr/>
        </p:nvSpPr>
        <p:spPr>
          <a:xfrm>
            <a:off x="762000" y="6243935"/>
            <a:ext cx="10896600" cy="461665"/>
          </a:xfrm>
          <a:prstGeom prst="rect">
            <a:avLst/>
          </a:prstGeom>
        </p:spPr>
        <p:txBody>
          <a:bodyPr wrap="square">
            <a:spAutoFit/>
          </a:bodyPr>
          <a:lstStyle/>
          <a:p>
            <a:r>
              <a:rPr lang="en-US" sz="1200" dirty="0">
                <a:hlinkClick r:id="rId2"/>
              </a:rPr>
              <a:t>https://www.nytimes.com/2018/01/30/business/amazon-health-care-plan-reaction.html?action=click&amp;contentCollection=Technology&amp;module=RelatedCoverage&amp;region=Marginalia&amp;pgtype=article</a:t>
            </a:r>
            <a:r>
              <a:rPr lang="en-US" sz="1200" dirty="0"/>
              <a:t> </a:t>
            </a:r>
          </a:p>
        </p:txBody>
      </p:sp>
      <p:pic>
        <p:nvPicPr>
          <p:cNvPr id="2052" name="Picture 4" descr="Amazon Echo in Charcoal (2nd Generation)"/>
          <p:cNvPicPr>
            <a:picLocks noChangeAspect="1" noChangeArrowheads="1"/>
          </p:cNvPicPr>
          <p:nvPr/>
        </p:nvPicPr>
        <p:blipFill>
          <a:blip r:embed="rId3" cstate="print"/>
          <a:srcRect l="26778" r="12552"/>
          <a:stretch>
            <a:fillRect/>
          </a:stretch>
        </p:blipFill>
        <p:spPr bwMode="auto">
          <a:xfrm>
            <a:off x="9753600" y="2133600"/>
            <a:ext cx="2147310" cy="353935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“Alexa, I Have a Sore Throat and a Runny Nose”</a:t>
            </a:r>
          </a:p>
        </p:txBody>
      </p:sp>
      <p:sp>
        <p:nvSpPr>
          <p:cNvPr id="3" name="Content Placeholder 2"/>
          <p:cNvSpPr>
            <a:spLocks noGrp="1"/>
          </p:cNvSpPr>
          <p:nvPr>
            <p:ph idx="1"/>
          </p:nvPr>
        </p:nvSpPr>
        <p:spPr/>
        <p:txBody>
          <a:bodyPr/>
          <a:lstStyle/>
          <a:p>
            <a:r>
              <a:rPr lang="en-US" dirty="0"/>
              <a:t>Alexa’s response</a:t>
            </a:r>
          </a:p>
          <a:p>
            <a:r>
              <a:rPr lang="en-US" dirty="0"/>
              <a:t>“This might answer your question …”</a:t>
            </a:r>
          </a:p>
          <a:p>
            <a:r>
              <a:rPr lang="en-US" dirty="0"/>
              <a:t>“Here is what I found on </a:t>
            </a:r>
            <a:r>
              <a:rPr lang="en-US" dirty="0" err="1"/>
              <a:t>WikiPedia</a:t>
            </a:r>
            <a:r>
              <a:rPr lang="en-US" dirty="0"/>
              <a:t> …”</a:t>
            </a:r>
          </a:p>
          <a:p>
            <a:pPr lvl="1"/>
            <a:r>
              <a:rPr lang="en-US" dirty="0"/>
              <a:t>Pain medication such as nonsteroidal anti-inflammatory drugs …</a:t>
            </a:r>
          </a:p>
          <a:p>
            <a:pPr lvl="1"/>
            <a:r>
              <a:rPr lang="en-US" dirty="0"/>
              <a:t>Mayo Clinics advises gargling with salty warm water and resting the voice</a:t>
            </a:r>
          </a:p>
          <a:p>
            <a:pPr lvl="1"/>
            <a:r>
              <a:rPr lang="en-US" dirty="0"/>
              <a:t>Without treatment the symptoms typically lasts two to seven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“Alexa, What’s the Closest Hospital”</a:t>
            </a:r>
          </a:p>
        </p:txBody>
      </p:sp>
      <p:sp>
        <p:nvSpPr>
          <p:cNvPr id="3" name="Content Placeholder 2"/>
          <p:cNvSpPr>
            <a:spLocks noGrp="1"/>
          </p:cNvSpPr>
          <p:nvPr>
            <p:ph idx="1"/>
          </p:nvPr>
        </p:nvSpPr>
        <p:spPr>
          <a:xfrm>
            <a:off x="609600" y="1600202"/>
            <a:ext cx="8077200" cy="4525963"/>
          </a:xfrm>
        </p:spPr>
        <p:txBody>
          <a:bodyPr/>
          <a:lstStyle/>
          <a:p>
            <a:r>
              <a:rPr lang="en-US" dirty="0"/>
              <a:t>“Based on your zip code settings here are a few examples …”</a:t>
            </a:r>
          </a:p>
          <a:p>
            <a:r>
              <a:rPr lang="en-US" dirty="0"/>
              <a:t>By using only your zip code the closest hospital is not always listed first</a:t>
            </a:r>
          </a:p>
        </p:txBody>
      </p:sp>
      <p:pic>
        <p:nvPicPr>
          <p:cNvPr id="20482" name="Picture 2" descr="E:\1-Braeutigam Enterprises folder\MDExpo\MDExpo Oct 2018\IMG_1896.PNG"/>
          <p:cNvPicPr>
            <a:picLocks noChangeAspect="1" noChangeArrowheads="1"/>
          </p:cNvPicPr>
          <p:nvPr/>
        </p:nvPicPr>
        <p:blipFill>
          <a:blip r:embed="rId2" cstate="print"/>
          <a:srcRect/>
          <a:stretch>
            <a:fillRect/>
          </a:stretch>
        </p:blipFill>
        <p:spPr bwMode="auto">
          <a:xfrm>
            <a:off x="9220200" y="1487199"/>
            <a:ext cx="2571750" cy="4572000"/>
          </a:xfrm>
          <a:prstGeom prst="rect">
            <a:avLst/>
          </a:prstGeom>
          <a:noFill/>
          <a:ln>
            <a:solidFill>
              <a:schemeClr val="tx1"/>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“Hey Siri I have a Runny Nose and a Sore Throat”</a:t>
            </a:r>
          </a:p>
        </p:txBody>
      </p:sp>
      <p:sp>
        <p:nvSpPr>
          <p:cNvPr id="3" name="Content Placeholder 2"/>
          <p:cNvSpPr>
            <a:spLocks noGrp="1"/>
          </p:cNvSpPr>
          <p:nvPr>
            <p:ph idx="1"/>
          </p:nvPr>
        </p:nvSpPr>
        <p:spPr>
          <a:xfrm>
            <a:off x="609600" y="1600202"/>
            <a:ext cx="7696200" cy="4525963"/>
          </a:xfrm>
        </p:spPr>
        <p:txBody>
          <a:bodyPr/>
          <a:lstStyle/>
          <a:p>
            <a:r>
              <a:rPr lang="en-US" dirty="0"/>
              <a:t>Siri did a pretty good job of pointing out clinics and hospitals nearby.</a:t>
            </a:r>
          </a:p>
          <a:p>
            <a:r>
              <a:rPr lang="en-US" dirty="0"/>
              <a:t>It is much better than the first time I tried this several years ago.</a:t>
            </a:r>
          </a:p>
        </p:txBody>
      </p:sp>
      <p:pic>
        <p:nvPicPr>
          <p:cNvPr id="5" name="Picture 4" descr="A screenshot of a phone&#10;&#10;Description automatically generated with medium confidence">
            <a:extLst>
              <a:ext uri="{FF2B5EF4-FFF2-40B4-BE49-F238E27FC236}">
                <a16:creationId xmlns:a16="http://schemas.microsoft.com/office/drawing/2014/main" id="{6F8D8705-6EAB-4B7D-B729-154E55900C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1524000"/>
            <a:ext cx="2289291" cy="4953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“Hey Siri What’s the Closest Hospital”</a:t>
            </a:r>
          </a:p>
        </p:txBody>
      </p:sp>
      <p:sp>
        <p:nvSpPr>
          <p:cNvPr id="3" name="Content Placeholder 2"/>
          <p:cNvSpPr>
            <a:spLocks noGrp="1"/>
          </p:cNvSpPr>
          <p:nvPr>
            <p:ph idx="1"/>
          </p:nvPr>
        </p:nvSpPr>
        <p:spPr>
          <a:xfrm>
            <a:off x="685800" y="1600202"/>
            <a:ext cx="7924800" cy="4525963"/>
          </a:xfrm>
        </p:spPr>
        <p:txBody>
          <a:bodyPr>
            <a:normAutofit/>
          </a:bodyPr>
          <a:lstStyle/>
          <a:p>
            <a:r>
              <a:rPr lang="en-US" dirty="0"/>
              <a:t>None of these are traditional hospitals but they are clinics</a:t>
            </a:r>
          </a:p>
          <a:p>
            <a:r>
              <a:rPr lang="en-US" dirty="0"/>
              <a:t>Not sure how wound care &amp; </a:t>
            </a:r>
            <a:r>
              <a:rPr lang="en-US" dirty="0" err="1"/>
              <a:t>hyperbarics</a:t>
            </a:r>
            <a:r>
              <a:rPr lang="en-US" dirty="0"/>
              <a:t> would help though!</a:t>
            </a:r>
          </a:p>
          <a:p>
            <a:r>
              <a:rPr lang="en-US" dirty="0"/>
              <a:t>Behavioral Health? Maybe Siri knows I should go there for treatment!!</a:t>
            </a:r>
          </a:p>
        </p:txBody>
      </p:sp>
      <p:pic>
        <p:nvPicPr>
          <p:cNvPr id="5" name="Picture 4" descr="A screenshot of a phone&#10;&#10;Description automatically generated with medium confidence">
            <a:extLst>
              <a:ext uri="{FF2B5EF4-FFF2-40B4-BE49-F238E27FC236}">
                <a16:creationId xmlns:a16="http://schemas.microsoft.com/office/drawing/2014/main" id="{3EA86989-D936-40E3-805A-6FB7B785D2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9200" y="1417636"/>
            <a:ext cx="2444112" cy="528796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Speak to Your CMMS</a:t>
            </a:r>
          </a:p>
        </p:txBody>
      </p:sp>
      <p:sp>
        <p:nvSpPr>
          <p:cNvPr id="3" name="Content Placeholder 2"/>
          <p:cNvSpPr>
            <a:spLocks noGrp="1"/>
          </p:cNvSpPr>
          <p:nvPr>
            <p:ph idx="1"/>
          </p:nvPr>
        </p:nvSpPr>
        <p:spPr>
          <a:xfrm>
            <a:off x="762000" y="1600202"/>
            <a:ext cx="6629400" cy="4525963"/>
          </a:xfrm>
        </p:spPr>
        <p:txBody>
          <a:bodyPr/>
          <a:lstStyle/>
          <a:p>
            <a:r>
              <a:rPr lang="en-US" dirty="0"/>
              <a:t>Wouldn’t it be great to talk to your CMMS instead of typing everything?</a:t>
            </a:r>
          </a:p>
          <a:p>
            <a:r>
              <a:rPr lang="en-US" dirty="0"/>
              <a:t>At least one current CMMS allows you to speak to your phone to document a work order</a:t>
            </a:r>
          </a:p>
          <a:p>
            <a:r>
              <a:rPr lang="en-US" dirty="0"/>
              <a:t>How’s that for a time saver!</a:t>
            </a:r>
          </a:p>
          <a:p>
            <a:r>
              <a:rPr lang="en-US" dirty="0"/>
              <a:t>I would hope we don’t get the crazy autocorrect issues though!</a:t>
            </a:r>
          </a:p>
        </p:txBody>
      </p:sp>
      <p:pic>
        <p:nvPicPr>
          <p:cNvPr id="1026" name="Picture 2" descr="Image result for speaking into iphone"/>
          <p:cNvPicPr>
            <a:picLocks noChangeAspect="1" noChangeArrowheads="1"/>
          </p:cNvPicPr>
          <p:nvPr/>
        </p:nvPicPr>
        <p:blipFill>
          <a:blip r:embed="rId2" cstate="print"/>
          <a:srcRect/>
          <a:stretch>
            <a:fillRect/>
          </a:stretch>
        </p:blipFill>
        <p:spPr bwMode="auto">
          <a:xfrm>
            <a:off x="7416800" y="1943101"/>
            <a:ext cx="4456805" cy="297179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Using a smart speaker to consult with your doctor</a:t>
            </a:r>
          </a:p>
        </p:txBody>
      </p:sp>
      <p:sp>
        <p:nvSpPr>
          <p:cNvPr id="3" name="Content Placeholder 2"/>
          <p:cNvSpPr>
            <a:spLocks noGrp="1"/>
          </p:cNvSpPr>
          <p:nvPr>
            <p:ph idx="1"/>
          </p:nvPr>
        </p:nvSpPr>
        <p:spPr>
          <a:xfrm>
            <a:off x="5105400" y="1600202"/>
            <a:ext cx="6400800" cy="4525963"/>
          </a:xfrm>
        </p:spPr>
        <p:txBody>
          <a:bodyPr/>
          <a:lstStyle/>
          <a:p>
            <a:r>
              <a:rPr lang="en-US" dirty="0"/>
              <a:t>Imagine being able to talk with a doctor over a device at your home?</a:t>
            </a:r>
          </a:p>
          <a:p>
            <a:r>
              <a:rPr lang="en-US" dirty="0"/>
              <a:t>Amazon, Facebook, Lenovo and Google are designing similar devices for the home</a:t>
            </a:r>
          </a:p>
          <a:p>
            <a:r>
              <a:rPr lang="en-US" dirty="0"/>
              <a:t>Telehealth surged during the pandemic</a:t>
            </a:r>
          </a:p>
        </p:txBody>
      </p:sp>
      <p:pic>
        <p:nvPicPr>
          <p:cNvPr id="5" name="Picture 4">
            <a:extLst>
              <a:ext uri="{FF2B5EF4-FFF2-40B4-BE49-F238E27FC236}">
                <a16:creationId xmlns:a16="http://schemas.microsoft.com/office/drawing/2014/main" id="{ABD7D8B5-D522-4FBB-8D3E-63C6538828BE}"/>
              </a:ext>
            </a:extLst>
          </p:cNvPr>
          <p:cNvPicPr>
            <a:picLocks noChangeAspect="1"/>
          </p:cNvPicPr>
          <p:nvPr/>
        </p:nvPicPr>
        <p:blipFill>
          <a:blip r:embed="rId2"/>
          <a:stretch>
            <a:fillRect/>
          </a:stretch>
        </p:blipFill>
        <p:spPr>
          <a:xfrm>
            <a:off x="381000" y="1600202"/>
            <a:ext cx="4572000" cy="424081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Devices on Your Phone</a:t>
            </a:r>
          </a:p>
        </p:txBody>
      </p:sp>
      <p:sp>
        <p:nvSpPr>
          <p:cNvPr id="3" name="Content Placeholder 2"/>
          <p:cNvSpPr>
            <a:spLocks noGrp="1"/>
          </p:cNvSpPr>
          <p:nvPr>
            <p:ph idx="1"/>
          </p:nvPr>
        </p:nvSpPr>
        <p:spPr>
          <a:xfrm>
            <a:off x="609600" y="1600202"/>
            <a:ext cx="5715000" cy="4525963"/>
          </a:xfrm>
        </p:spPr>
        <p:txBody>
          <a:bodyPr/>
          <a:lstStyle/>
          <a:p>
            <a:r>
              <a:rPr lang="en-US" dirty="0"/>
              <a:t>Ultrasound</a:t>
            </a:r>
          </a:p>
          <a:p>
            <a:r>
              <a:rPr lang="en-US" dirty="0"/>
              <a:t>EKG</a:t>
            </a:r>
          </a:p>
          <a:p>
            <a:r>
              <a:rPr lang="en-US" dirty="0"/>
              <a:t>Pulse Oximetry</a:t>
            </a:r>
          </a:p>
          <a:p>
            <a:r>
              <a:rPr lang="en-US" dirty="0"/>
              <a:t>NIBP</a:t>
            </a:r>
          </a:p>
        </p:txBody>
      </p:sp>
      <p:pic>
        <p:nvPicPr>
          <p:cNvPr id="24578" name="Picture 2" descr="Pulse Oximeter â Fingertip Oxygen Saturation Monitor â O2 Blood Monitor â Easy to Use &amp; Read â Sports and Aviation Device â 6 Rotatable Directions &amp; Customizable Alarms â Portable Wireless Design"/>
          <p:cNvPicPr>
            <a:picLocks noChangeAspect="1" noChangeArrowheads="1"/>
          </p:cNvPicPr>
          <p:nvPr/>
        </p:nvPicPr>
        <p:blipFill rotWithShape="1">
          <a:blip r:embed="rId2" cstate="print"/>
          <a:srcRect l="8530" t="11468" r="8711" b="4048"/>
          <a:stretch/>
        </p:blipFill>
        <p:spPr bwMode="auto">
          <a:xfrm>
            <a:off x="9753600" y="5005384"/>
            <a:ext cx="1447800" cy="1477963"/>
          </a:xfrm>
          <a:prstGeom prst="rect">
            <a:avLst/>
          </a:prstGeom>
          <a:noFill/>
        </p:spPr>
      </p:pic>
      <p:pic>
        <p:nvPicPr>
          <p:cNvPr id="3074" name="Picture 2" descr="The Vave Solution | Vave Health">
            <a:extLst>
              <a:ext uri="{FF2B5EF4-FFF2-40B4-BE49-F238E27FC236}">
                <a16:creationId xmlns:a16="http://schemas.microsoft.com/office/drawing/2014/main" id="{9D928693-FFD8-4AA4-8A57-0AC2F8779B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36" t="6725" r="22934" b="19032"/>
          <a:stretch/>
        </p:blipFill>
        <p:spPr bwMode="auto">
          <a:xfrm>
            <a:off x="9256382" y="1295400"/>
            <a:ext cx="2307545" cy="32305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ome-hero">
            <a:extLst>
              <a:ext uri="{FF2B5EF4-FFF2-40B4-BE49-F238E27FC236}">
                <a16:creationId xmlns:a16="http://schemas.microsoft.com/office/drawing/2014/main" id="{B8D4352D-DE85-48EB-94AE-091869CD56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2872" y="1462713"/>
            <a:ext cx="2793691" cy="314801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A8411818-6AC4-4A21-AE25-5CF67BE30EF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00643" y="4343979"/>
            <a:ext cx="2232793" cy="224631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569604A2-086B-4955-AD0D-9B69B69F962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9573"/>
          <a:stretch/>
        </p:blipFill>
        <p:spPr bwMode="auto">
          <a:xfrm>
            <a:off x="4526773" y="4834381"/>
            <a:ext cx="2232944" cy="112181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ightySat Product">
            <a:extLst>
              <a:ext uri="{FF2B5EF4-FFF2-40B4-BE49-F238E27FC236}">
                <a16:creationId xmlns:a16="http://schemas.microsoft.com/office/drawing/2014/main" id="{BB1102EC-D9F2-4E02-9F6F-876A50847C5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18352" y="4767748"/>
            <a:ext cx="1382639" cy="19532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DD16-7676-4457-AEBD-4CE3A5459202}"/>
              </a:ext>
            </a:extLst>
          </p:cNvPr>
          <p:cNvSpPr>
            <a:spLocks noGrp="1"/>
          </p:cNvSpPr>
          <p:nvPr>
            <p:ph type="title"/>
          </p:nvPr>
        </p:nvSpPr>
        <p:spPr/>
        <p:txBody>
          <a:bodyPr/>
          <a:lstStyle/>
          <a:p>
            <a:r>
              <a:rPr lang="en-US" dirty="0"/>
              <a:t>What Can You Do with These?</a:t>
            </a:r>
          </a:p>
        </p:txBody>
      </p:sp>
      <p:sp>
        <p:nvSpPr>
          <p:cNvPr id="3" name="Content Placeholder 2">
            <a:extLst>
              <a:ext uri="{FF2B5EF4-FFF2-40B4-BE49-F238E27FC236}">
                <a16:creationId xmlns:a16="http://schemas.microsoft.com/office/drawing/2014/main" id="{FCF21EC8-44DD-444B-A8AB-4BB3B97EA58B}"/>
              </a:ext>
            </a:extLst>
          </p:cNvPr>
          <p:cNvSpPr>
            <a:spLocks noGrp="1"/>
          </p:cNvSpPr>
          <p:nvPr>
            <p:ph idx="1"/>
          </p:nvPr>
        </p:nvSpPr>
        <p:spPr/>
        <p:txBody>
          <a:bodyPr/>
          <a:lstStyle/>
          <a:p>
            <a:r>
              <a:rPr lang="en-US" dirty="0"/>
              <a:t>Buy these devices and test them for accuracy and ease of use</a:t>
            </a:r>
          </a:p>
          <a:p>
            <a:r>
              <a:rPr lang="en-US" dirty="0"/>
              <a:t>I’ve tested my Pulse Oximeter with the new BC Biomedical Pulse Oximeter simulator, and it is very accurate</a:t>
            </a:r>
          </a:p>
          <a:p>
            <a:r>
              <a:rPr lang="en-US" dirty="0"/>
              <a:t>I’ve tested my Apple Watch with bedside monitors and its very accurate</a:t>
            </a:r>
          </a:p>
          <a:p>
            <a:r>
              <a:rPr lang="en-US" dirty="0"/>
              <a:t>I’ve bought and used both the </a:t>
            </a:r>
            <a:r>
              <a:rPr lang="en-US" dirty="0" err="1"/>
              <a:t>KardiaMobile</a:t>
            </a:r>
            <a:r>
              <a:rPr lang="en-US" dirty="0"/>
              <a:t> and the Apple Watch</a:t>
            </a:r>
          </a:p>
          <a:p>
            <a:r>
              <a:rPr lang="en-US" dirty="0"/>
              <a:t>I have not evaluated a handheld ultrasound!</a:t>
            </a:r>
          </a:p>
        </p:txBody>
      </p:sp>
    </p:spTree>
    <p:extLst>
      <p:ext uri="{BB962C8B-B14F-4D97-AF65-F5344CB8AC3E}">
        <p14:creationId xmlns:p14="http://schemas.microsoft.com/office/powerpoint/2010/main" val="298037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3137-CD9C-43FD-8361-7A3DBDEBFDC4}"/>
              </a:ext>
            </a:extLst>
          </p:cNvPr>
          <p:cNvSpPr>
            <a:spLocks noGrp="1"/>
          </p:cNvSpPr>
          <p:nvPr>
            <p:ph type="title"/>
          </p:nvPr>
        </p:nvSpPr>
        <p:spPr>
          <a:xfrm>
            <a:off x="1752600" y="274637"/>
            <a:ext cx="8686800" cy="1143000"/>
          </a:xfrm>
        </p:spPr>
        <p:txBody>
          <a:bodyPr>
            <a:normAutofit fontScale="90000"/>
          </a:bodyPr>
          <a:lstStyle/>
          <a:p>
            <a:r>
              <a:rPr lang="en-US" dirty="0"/>
              <a:t>Handheld, Wireless Portable Ultrasound</a:t>
            </a:r>
          </a:p>
        </p:txBody>
      </p:sp>
      <p:sp>
        <p:nvSpPr>
          <p:cNvPr id="3" name="Content Placeholder 2">
            <a:extLst>
              <a:ext uri="{FF2B5EF4-FFF2-40B4-BE49-F238E27FC236}">
                <a16:creationId xmlns:a16="http://schemas.microsoft.com/office/drawing/2014/main" id="{B337EC96-90EC-4688-8318-EBFB9FA75EAB}"/>
              </a:ext>
            </a:extLst>
          </p:cNvPr>
          <p:cNvSpPr>
            <a:spLocks noGrp="1"/>
          </p:cNvSpPr>
          <p:nvPr>
            <p:ph idx="1"/>
          </p:nvPr>
        </p:nvSpPr>
        <p:spPr>
          <a:xfrm>
            <a:off x="609600" y="1600202"/>
            <a:ext cx="7620000" cy="4525963"/>
          </a:xfrm>
        </p:spPr>
        <p:txBody>
          <a:bodyPr>
            <a:normAutofit lnSpcReduction="10000"/>
          </a:bodyPr>
          <a:lstStyle/>
          <a:p>
            <a:r>
              <a:rPr lang="en-US" dirty="0"/>
              <a:t>GE </a:t>
            </a:r>
            <a:r>
              <a:rPr lang="en-US" dirty="0" err="1"/>
              <a:t>Vscan</a:t>
            </a:r>
            <a:r>
              <a:rPr lang="en-US" dirty="0"/>
              <a:t> Air – Dual transducer</a:t>
            </a:r>
          </a:p>
          <a:p>
            <a:r>
              <a:rPr lang="en-US" dirty="0" err="1"/>
              <a:t>Clarius</a:t>
            </a:r>
            <a:r>
              <a:rPr lang="en-US" dirty="0"/>
              <a:t> – no subscription with cloud storage and 3-year warranty</a:t>
            </a:r>
          </a:p>
          <a:p>
            <a:r>
              <a:rPr lang="en-US" dirty="0" err="1"/>
              <a:t>Vave</a:t>
            </a:r>
            <a:r>
              <a:rPr lang="en-US" dirty="0"/>
              <a:t> – subscription service with new probe every two years and cloud storage</a:t>
            </a:r>
          </a:p>
          <a:p>
            <a:r>
              <a:rPr lang="en-US" dirty="0"/>
              <a:t>Butterfly blueprint - $2,399 per probe plus additional costs for diagnostic tools, procedural tools, education, and collaboration</a:t>
            </a:r>
          </a:p>
          <a:p>
            <a:endParaRPr lang="en-US" dirty="0"/>
          </a:p>
        </p:txBody>
      </p:sp>
      <p:pic>
        <p:nvPicPr>
          <p:cNvPr id="1026" name="Picture 2" descr="GE Healthcare | Vscan Extend™ - Home">
            <a:extLst>
              <a:ext uri="{FF2B5EF4-FFF2-40B4-BE49-F238E27FC236}">
                <a16:creationId xmlns:a16="http://schemas.microsoft.com/office/drawing/2014/main" id="{1B23D7AD-C4DD-4398-9002-478738E527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0226" y="1752600"/>
            <a:ext cx="3979743" cy="4373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20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Data and Knowledge</a:t>
            </a:r>
          </a:p>
        </p:txBody>
      </p:sp>
      <p:sp>
        <p:nvSpPr>
          <p:cNvPr id="3" name="Content Placeholder 2"/>
          <p:cNvSpPr>
            <a:spLocks noGrp="1"/>
          </p:cNvSpPr>
          <p:nvPr>
            <p:ph idx="1"/>
          </p:nvPr>
        </p:nvSpPr>
        <p:spPr>
          <a:xfrm>
            <a:off x="609600" y="1600202"/>
            <a:ext cx="7239000" cy="4525963"/>
          </a:xfrm>
        </p:spPr>
        <p:txBody>
          <a:bodyPr/>
          <a:lstStyle/>
          <a:p>
            <a:r>
              <a:rPr lang="en-US" dirty="0"/>
              <a:t>Mine your data in your CMMS to make better informed decisions</a:t>
            </a:r>
          </a:p>
          <a:p>
            <a:r>
              <a:rPr lang="en-US" dirty="0"/>
              <a:t>Good information is the key to better decisions. Make sure your data is clean and accurate.</a:t>
            </a:r>
          </a:p>
          <a:p>
            <a:r>
              <a:rPr lang="en-US" dirty="0"/>
              <a:t>Your CMMS is not just about PMs but about using data to make better decisions</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8686800" y="1600202"/>
            <a:ext cx="3070353" cy="3971925"/>
          </a:xfrm>
          <a:prstGeom prst="rect">
            <a:avLst/>
          </a:prstGeom>
          <a:noFill/>
          <a:ln w="9525">
            <a:noFill/>
            <a:miter lim="800000"/>
            <a:headEnd/>
            <a:tailEnd/>
          </a:ln>
        </p:spPr>
      </p:pic>
      <p:pic>
        <p:nvPicPr>
          <p:cNvPr id="7169" name="Picture 1"/>
          <p:cNvPicPr>
            <a:picLocks noChangeAspect="1" noChangeArrowheads="1"/>
          </p:cNvPicPr>
          <p:nvPr/>
        </p:nvPicPr>
        <p:blipFill>
          <a:blip r:embed="rId3" cstate="print"/>
          <a:srcRect/>
          <a:stretch>
            <a:fillRect/>
          </a:stretch>
        </p:blipFill>
        <p:spPr bwMode="auto">
          <a:xfrm>
            <a:off x="8077197" y="2697164"/>
            <a:ext cx="2821280" cy="3657600"/>
          </a:xfrm>
          <a:prstGeom prst="rect">
            <a:avLst/>
          </a:prstGeom>
          <a:noFill/>
          <a:ln w="9525">
            <a:solidFill>
              <a:schemeClr val="tx1"/>
            </a:solidFill>
            <a:miter lim="800000"/>
            <a:headEnd/>
            <a:tailEnd/>
          </a:ln>
        </p:spPr>
      </p:pic>
      <p:sp>
        <p:nvSpPr>
          <p:cNvPr id="6" name="TextBox 5"/>
          <p:cNvSpPr txBox="1"/>
          <p:nvPr/>
        </p:nvSpPr>
        <p:spPr>
          <a:xfrm>
            <a:off x="2286000" y="6172200"/>
            <a:ext cx="2943178" cy="369332"/>
          </a:xfrm>
          <a:prstGeom prst="rect">
            <a:avLst/>
          </a:prstGeom>
          <a:noFill/>
        </p:spPr>
        <p:txBody>
          <a:bodyPr wrap="none" rtlCol="0">
            <a:spAutoFit/>
          </a:bodyPr>
          <a:lstStyle/>
          <a:p>
            <a:r>
              <a:rPr lang="en-US" dirty="0"/>
              <a:t>AAMI Horizons Summer 2018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Holographic Imaging</a:t>
            </a:r>
          </a:p>
        </p:txBody>
      </p:sp>
      <p:sp>
        <p:nvSpPr>
          <p:cNvPr id="3" name="Content Placeholder 2"/>
          <p:cNvSpPr>
            <a:spLocks noGrp="1"/>
          </p:cNvSpPr>
          <p:nvPr>
            <p:ph idx="1"/>
          </p:nvPr>
        </p:nvSpPr>
        <p:spPr>
          <a:xfrm>
            <a:off x="533400" y="1600202"/>
            <a:ext cx="8077200" cy="4525963"/>
          </a:xfrm>
        </p:spPr>
        <p:txBody>
          <a:bodyPr>
            <a:normAutofit/>
          </a:bodyPr>
          <a:lstStyle/>
          <a:p>
            <a:r>
              <a:rPr lang="en-US" dirty="0"/>
              <a:t>Holographic Imaging Market to witness remarkable growth by 2024</a:t>
            </a:r>
          </a:p>
          <a:p>
            <a:r>
              <a:rPr lang="en-US" dirty="0"/>
              <a:t>Detect serious issues with sensitive organs such as the brain, the abnormalities of which are particularly difficult to interpret</a:t>
            </a:r>
          </a:p>
          <a:p>
            <a:r>
              <a:rPr lang="en-US" dirty="0"/>
              <a:t>This technology finds applications in ophthalmology, urology, pathology, and orthopedics</a:t>
            </a:r>
          </a:p>
        </p:txBody>
      </p:sp>
      <p:sp>
        <p:nvSpPr>
          <p:cNvPr id="6" name="TextBox 5">
            <a:extLst>
              <a:ext uri="{FF2B5EF4-FFF2-40B4-BE49-F238E27FC236}">
                <a16:creationId xmlns:a16="http://schemas.microsoft.com/office/drawing/2014/main" id="{AE75CF59-1530-48CB-9076-D9BA10AC42CA}"/>
              </a:ext>
            </a:extLst>
          </p:cNvPr>
          <p:cNvSpPr txBox="1"/>
          <p:nvPr/>
        </p:nvSpPr>
        <p:spPr>
          <a:xfrm>
            <a:off x="3733800" y="6308730"/>
            <a:ext cx="4572000" cy="369332"/>
          </a:xfrm>
          <a:prstGeom prst="rect">
            <a:avLst/>
          </a:prstGeom>
          <a:noFill/>
        </p:spPr>
        <p:txBody>
          <a:bodyPr wrap="square">
            <a:spAutoFit/>
          </a:bodyPr>
          <a:lstStyle/>
          <a:p>
            <a:r>
              <a:rPr lang="en-US" dirty="0">
                <a:hlinkClick r:id="rId2"/>
              </a:rPr>
              <a:t>http://realviewimaging.com/medical/</a:t>
            </a:r>
            <a:r>
              <a:rPr lang="en-US" dirty="0"/>
              <a:t> </a:t>
            </a:r>
          </a:p>
        </p:txBody>
      </p:sp>
      <p:pic>
        <p:nvPicPr>
          <p:cNvPr id="3074" name="Picture 2" descr="RealView Imaging - Medical Holography">
            <a:extLst>
              <a:ext uri="{FF2B5EF4-FFF2-40B4-BE49-F238E27FC236}">
                <a16:creationId xmlns:a16="http://schemas.microsoft.com/office/drawing/2014/main" id="{B857BE16-F554-445E-8012-CA50EBB87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1100" y="2133600"/>
            <a:ext cx="2857500" cy="2590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AI and Machine Learning in Medical Imaging</a:t>
            </a:r>
          </a:p>
        </p:txBody>
      </p:sp>
      <p:sp>
        <p:nvSpPr>
          <p:cNvPr id="3" name="Content Placeholder 2"/>
          <p:cNvSpPr>
            <a:spLocks noGrp="1"/>
          </p:cNvSpPr>
          <p:nvPr>
            <p:ph idx="1"/>
          </p:nvPr>
        </p:nvSpPr>
        <p:spPr>
          <a:xfrm>
            <a:off x="762000" y="1600202"/>
            <a:ext cx="8077200" cy="4525963"/>
          </a:xfrm>
        </p:spPr>
        <p:txBody>
          <a:bodyPr>
            <a:normAutofit/>
          </a:bodyPr>
          <a:lstStyle/>
          <a:p>
            <a:r>
              <a:rPr lang="en-US" dirty="0"/>
              <a:t>AI could improve health outcomes by 30-40%</a:t>
            </a:r>
          </a:p>
          <a:p>
            <a:r>
              <a:rPr lang="en-US" dirty="0"/>
              <a:t>Mayo is using it for genetic markers in MRI</a:t>
            </a:r>
          </a:p>
          <a:p>
            <a:r>
              <a:rPr lang="en-US" dirty="0"/>
              <a:t>Stanford has developed an AI algorithm that can diagnose up to 14 types of medical conditions</a:t>
            </a:r>
          </a:p>
          <a:p>
            <a:r>
              <a:rPr lang="en-US" dirty="0"/>
              <a:t>Memorial Sloan Kettering using for prostate cancer</a:t>
            </a:r>
          </a:p>
        </p:txBody>
      </p:sp>
      <p:pic>
        <p:nvPicPr>
          <p:cNvPr id="47106" name="Picture 2"/>
          <p:cNvPicPr>
            <a:picLocks noChangeAspect="1" noChangeArrowheads="1"/>
          </p:cNvPicPr>
          <p:nvPr/>
        </p:nvPicPr>
        <p:blipFill>
          <a:blip r:embed="rId2" cstate="print"/>
          <a:srcRect/>
          <a:stretch>
            <a:fillRect/>
          </a:stretch>
        </p:blipFill>
        <p:spPr bwMode="auto">
          <a:xfrm>
            <a:off x="8991600" y="1905000"/>
            <a:ext cx="2925522" cy="3771900"/>
          </a:xfrm>
          <a:prstGeom prst="rect">
            <a:avLst/>
          </a:prstGeom>
          <a:noFill/>
          <a:ln w="9525">
            <a:solidFill>
              <a:schemeClr val="tx1"/>
            </a:solid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AI and Machine Learning in Medical Imaging</a:t>
            </a:r>
          </a:p>
        </p:txBody>
      </p:sp>
      <p:sp>
        <p:nvSpPr>
          <p:cNvPr id="3" name="Content Placeholder 2"/>
          <p:cNvSpPr>
            <a:spLocks noGrp="1"/>
          </p:cNvSpPr>
          <p:nvPr>
            <p:ph idx="1"/>
          </p:nvPr>
        </p:nvSpPr>
        <p:spPr>
          <a:xfrm>
            <a:off x="609600" y="1600202"/>
            <a:ext cx="7696200" cy="4525963"/>
          </a:xfrm>
        </p:spPr>
        <p:txBody>
          <a:bodyPr>
            <a:normAutofit/>
          </a:bodyPr>
          <a:lstStyle/>
          <a:p>
            <a:r>
              <a:rPr lang="en-US" dirty="0"/>
              <a:t>Derive actionable insights from your machine log data</a:t>
            </a:r>
          </a:p>
          <a:p>
            <a:pPr lvl="1"/>
            <a:r>
              <a:rPr lang="en-US" dirty="0"/>
              <a:t>Know when a tube needs to be replaced</a:t>
            </a:r>
          </a:p>
          <a:p>
            <a:pPr lvl="1"/>
            <a:r>
              <a:rPr lang="en-US" dirty="0"/>
              <a:t>Increases uptime since you KNOW when to replace components</a:t>
            </a:r>
          </a:p>
          <a:p>
            <a:pPr lvl="1"/>
            <a:r>
              <a:rPr lang="en-US" dirty="0">
                <a:highlight>
                  <a:srgbClr val="FFFF00"/>
                </a:highlight>
              </a:rPr>
              <a:t>Know the usage of devices</a:t>
            </a:r>
          </a:p>
          <a:p>
            <a:pPr lvl="1"/>
            <a:r>
              <a:rPr lang="en-US" dirty="0"/>
              <a:t>Do you need more MRIs or CTs?</a:t>
            </a:r>
          </a:p>
        </p:txBody>
      </p:sp>
      <p:pic>
        <p:nvPicPr>
          <p:cNvPr id="58370" name="Picture 2" descr="glassbeam"/>
          <p:cNvPicPr>
            <a:picLocks noChangeAspect="1" noChangeArrowheads="1"/>
          </p:cNvPicPr>
          <p:nvPr/>
        </p:nvPicPr>
        <p:blipFill>
          <a:blip r:embed="rId2" cstate="print"/>
          <a:srcRect/>
          <a:stretch>
            <a:fillRect/>
          </a:stretch>
        </p:blipFill>
        <p:spPr bwMode="auto">
          <a:xfrm>
            <a:off x="4953000" y="5891860"/>
            <a:ext cx="1752600" cy="691503"/>
          </a:xfrm>
          <a:prstGeom prst="rect">
            <a:avLst/>
          </a:prstGeom>
          <a:noFill/>
        </p:spPr>
      </p:pic>
      <p:pic>
        <p:nvPicPr>
          <p:cNvPr id="7170" name="Picture 2">
            <a:extLst>
              <a:ext uri="{FF2B5EF4-FFF2-40B4-BE49-F238E27FC236}">
                <a16:creationId xmlns:a16="http://schemas.microsoft.com/office/drawing/2014/main" id="{3F46D5B7-C8FB-450F-AA4F-978D64D5019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797" t="5305" r="7231" b="27090"/>
          <a:stretch/>
        </p:blipFill>
        <p:spPr bwMode="auto">
          <a:xfrm>
            <a:off x="8515927" y="1565566"/>
            <a:ext cx="3304590" cy="20177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5DA50988-A67B-4E4A-9F50-63B67BD86C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34400" y="3880194"/>
            <a:ext cx="3250354" cy="2514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for the Operating Room</a:t>
            </a:r>
          </a:p>
        </p:txBody>
      </p:sp>
      <p:sp>
        <p:nvSpPr>
          <p:cNvPr id="3" name="Content Placeholder 2"/>
          <p:cNvSpPr>
            <a:spLocks noGrp="1"/>
          </p:cNvSpPr>
          <p:nvPr>
            <p:ph idx="1"/>
          </p:nvPr>
        </p:nvSpPr>
        <p:spPr/>
        <p:txBody>
          <a:bodyPr/>
          <a:lstStyle/>
          <a:p>
            <a:r>
              <a:rPr lang="en-US" dirty="0"/>
              <a:t>Using AI and computer vision during surgery*</a:t>
            </a:r>
          </a:p>
          <a:p>
            <a:r>
              <a:rPr lang="en-US" dirty="0"/>
              <a:t>Uses AI to ‘road map’ surgeries as it happens</a:t>
            </a:r>
          </a:p>
          <a:p>
            <a:r>
              <a:rPr lang="en-US" dirty="0"/>
              <a:t>Reduces risk</a:t>
            </a:r>
          </a:p>
          <a:p>
            <a:r>
              <a:rPr lang="en-US" dirty="0"/>
              <a:t>Makes surgery safer</a:t>
            </a:r>
          </a:p>
          <a:p>
            <a:endParaRPr lang="en-US" dirty="0"/>
          </a:p>
        </p:txBody>
      </p:sp>
      <p:sp>
        <p:nvSpPr>
          <p:cNvPr id="4" name="TextBox 3"/>
          <p:cNvSpPr txBox="1"/>
          <p:nvPr/>
        </p:nvSpPr>
        <p:spPr>
          <a:xfrm>
            <a:off x="1752600" y="6400800"/>
            <a:ext cx="8800038" cy="369332"/>
          </a:xfrm>
          <a:prstGeom prst="rect">
            <a:avLst/>
          </a:prstGeom>
          <a:noFill/>
        </p:spPr>
        <p:txBody>
          <a:bodyPr wrap="none" rtlCol="0">
            <a:spAutoFit/>
          </a:bodyPr>
          <a:lstStyle/>
          <a:p>
            <a:r>
              <a:rPr lang="en-US" dirty="0"/>
              <a:t>*OR Today October 2018  </a:t>
            </a:r>
            <a:r>
              <a:rPr lang="en-US" i="1" dirty="0"/>
              <a:t>Digital Surgery Deploys Surgical AI System for the Operating Room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Training</a:t>
            </a:r>
          </a:p>
        </p:txBody>
      </p:sp>
      <p:sp>
        <p:nvSpPr>
          <p:cNvPr id="3" name="Content Placeholder 2"/>
          <p:cNvSpPr>
            <a:spLocks noGrp="1"/>
          </p:cNvSpPr>
          <p:nvPr>
            <p:ph idx="1"/>
          </p:nvPr>
        </p:nvSpPr>
        <p:spPr>
          <a:xfrm>
            <a:off x="609600" y="1600201"/>
            <a:ext cx="7620000" cy="4983162"/>
          </a:xfrm>
        </p:spPr>
        <p:txBody>
          <a:bodyPr>
            <a:normAutofit/>
          </a:bodyPr>
          <a:lstStyle/>
          <a:p>
            <a:r>
              <a:rPr lang="en-US" sz="2400" b="1" dirty="0"/>
              <a:t>Milwaukee, Wis – June 1, 2018, </a:t>
            </a:r>
            <a:r>
              <a:rPr lang="en-US" sz="2400" dirty="0"/>
              <a:t>With 25 percent of the Healthcare Technology Management (HTM) population expected to retire over the next 10 years, hospitals and healthcare systems face an increasing challenge to train the next generation of professionals safely, affordably and efficiently. At AAMI 2018, GE Healthcare introduced interactive, customizable training options enabled by Virtual Reality (VR) technology for HTM professionals who service CT and MR equipment.</a:t>
            </a:r>
          </a:p>
          <a:p>
            <a:r>
              <a:rPr lang="en-US" sz="2400" dirty="0"/>
              <a:t>CBET has recently introduce a new virtual training program for biomed and imaging</a:t>
            </a:r>
          </a:p>
        </p:txBody>
      </p:sp>
      <p:pic>
        <p:nvPicPr>
          <p:cNvPr id="6146" name="Picture 2" descr="Related image"/>
          <p:cNvPicPr>
            <a:picLocks noChangeAspect="1" noChangeArrowheads="1"/>
          </p:cNvPicPr>
          <p:nvPr/>
        </p:nvPicPr>
        <p:blipFill>
          <a:blip r:embed="rId2" cstate="print"/>
          <a:srcRect l="13462"/>
          <a:stretch>
            <a:fillRect/>
          </a:stretch>
        </p:blipFill>
        <p:spPr bwMode="auto">
          <a:xfrm>
            <a:off x="8382000" y="2209800"/>
            <a:ext cx="3429000" cy="2226148"/>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Virtual Reality in Medical Equipment Planning</a:t>
            </a:r>
          </a:p>
        </p:txBody>
      </p:sp>
      <p:sp>
        <p:nvSpPr>
          <p:cNvPr id="3" name="Content Placeholder 2"/>
          <p:cNvSpPr>
            <a:spLocks noGrp="1"/>
          </p:cNvSpPr>
          <p:nvPr>
            <p:ph idx="1"/>
          </p:nvPr>
        </p:nvSpPr>
        <p:spPr>
          <a:xfrm>
            <a:off x="609600" y="1600202"/>
            <a:ext cx="6400800" cy="4525963"/>
          </a:xfrm>
        </p:spPr>
        <p:txBody>
          <a:bodyPr>
            <a:normAutofit/>
          </a:bodyPr>
          <a:lstStyle/>
          <a:p>
            <a:r>
              <a:rPr lang="en-US" dirty="0"/>
              <a:t>Initial design of hospitals was on paper</a:t>
            </a:r>
          </a:p>
          <a:p>
            <a:r>
              <a:rPr lang="en-US" dirty="0"/>
              <a:t>Later mockups were done to give a better idea of flow and room</a:t>
            </a:r>
          </a:p>
          <a:p>
            <a:r>
              <a:rPr lang="en-US" dirty="0"/>
              <a:t>Newer VR technology will give physicians, clinicians and planners a better idea of space and equipment location</a:t>
            </a:r>
          </a:p>
        </p:txBody>
      </p:sp>
      <p:pic>
        <p:nvPicPr>
          <p:cNvPr id="1026" name="Picture 2" descr="https://mcdmag.com/wp-content/uploads/2017/09/Sep17_MCDeNews_Feature3-VR-Empathy-300x201.jpg"/>
          <p:cNvPicPr>
            <a:picLocks noChangeAspect="1" noChangeArrowheads="1"/>
          </p:cNvPicPr>
          <p:nvPr/>
        </p:nvPicPr>
        <p:blipFill>
          <a:blip r:embed="rId2" cstate="print"/>
          <a:srcRect/>
          <a:stretch>
            <a:fillRect/>
          </a:stretch>
        </p:blipFill>
        <p:spPr bwMode="auto">
          <a:xfrm>
            <a:off x="7391400" y="2057400"/>
            <a:ext cx="4610100" cy="3088767"/>
          </a:xfrm>
          <a:prstGeom prst="rect">
            <a:avLst/>
          </a:prstGeom>
          <a:noFill/>
        </p:spPr>
      </p:pic>
      <p:sp>
        <p:nvSpPr>
          <p:cNvPr id="5" name="Rectangle 4"/>
          <p:cNvSpPr/>
          <p:nvPr/>
        </p:nvSpPr>
        <p:spPr>
          <a:xfrm>
            <a:off x="2133600" y="6308730"/>
            <a:ext cx="7924800" cy="338554"/>
          </a:xfrm>
          <a:prstGeom prst="rect">
            <a:avLst/>
          </a:prstGeom>
        </p:spPr>
        <p:txBody>
          <a:bodyPr wrap="square">
            <a:spAutoFit/>
          </a:bodyPr>
          <a:lstStyle/>
          <a:p>
            <a:r>
              <a:rPr lang="en-US" sz="1600" dirty="0">
                <a:hlinkClick r:id="rId3"/>
              </a:rPr>
              <a:t>https://mcdmag.com/2017/09/enhancing-healthcare-planning-through-virtual-reality/</a:t>
            </a:r>
            <a:r>
              <a:rPr lang="en-US" sz="1600" dirty="0"/>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mage">
            <a:extLst>
              <a:ext uri="{FF2B5EF4-FFF2-40B4-BE49-F238E27FC236}">
                <a16:creationId xmlns:a16="http://schemas.microsoft.com/office/drawing/2014/main" id="{64D15DFC-CD29-44A4-BC21-62E1592501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81737" y="3161799"/>
            <a:ext cx="1647825" cy="16478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Smart Stethoscopes</a:t>
            </a:r>
          </a:p>
        </p:txBody>
      </p:sp>
      <p:sp>
        <p:nvSpPr>
          <p:cNvPr id="3" name="Content Placeholder 2"/>
          <p:cNvSpPr>
            <a:spLocks noGrp="1"/>
          </p:cNvSpPr>
          <p:nvPr>
            <p:ph idx="1"/>
          </p:nvPr>
        </p:nvSpPr>
        <p:spPr>
          <a:xfrm>
            <a:off x="533400" y="1600202"/>
            <a:ext cx="8172067" cy="4525963"/>
          </a:xfrm>
        </p:spPr>
        <p:txBody>
          <a:bodyPr>
            <a:normAutofit/>
          </a:bodyPr>
          <a:lstStyle/>
          <a:p>
            <a:r>
              <a:rPr lang="en-US" dirty="0"/>
              <a:t>Smart Stethoscopes are being designed by several companies that interface with a smart phone or smart watch</a:t>
            </a:r>
          </a:p>
          <a:p>
            <a:r>
              <a:rPr lang="en-US" dirty="0">
                <a:hlinkClick r:id="rId3"/>
              </a:rPr>
              <a:t>https://www.ekohealth.com/</a:t>
            </a:r>
            <a:endParaRPr lang="en-US" dirty="0"/>
          </a:p>
          <a:p>
            <a:r>
              <a:rPr lang="en-US" dirty="0">
                <a:hlinkClick r:id="rId4"/>
              </a:rPr>
              <a:t>https://www.3m.com/3M/en_US/p/d/v101297844/</a:t>
            </a:r>
            <a:endParaRPr lang="en-US" dirty="0"/>
          </a:p>
          <a:p>
            <a:endParaRPr lang="en-US" dirty="0"/>
          </a:p>
        </p:txBody>
      </p:sp>
      <p:pic>
        <p:nvPicPr>
          <p:cNvPr id="1026" name="Picture 2" descr="https://stethio.com/wp-content/uploads/2018/04/stethioHEAD-1.png"/>
          <p:cNvPicPr>
            <a:picLocks noChangeAspect="1" noChangeArrowheads="1"/>
          </p:cNvPicPr>
          <p:nvPr/>
        </p:nvPicPr>
        <p:blipFill>
          <a:blip r:embed="rId5" cstate="print"/>
          <a:srcRect/>
          <a:stretch>
            <a:fillRect/>
          </a:stretch>
        </p:blipFill>
        <p:spPr bwMode="auto">
          <a:xfrm>
            <a:off x="10027515" y="1267260"/>
            <a:ext cx="1549496" cy="2037588"/>
          </a:xfrm>
          <a:prstGeom prst="rect">
            <a:avLst/>
          </a:prstGeom>
          <a:noFill/>
        </p:spPr>
      </p:pic>
      <p:pic>
        <p:nvPicPr>
          <p:cNvPr id="6146" name="Picture 2">
            <a:extLst>
              <a:ext uri="{FF2B5EF4-FFF2-40B4-BE49-F238E27FC236}">
                <a16:creationId xmlns:a16="http://schemas.microsoft.com/office/drawing/2014/main" id="{66A0125C-F446-4FEC-8A76-7EC94D0A943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40388" y="4924433"/>
            <a:ext cx="1465261" cy="146526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43E3CCE1-910B-4A9F-9DC7-3342CAA6FED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52916" y="3664243"/>
            <a:ext cx="1887589" cy="22907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F82047D-47D8-446E-B160-37E199DF6C1B}"/>
              </a:ext>
            </a:extLst>
          </p:cNvPr>
          <p:cNvSpPr txBox="1"/>
          <p:nvPr/>
        </p:nvSpPr>
        <p:spPr>
          <a:xfrm>
            <a:off x="623454" y="6322591"/>
            <a:ext cx="10945091" cy="369332"/>
          </a:xfrm>
          <a:prstGeom prst="rect">
            <a:avLst/>
          </a:prstGeom>
          <a:noFill/>
        </p:spPr>
        <p:txBody>
          <a:bodyPr wrap="square">
            <a:spAutoFit/>
          </a:bodyPr>
          <a:lstStyle/>
          <a:p>
            <a:r>
              <a:rPr lang="en-US" dirty="0">
                <a:hlinkClick r:id="rId8"/>
              </a:rPr>
              <a:t>https://www.beckershospitalreview.com/cardiology/smart-stethoscope-can-spot-heart-failure-study-finds.html</a:t>
            </a:r>
            <a:r>
              <a:rPr lang="en-US"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Robots</a:t>
            </a:r>
          </a:p>
        </p:txBody>
      </p:sp>
      <p:sp>
        <p:nvSpPr>
          <p:cNvPr id="3" name="Content Placeholder 2"/>
          <p:cNvSpPr>
            <a:spLocks noGrp="1"/>
          </p:cNvSpPr>
          <p:nvPr>
            <p:ph idx="1"/>
          </p:nvPr>
        </p:nvSpPr>
        <p:spPr>
          <a:xfrm>
            <a:off x="609600" y="1600202"/>
            <a:ext cx="7591425" cy="4525963"/>
          </a:xfrm>
        </p:spPr>
        <p:txBody>
          <a:bodyPr/>
          <a:lstStyle/>
          <a:p>
            <a:r>
              <a:rPr lang="en-US" dirty="0"/>
              <a:t>Surgical robots</a:t>
            </a:r>
          </a:p>
          <a:p>
            <a:r>
              <a:rPr lang="en-US" dirty="0"/>
              <a:t>UV cleaning robots</a:t>
            </a:r>
          </a:p>
          <a:p>
            <a:r>
              <a:rPr lang="en-US" dirty="0"/>
              <a:t>Supply chain robots</a:t>
            </a:r>
          </a:p>
          <a:p>
            <a:r>
              <a:rPr lang="en-US" dirty="0"/>
              <a:t>Pharmacy robots</a:t>
            </a:r>
          </a:p>
          <a:p>
            <a:r>
              <a:rPr lang="en-US" dirty="0"/>
              <a:t>Is anyone taking care of robots at your hospital?</a:t>
            </a:r>
          </a:p>
        </p:txBody>
      </p:sp>
      <p:sp>
        <p:nvSpPr>
          <p:cNvPr id="4" name="Rectangle 3"/>
          <p:cNvSpPr/>
          <p:nvPr/>
        </p:nvSpPr>
        <p:spPr>
          <a:xfrm>
            <a:off x="1752600" y="6260068"/>
            <a:ext cx="7772400" cy="369332"/>
          </a:xfrm>
          <a:prstGeom prst="rect">
            <a:avLst/>
          </a:prstGeom>
        </p:spPr>
        <p:txBody>
          <a:bodyPr wrap="square">
            <a:spAutoFit/>
          </a:bodyPr>
          <a:lstStyle/>
          <a:p>
            <a:r>
              <a:rPr lang="en-US" dirty="0">
                <a:hlinkClick r:id="rId2"/>
              </a:rPr>
              <a:t>https://1technation.com/the-robots-are-coming-who-will-maintain-them/</a:t>
            </a:r>
            <a:r>
              <a:rPr lang="en-US" dirty="0"/>
              <a:t> </a:t>
            </a:r>
          </a:p>
        </p:txBody>
      </p:sp>
      <p:pic>
        <p:nvPicPr>
          <p:cNvPr id="1026" name="Picture 2"/>
          <p:cNvPicPr>
            <a:picLocks noChangeAspect="1" noChangeArrowheads="1"/>
          </p:cNvPicPr>
          <p:nvPr/>
        </p:nvPicPr>
        <p:blipFill>
          <a:blip r:embed="rId3" cstate="print"/>
          <a:srcRect t="1914"/>
          <a:stretch>
            <a:fillRect/>
          </a:stretch>
        </p:blipFill>
        <p:spPr bwMode="auto">
          <a:xfrm>
            <a:off x="8382000" y="1452273"/>
            <a:ext cx="3381375" cy="4292148"/>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 Printing</a:t>
            </a:r>
          </a:p>
        </p:txBody>
      </p:sp>
      <p:sp>
        <p:nvSpPr>
          <p:cNvPr id="3" name="Content Placeholder 2"/>
          <p:cNvSpPr>
            <a:spLocks noGrp="1"/>
          </p:cNvSpPr>
          <p:nvPr>
            <p:ph idx="1"/>
          </p:nvPr>
        </p:nvSpPr>
        <p:spPr>
          <a:xfrm>
            <a:off x="609600" y="1600202"/>
            <a:ext cx="7772400" cy="4525963"/>
          </a:xfrm>
        </p:spPr>
        <p:txBody>
          <a:bodyPr/>
          <a:lstStyle/>
          <a:p>
            <a:r>
              <a:rPr lang="en-US" dirty="0"/>
              <a:t>Imagine being able to print parts for your equipment?</a:t>
            </a:r>
          </a:p>
          <a:p>
            <a:r>
              <a:rPr lang="en-US" dirty="0"/>
              <a:t>The U.S. Military training for BMETs is already working on this at their school in San Antonio, Texas.</a:t>
            </a:r>
          </a:p>
        </p:txBody>
      </p:sp>
      <p:pic>
        <p:nvPicPr>
          <p:cNvPr id="1026" name="Picture 2" descr="Image result for 3d printer"/>
          <p:cNvPicPr>
            <a:picLocks noChangeAspect="1" noChangeArrowheads="1"/>
          </p:cNvPicPr>
          <p:nvPr/>
        </p:nvPicPr>
        <p:blipFill>
          <a:blip r:embed="rId2" cstate="print"/>
          <a:srcRect l="14277" t="4286" r="18620" b="9997"/>
          <a:stretch>
            <a:fillRect/>
          </a:stretch>
        </p:blipFill>
        <p:spPr bwMode="auto">
          <a:xfrm>
            <a:off x="8153400" y="1905000"/>
            <a:ext cx="3581400" cy="3048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ybersecurity"/>
          <p:cNvPicPr>
            <a:picLocks noChangeAspect="1" noChangeArrowheads="1"/>
          </p:cNvPicPr>
          <p:nvPr/>
        </p:nvPicPr>
        <p:blipFill>
          <a:blip r:embed="rId2" cstate="print"/>
          <a:srcRect/>
          <a:stretch>
            <a:fillRect/>
          </a:stretch>
        </p:blipFill>
        <p:spPr bwMode="auto">
          <a:xfrm>
            <a:off x="2057400" y="533401"/>
            <a:ext cx="8229600" cy="5657851"/>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Cybersecurity is the new Electrical Safety Concern for HTM</a:t>
            </a:r>
          </a:p>
        </p:txBody>
      </p:sp>
      <p:sp>
        <p:nvSpPr>
          <p:cNvPr id="3" name="Content Placeholder 2"/>
          <p:cNvSpPr>
            <a:spLocks noGrp="1"/>
          </p:cNvSpPr>
          <p:nvPr>
            <p:ph idx="1"/>
          </p:nvPr>
        </p:nvSpPr>
        <p:spPr>
          <a:xfrm>
            <a:off x="609600" y="1600202"/>
            <a:ext cx="6781800" cy="4525963"/>
          </a:xfrm>
        </p:spPr>
        <p:txBody>
          <a:bodyPr/>
          <a:lstStyle/>
          <a:p>
            <a:r>
              <a:rPr lang="en-US" dirty="0" err="1"/>
              <a:t>AAMIBlog</a:t>
            </a:r>
            <a:r>
              <a:rPr lang="en-US" dirty="0"/>
              <a:t> December 2018</a:t>
            </a:r>
          </a:p>
          <a:p>
            <a:r>
              <a:rPr lang="en-US" dirty="0"/>
              <a:t>Cybersecurity Is the New Electrical Safety Concern for HTM</a:t>
            </a:r>
          </a:p>
          <a:p>
            <a:pPr lvl="1"/>
            <a:r>
              <a:rPr lang="en-US" dirty="0"/>
              <a:t>Electrical safety testing was the big concern in the 1970s</a:t>
            </a:r>
          </a:p>
          <a:p>
            <a:pPr lvl="1"/>
            <a:r>
              <a:rPr lang="en-US" dirty="0"/>
              <a:t>Cybersecurity is the big concern today</a:t>
            </a:r>
          </a:p>
          <a:p>
            <a:endParaRPr lang="en-US" dirty="0"/>
          </a:p>
        </p:txBody>
      </p:sp>
      <p:sp>
        <p:nvSpPr>
          <p:cNvPr id="6" name="TextBox 5">
            <a:extLst>
              <a:ext uri="{FF2B5EF4-FFF2-40B4-BE49-F238E27FC236}">
                <a16:creationId xmlns:a16="http://schemas.microsoft.com/office/drawing/2014/main" id="{0DC9D698-4E49-4C6B-951B-DA9A56608320}"/>
              </a:ext>
            </a:extLst>
          </p:cNvPr>
          <p:cNvSpPr txBox="1"/>
          <p:nvPr/>
        </p:nvSpPr>
        <p:spPr>
          <a:xfrm>
            <a:off x="609600" y="6214031"/>
            <a:ext cx="10972800" cy="369332"/>
          </a:xfrm>
          <a:prstGeom prst="rect">
            <a:avLst/>
          </a:prstGeom>
          <a:noFill/>
        </p:spPr>
        <p:txBody>
          <a:bodyPr wrap="square">
            <a:spAutoFit/>
          </a:bodyPr>
          <a:lstStyle/>
          <a:p>
            <a:r>
              <a:rPr lang="en-US" dirty="0">
                <a:hlinkClick r:id="rId2"/>
              </a:rPr>
              <a:t>https://aamiblog.org/2018/12/26/david-braeutigam-cybersecurity-is-the-new-electrical-safety-concern-for-htm/</a:t>
            </a:r>
            <a:r>
              <a:rPr lang="en-US" dirty="0"/>
              <a:t> </a:t>
            </a:r>
          </a:p>
        </p:txBody>
      </p:sp>
      <p:pic>
        <p:nvPicPr>
          <p:cNvPr id="7" name="Picture 6" descr="Graphical user interface, text&#10;&#10;Description automatically generated">
            <a:extLst>
              <a:ext uri="{FF2B5EF4-FFF2-40B4-BE49-F238E27FC236}">
                <a16:creationId xmlns:a16="http://schemas.microsoft.com/office/drawing/2014/main" id="{2BCAA0E4-CE18-4399-894A-A6E33DF20F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7554" y="1438419"/>
            <a:ext cx="3854846" cy="46482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4" name="Picture 12" descr="https://static.wixstatic.com/media/44dd7c_57b564380eda43bd942d765f12213cb5~mv2_d_10800_3000_s_4_2.png/v1/crop/x_892,y_511,w_8984,h_1819/fill/w_284,h_57,al_c,usm_0.66_1.00_0.01/44dd7c_57b564380eda43bd942d765f12213cb5~mv2_d_10800_3000_s_4_2.png"/>
          <p:cNvPicPr>
            <a:picLocks noChangeAspect="1" noChangeArrowheads="1"/>
          </p:cNvPicPr>
          <p:nvPr/>
        </p:nvPicPr>
        <p:blipFill>
          <a:blip r:embed="rId2" cstate="print"/>
          <a:srcRect/>
          <a:stretch>
            <a:fillRect/>
          </a:stretch>
        </p:blipFill>
        <p:spPr bwMode="auto">
          <a:xfrm>
            <a:off x="9825898" y="4227356"/>
            <a:ext cx="2057400" cy="412931"/>
          </a:xfrm>
          <a:prstGeom prst="rect">
            <a:avLst/>
          </a:prstGeom>
          <a:noFill/>
        </p:spPr>
      </p:pic>
      <p:pic>
        <p:nvPicPr>
          <p:cNvPr id="8200" name="Picture 8" descr="https://global-uploads.webflow.com/5a8af594522d5f000132d5e5/5a8b0ae5a40ac800017bd1c7_nuvolo_logo.png"/>
          <p:cNvPicPr>
            <a:picLocks noChangeAspect="1" noChangeArrowheads="1"/>
          </p:cNvPicPr>
          <p:nvPr/>
        </p:nvPicPr>
        <p:blipFill>
          <a:blip r:embed="rId3" cstate="print"/>
          <a:srcRect/>
          <a:stretch>
            <a:fillRect/>
          </a:stretch>
        </p:blipFill>
        <p:spPr bwMode="auto">
          <a:xfrm>
            <a:off x="8086955" y="4030661"/>
            <a:ext cx="1317403" cy="638176"/>
          </a:xfrm>
          <a:prstGeom prst="rect">
            <a:avLst/>
          </a:prstGeom>
          <a:noFill/>
        </p:spPr>
      </p:pic>
      <p:pic>
        <p:nvPicPr>
          <p:cNvPr id="8196" name="Picture 4" descr="Image result for cybermdx"/>
          <p:cNvPicPr>
            <a:picLocks noChangeAspect="1" noChangeArrowheads="1"/>
          </p:cNvPicPr>
          <p:nvPr/>
        </p:nvPicPr>
        <p:blipFill>
          <a:blip r:embed="rId4" cstate="print"/>
          <a:srcRect/>
          <a:stretch>
            <a:fillRect/>
          </a:stretch>
        </p:blipFill>
        <p:spPr bwMode="auto">
          <a:xfrm>
            <a:off x="9404358" y="5849631"/>
            <a:ext cx="2359439" cy="400051"/>
          </a:xfrm>
          <a:prstGeom prst="rect">
            <a:avLst/>
          </a:prstGeom>
          <a:noFill/>
        </p:spPr>
      </p:pic>
      <p:pic>
        <p:nvPicPr>
          <p:cNvPr id="8198" name="Picture 6" descr="https://www.cloudpostnetworks.com/wp-content/uploads/2018/05/combined-shape.png"/>
          <p:cNvPicPr>
            <a:picLocks noChangeAspect="1" noChangeArrowheads="1"/>
          </p:cNvPicPr>
          <p:nvPr/>
        </p:nvPicPr>
        <p:blipFill>
          <a:blip r:embed="rId5" cstate="print"/>
          <a:srcRect/>
          <a:stretch>
            <a:fillRect/>
          </a:stretch>
        </p:blipFill>
        <p:spPr bwMode="auto">
          <a:xfrm>
            <a:off x="8744527" y="2239685"/>
            <a:ext cx="2540429" cy="491428"/>
          </a:xfrm>
          <a:prstGeom prst="rect">
            <a:avLst/>
          </a:prstGeom>
          <a:noFill/>
        </p:spPr>
      </p:pic>
      <p:pic>
        <p:nvPicPr>
          <p:cNvPr id="8194" name="Picture 2" descr="Image result for zingbox"/>
          <p:cNvPicPr>
            <a:picLocks noChangeAspect="1" noChangeArrowheads="1"/>
          </p:cNvPicPr>
          <p:nvPr/>
        </p:nvPicPr>
        <p:blipFill>
          <a:blip r:embed="rId6" cstate="print"/>
          <a:srcRect t="20000" b="26667"/>
          <a:stretch>
            <a:fillRect/>
          </a:stretch>
        </p:blipFill>
        <p:spPr bwMode="auto">
          <a:xfrm>
            <a:off x="7996959" y="3220898"/>
            <a:ext cx="2286001" cy="609600"/>
          </a:xfrm>
          <a:prstGeom prst="rect">
            <a:avLst/>
          </a:prstGeom>
          <a:noFill/>
        </p:spPr>
      </p:pic>
      <p:sp>
        <p:nvSpPr>
          <p:cNvPr id="2" name="Title 1"/>
          <p:cNvSpPr>
            <a:spLocks noGrp="1"/>
          </p:cNvSpPr>
          <p:nvPr>
            <p:ph type="title"/>
          </p:nvPr>
        </p:nvSpPr>
        <p:spPr/>
        <p:txBody>
          <a:bodyPr/>
          <a:lstStyle/>
          <a:p>
            <a:r>
              <a:rPr lang="en-US" dirty="0"/>
              <a:t>Cybersecurity and HTM</a:t>
            </a:r>
          </a:p>
        </p:txBody>
      </p:sp>
      <p:sp>
        <p:nvSpPr>
          <p:cNvPr id="3" name="Content Placeholder 2"/>
          <p:cNvSpPr>
            <a:spLocks noGrp="1"/>
          </p:cNvSpPr>
          <p:nvPr>
            <p:ph idx="1"/>
          </p:nvPr>
        </p:nvSpPr>
        <p:spPr>
          <a:xfrm>
            <a:off x="609600" y="1600202"/>
            <a:ext cx="7872129" cy="4525963"/>
          </a:xfrm>
        </p:spPr>
        <p:txBody>
          <a:bodyPr>
            <a:normAutofit/>
          </a:bodyPr>
          <a:lstStyle/>
          <a:p>
            <a:r>
              <a:rPr lang="en-US" dirty="0"/>
              <a:t>HTM and IT need to work TOGETHER to solve</a:t>
            </a:r>
          </a:p>
          <a:p>
            <a:r>
              <a:rPr lang="en-US" dirty="0"/>
              <a:t>HTM needs staff that understands Cybersecurity and how to work with their vendors and IT counterparts</a:t>
            </a:r>
          </a:p>
          <a:p>
            <a:r>
              <a:rPr lang="en-US" dirty="0"/>
              <a:t>At each AAMI and MDExpo Conferences there are more and more Cybersecurity companies displaying their products</a:t>
            </a:r>
          </a:p>
        </p:txBody>
      </p:sp>
      <p:pic>
        <p:nvPicPr>
          <p:cNvPr id="8202" name="Picture 10" descr="Home"/>
          <p:cNvPicPr>
            <a:picLocks noChangeAspect="1" noChangeArrowheads="1"/>
          </p:cNvPicPr>
          <p:nvPr/>
        </p:nvPicPr>
        <p:blipFill>
          <a:blip r:embed="rId7" cstate="print"/>
          <a:srcRect/>
          <a:stretch>
            <a:fillRect/>
          </a:stretch>
        </p:blipFill>
        <p:spPr bwMode="auto">
          <a:xfrm>
            <a:off x="9806848" y="3020735"/>
            <a:ext cx="2095500" cy="352315"/>
          </a:xfrm>
          <a:prstGeom prst="rect">
            <a:avLst/>
          </a:prstGeom>
          <a:noFill/>
        </p:spPr>
      </p:pic>
      <p:pic>
        <p:nvPicPr>
          <p:cNvPr id="5" name="Picture 4">
            <a:extLst>
              <a:ext uri="{FF2B5EF4-FFF2-40B4-BE49-F238E27FC236}">
                <a16:creationId xmlns:a16="http://schemas.microsoft.com/office/drawing/2014/main" id="{39189B8F-0722-4913-9FF7-C1BBE5E11CCB}"/>
              </a:ext>
            </a:extLst>
          </p:cNvPr>
          <p:cNvPicPr>
            <a:picLocks noChangeAspect="1"/>
          </p:cNvPicPr>
          <p:nvPr/>
        </p:nvPicPr>
        <p:blipFill>
          <a:blip r:embed="rId8"/>
          <a:stretch>
            <a:fillRect/>
          </a:stretch>
        </p:blipFill>
        <p:spPr>
          <a:xfrm>
            <a:off x="10178473" y="1417637"/>
            <a:ext cx="1590675" cy="781050"/>
          </a:xfrm>
          <a:prstGeom prst="rect">
            <a:avLst/>
          </a:prstGeom>
        </p:spPr>
      </p:pic>
      <p:pic>
        <p:nvPicPr>
          <p:cNvPr id="5122" name="Picture 2" descr="nuspire-logo">
            <a:extLst>
              <a:ext uri="{FF2B5EF4-FFF2-40B4-BE49-F238E27FC236}">
                <a16:creationId xmlns:a16="http://schemas.microsoft.com/office/drawing/2014/main" id="{841C75D7-DD52-41E8-8C47-37096F9660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6860" y="5093201"/>
            <a:ext cx="1895475" cy="4095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66F60A2-154B-42C3-A5DC-717DFBD5F2C9}"/>
              </a:ext>
            </a:extLst>
          </p:cNvPr>
          <p:cNvPicPr>
            <a:picLocks noChangeAspect="1"/>
          </p:cNvPicPr>
          <p:nvPr/>
        </p:nvPicPr>
        <p:blipFill>
          <a:blip r:embed="rId10"/>
          <a:stretch>
            <a:fillRect/>
          </a:stretch>
        </p:blipFill>
        <p:spPr>
          <a:xfrm>
            <a:off x="7883664" y="5326252"/>
            <a:ext cx="1914525" cy="428625"/>
          </a:xfrm>
          <a:prstGeom prst="rect">
            <a:avLst/>
          </a:prstGeom>
        </p:spPr>
      </p:pic>
      <p:sp>
        <p:nvSpPr>
          <p:cNvPr id="14" name="TextBox 13">
            <a:extLst>
              <a:ext uri="{FF2B5EF4-FFF2-40B4-BE49-F238E27FC236}">
                <a16:creationId xmlns:a16="http://schemas.microsoft.com/office/drawing/2014/main" id="{338BBEB3-1235-4611-84A5-B7CE226FE4CD}"/>
              </a:ext>
            </a:extLst>
          </p:cNvPr>
          <p:cNvSpPr txBox="1"/>
          <p:nvPr/>
        </p:nvSpPr>
        <p:spPr>
          <a:xfrm>
            <a:off x="602673" y="6473020"/>
            <a:ext cx="11256602" cy="276999"/>
          </a:xfrm>
          <a:prstGeom prst="rect">
            <a:avLst/>
          </a:prstGeom>
          <a:noFill/>
        </p:spPr>
        <p:txBody>
          <a:bodyPr wrap="square">
            <a:spAutoFit/>
          </a:bodyPr>
          <a:lstStyle/>
          <a:p>
            <a:r>
              <a:rPr lang="en-US" sz="1200" dirty="0">
                <a:hlinkClick r:id="rId11"/>
              </a:rPr>
              <a:t>https://www.himss.org/resources/cybersecurity-healthcare#:~:text=Cybersecurity%20in%20healthcare%20involves%20the,as%20the%20%E2%80%9CCIA%20triad.%E2%80%9D</a:t>
            </a:r>
            <a:r>
              <a:rPr lang="en-US" sz="1200" dirty="0"/>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Image result for biomed and pocket protector"/>
          <p:cNvPicPr>
            <a:picLocks noChangeAspect="1" noChangeArrowheads="1"/>
          </p:cNvPicPr>
          <p:nvPr/>
        </p:nvPicPr>
        <p:blipFill>
          <a:blip r:embed="rId2" cstate="print"/>
          <a:srcRect/>
          <a:stretch>
            <a:fillRect/>
          </a:stretch>
        </p:blipFill>
        <p:spPr bwMode="auto">
          <a:xfrm>
            <a:off x="9601200" y="2819400"/>
            <a:ext cx="2095500" cy="3619500"/>
          </a:xfrm>
          <a:prstGeom prst="rect">
            <a:avLst/>
          </a:prstGeom>
          <a:noFill/>
        </p:spPr>
      </p:pic>
      <p:pic>
        <p:nvPicPr>
          <p:cNvPr id="45060" name="Picture 4" descr="Cable Tester Kit, Qualifier"/>
          <p:cNvPicPr>
            <a:picLocks noChangeAspect="1" noChangeArrowheads="1"/>
          </p:cNvPicPr>
          <p:nvPr/>
        </p:nvPicPr>
        <p:blipFill>
          <a:blip r:embed="rId3" cstate="print"/>
          <a:srcRect/>
          <a:stretch>
            <a:fillRect/>
          </a:stretch>
        </p:blipFill>
        <p:spPr bwMode="auto">
          <a:xfrm>
            <a:off x="6348845" y="4495800"/>
            <a:ext cx="1905000" cy="2255921"/>
          </a:xfrm>
          <a:prstGeom prst="rect">
            <a:avLst/>
          </a:prstGeom>
          <a:noFill/>
        </p:spPr>
      </p:pic>
      <p:sp>
        <p:nvSpPr>
          <p:cNvPr id="5" name="Title 4"/>
          <p:cNvSpPr>
            <a:spLocks noGrp="1"/>
          </p:cNvSpPr>
          <p:nvPr>
            <p:ph type="title"/>
          </p:nvPr>
        </p:nvSpPr>
        <p:spPr/>
        <p:txBody>
          <a:bodyPr/>
          <a:lstStyle/>
          <a:p>
            <a:r>
              <a:rPr lang="en-US" dirty="0"/>
              <a:t>We Now Have New Tools!</a:t>
            </a:r>
          </a:p>
        </p:txBody>
      </p:sp>
      <p:pic>
        <p:nvPicPr>
          <p:cNvPr id="45062" name="Picture 6" descr="Image result for linux terminal"/>
          <p:cNvPicPr>
            <a:picLocks noChangeAspect="1" noChangeArrowheads="1"/>
          </p:cNvPicPr>
          <p:nvPr/>
        </p:nvPicPr>
        <p:blipFill>
          <a:blip r:embed="rId4" cstate="print"/>
          <a:srcRect/>
          <a:stretch>
            <a:fillRect/>
          </a:stretch>
        </p:blipFill>
        <p:spPr bwMode="auto">
          <a:xfrm>
            <a:off x="695614" y="2286000"/>
            <a:ext cx="5676900" cy="2800351"/>
          </a:xfrm>
          <a:prstGeom prst="rect">
            <a:avLst/>
          </a:prstGeom>
          <a:noFill/>
        </p:spPr>
      </p:pic>
      <p:pic>
        <p:nvPicPr>
          <p:cNvPr id="45064" name="Picture 8" descr="Image result for wireless network troubleshooting"/>
          <p:cNvPicPr>
            <a:picLocks noChangeAspect="1" noChangeArrowheads="1"/>
          </p:cNvPicPr>
          <p:nvPr/>
        </p:nvPicPr>
        <p:blipFill>
          <a:blip r:embed="rId5" cstate="print"/>
          <a:srcRect/>
          <a:stretch>
            <a:fillRect/>
          </a:stretch>
        </p:blipFill>
        <p:spPr bwMode="auto">
          <a:xfrm>
            <a:off x="7301345" y="1981200"/>
            <a:ext cx="2209800" cy="2050695"/>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 Network Medical Devices</a:t>
            </a:r>
          </a:p>
        </p:txBody>
      </p:sp>
      <p:sp>
        <p:nvSpPr>
          <p:cNvPr id="3" name="Content Placeholder 2"/>
          <p:cNvSpPr>
            <a:spLocks noGrp="1"/>
          </p:cNvSpPr>
          <p:nvPr>
            <p:ph idx="1"/>
          </p:nvPr>
        </p:nvSpPr>
        <p:spPr/>
        <p:txBody>
          <a:bodyPr>
            <a:normAutofit lnSpcReduction="10000"/>
          </a:bodyPr>
          <a:lstStyle/>
          <a:p>
            <a:r>
              <a:rPr lang="en-US" dirty="0"/>
              <a:t>Identify IP address, MAC address, OS version, patch version, virus protection vendor and version, etc.</a:t>
            </a:r>
          </a:p>
          <a:p>
            <a:r>
              <a:rPr lang="en-US" dirty="0"/>
              <a:t>Identify the type of </a:t>
            </a:r>
            <a:r>
              <a:rPr lang="en-US" b="1" dirty="0"/>
              <a:t>PHYSICAL</a:t>
            </a:r>
            <a:r>
              <a:rPr lang="en-US" dirty="0"/>
              <a:t> security on devices – i.e., cable lock, locked door, etc.</a:t>
            </a:r>
          </a:p>
          <a:p>
            <a:r>
              <a:rPr lang="en-US" dirty="0"/>
              <a:t>Work with vendors to obtain MDS2 and determine the OS version, patches, etc. that you should be running at for maximum protection</a:t>
            </a:r>
          </a:p>
          <a:p>
            <a:r>
              <a:rPr lang="en-US" dirty="0"/>
              <a:t>Many CMMS vendors interface with Cybersecurity companies to auto populate this data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2014 Spring Issue Horizons"/>
          <p:cNvPicPr>
            <a:picLocks noChangeAspect="1" noChangeArrowheads="1"/>
          </p:cNvPicPr>
          <p:nvPr/>
        </p:nvPicPr>
        <p:blipFill>
          <a:blip r:embed="rId2" cstate="print"/>
          <a:srcRect/>
          <a:stretch>
            <a:fillRect/>
          </a:stretch>
        </p:blipFill>
        <p:spPr bwMode="auto">
          <a:xfrm>
            <a:off x="8153400" y="1829761"/>
            <a:ext cx="1994015" cy="2601913"/>
          </a:xfrm>
          <a:prstGeom prst="rect">
            <a:avLst/>
          </a:prstGeom>
          <a:noFill/>
          <a:ln>
            <a:solidFill>
              <a:schemeClr val="tx1"/>
            </a:solidFill>
          </a:ln>
        </p:spPr>
      </p:pic>
      <p:sp>
        <p:nvSpPr>
          <p:cNvPr id="2" name="Title 1"/>
          <p:cNvSpPr>
            <a:spLocks noGrp="1"/>
          </p:cNvSpPr>
          <p:nvPr>
            <p:ph type="title"/>
          </p:nvPr>
        </p:nvSpPr>
        <p:spPr/>
        <p:txBody>
          <a:bodyPr/>
          <a:lstStyle/>
          <a:p>
            <a:r>
              <a:rPr lang="en-US" dirty="0"/>
              <a:t>Resources Available</a:t>
            </a:r>
          </a:p>
        </p:txBody>
      </p:sp>
      <p:sp>
        <p:nvSpPr>
          <p:cNvPr id="3" name="Content Placeholder 2"/>
          <p:cNvSpPr>
            <a:spLocks noGrp="1"/>
          </p:cNvSpPr>
          <p:nvPr>
            <p:ph idx="1"/>
          </p:nvPr>
        </p:nvSpPr>
        <p:spPr>
          <a:xfrm>
            <a:off x="609600" y="1600202"/>
            <a:ext cx="7146584" cy="4525963"/>
          </a:xfrm>
        </p:spPr>
        <p:txBody>
          <a:bodyPr>
            <a:normAutofit fontScale="92500" lnSpcReduction="10000"/>
          </a:bodyPr>
          <a:lstStyle/>
          <a:p>
            <a:r>
              <a:rPr lang="en-US" dirty="0"/>
              <a:t>AAMI Horizons 2014</a:t>
            </a:r>
          </a:p>
          <a:p>
            <a:r>
              <a:rPr lang="en-US" dirty="0"/>
              <a:t>AAMI Medical Device Cybersecurity</a:t>
            </a:r>
          </a:p>
          <a:p>
            <a:r>
              <a:rPr lang="en-US" dirty="0"/>
              <a:t>AAMI TIR57:2016 Principles for medical device security</a:t>
            </a:r>
          </a:p>
          <a:p>
            <a:r>
              <a:rPr lang="en-US" dirty="0"/>
              <a:t>IEC 800001</a:t>
            </a:r>
          </a:p>
          <a:p>
            <a:r>
              <a:rPr lang="en-US" dirty="0"/>
              <a:t>Search BI&amp;T for Cybersecurity papers</a:t>
            </a:r>
          </a:p>
          <a:p>
            <a:r>
              <a:rPr lang="en-US" dirty="0"/>
              <a:t>Subscribe to information on Cybersecurity</a:t>
            </a:r>
          </a:p>
          <a:p>
            <a:pPr lvl="1"/>
            <a:r>
              <a:rPr lang="en-US" dirty="0"/>
              <a:t>HealthITAnalytics.com</a:t>
            </a:r>
          </a:p>
          <a:p>
            <a:pPr lvl="1"/>
            <a:r>
              <a:rPr lang="en-US" dirty="0"/>
              <a:t>HITInfrastructure.com</a:t>
            </a:r>
          </a:p>
        </p:txBody>
      </p:sp>
      <p:pic>
        <p:nvPicPr>
          <p:cNvPr id="55299" name="Picture 3"/>
          <p:cNvPicPr>
            <a:picLocks noChangeAspect="1" noChangeArrowheads="1"/>
          </p:cNvPicPr>
          <p:nvPr/>
        </p:nvPicPr>
        <p:blipFill>
          <a:blip r:embed="rId3" cstate="print"/>
          <a:srcRect/>
          <a:stretch>
            <a:fillRect/>
          </a:stretch>
        </p:blipFill>
        <p:spPr bwMode="auto">
          <a:xfrm>
            <a:off x="7787044" y="3678865"/>
            <a:ext cx="1986155" cy="2576418"/>
          </a:xfrm>
          <a:prstGeom prst="rect">
            <a:avLst/>
          </a:prstGeom>
          <a:noFill/>
          <a:ln w="9525">
            <a:solidFill>
              <a:schemeClr val="tx1"/>
            </a:solidFill>
            <a:miter lim="800000"/>
            <a:headEnd/>
            <a:tailEnd/>
          </a:ln>
        </p:spPr>
      </p:pic>
      <p:pic>
        <p:nvPicPr>
          <p:cNvPr id="55298" name="Picture 2"/>
          <p:cNvPicPr>
            <a:picLocks noChangeAspect="1" noChangeArrowheads="1"/>
          </p:cNvPicPr>
          <p:nvPr/>
        </p:nvPicPr>
        <p:blipFill>
          <a:blip r:embed="rId4" cstate="print"/>
          <a:srcRect/>
          <a:stretch>
            <a:fillRect/>
          </a:stretch>
        </p:blipFill>
        <p:spPr bwMode="auto">
          <a:xfrm>
            <a:off x="9859817" y="1338817"/>
            <a:ext cx="1981200" cy="2559457"/>
          </a:xfrm>
          <a:prstGeom prst="rect">
            <a:avLst/>
          </a:prstGeom>
          <a:noFill/>
          <a:ln w="9525">
            <a:solidFill>
              <a:schemeClr val="tx1"/>
            </a:solidFill>
            <a:miter lim="800000"/>
            <a:headEnd/>
            <a:tailEnd/>
          </a:ln>
        </p:spPr>
      </p:pic>
      <p:pic>
        <p:nvPicPr>
          <p:cNvPr id="7172" name="Picture 4" descr="https://my.aami.org/store/ATS.Controls.Handlers.Thumbnail.axd?Path=http%3a%2f%2fmy.aami.org%2faamiresources%2fimages%2fproducts%2fTIR57_2016_200.jpg&amp;MaxWidth=160&amp;MaxHeight=245"/>
          <p:cNvPicPr>
            <a:picLocks noChangeAspect="1" noChangeArrowheads="1"/>
          </p:cNvPicPr>
          <p:nvPr/>
        </p:nvPicPr>
        <p:blipFill>
          <a:blip r:embed="rId5" cstate="print"/>
          <a:srcRect/>
          <a:stretch>
            <a:fillRect/>
          </a:stretch>
        </p:blipFill>
        <p:spPr bwMode="auto">
          <a:xfrm>
            <a:off x="9698530" y="3179135"/>
            <a:ext cx="1947185" cy="2506663"/>
          </a:xfrm>
          <a:prstGeom prst="rect">
            <a:avLst/>
          </a:prstGeom>
          <a:noFill/>
          <a:ln>
            <a:solidFill>
              <a:schemeClr val="tx1"/>
            </a:solidFill>
          </a:ln>
        </p:spPr>
      </p:pic>
      <p:sp>
        <p:nvSpPr>
          <p:cNvPr id="9" name="TextBox 8">
            <a:extLst>
              <a:ext uri="{FF2B5EF4-FFF2-40B4-BE49-F238E27FC236}">
                <a16:creationId xmlns:a16="http://schemas.microsoft.com/office/drawing/2014/main" id="{8ECAE695-406A-4B01-B4D7-FAB79258A54A}"/>
              </a:ext>
            </a:extLst>
          </p:cNvPr>
          <p:cNvSpPr txBox="1"/>
          <p:nvPr/>
        </p:nvSpPr>
        <p:spPr>
          <a:xfrm>
            <a:off x="511294" y="6384400"/>
            <a:ext cx="9670757" cy="307777"/>
          </a:xfrm>
          <a:prstGeom prst="rect">
            <a:avLst/>
          </a:prstGeom>
          <a:noFill/>
        </p:spPr>
        <p:txBody>
          <a:bodyPr wrap="square">
            <a:spAutoFit/>
          </a:bodyPr>
          <a:lstStyle/>
          <a:p>
            <a:r>
              <a:rPr lang="en-US" sz="1400" dirty="0">
                <a:hlinkClick r:id="rId6"/>
              </a:rPr>
              <a:t>https://www.aami.org/training/training-suites/regulatory/medical-device-cybersecurity-101-for-htm-professionals</a:t>
            </a:r>
            <a:r>
              <a:rPr lang="en-US" sz="1400" dirty="0"/>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 Reasons Why Healthcare is the Biggest Target for Cyberattacks</a:t>
            </a:r>
          </a:p>
        </p:txBody>
      </p:sp>
      <p:sp>
        <p:nvSpPr>
          <p:cNvPr id="3" name="Content Placeholder 2"/>
          <p:cNvSpPr>
            <a:spLocks noGrp="1"/>
          </p:cNvSpPr>
          <p:nvPr>
            <p:ph sz="half" idx="1"/>
          </p:nvPr>
        </p:nvSpPr>
        <p:spPr/>
        <p:txBody>
          <a:bodyPr>
            <a:normAutofit lnSpcReduction="10000"/>
          </a:bodyPr>
          <a:lstStyle/>
          <a:p>
            <a:pPr marL="514350" indent="-514350">
              <a:buFont typeface="+mj-lt"/>
              <a:buAutoNum type="arabicPeriod"/>
            </a:pPr>
            <a:r>
              <a:rPr lang="en-US" dirty="0"/>
              <a:t>Private patient information is worth a lot of money</a:t>
            </a:r>
          </a:p>
          <a:p>
            <a:pPr marL="514350" indent="-514350">
              <a:buFont typeface="+mj-lt"/>
              <a:buAutoNum type="arabicPeriod"/>
            </a:pPr>
            <a:r>
              <a:rPr lang="en-US" dirty="0"/>
              <a:t>Medical devices are an easy entry point</a:t>
            </a:r>
          </a:p>
          <a:p>
            <a:pPr marL="514350" indent="-514350">
              <a:buFont typeface="+mj-lt"/>
              <a:buAutoNum type="arabicPeriod"/>
            </a:pPr>
            <a:r>
              <a:rPr lang="en-US" dirty="0"/>
              <a:t>Staff needs to access data remotely</a:t>
            </a:r>
          </a:p>
          <a:p>
            <a:pPr marL="514350" indent="-514350">
              <a:buFont typeface="+mj-lt"/>
              <a:buAutoNum type="arabicPeriod"/>
            </a:pPr>
            <a:r>
              <a:rPr lang="en-US" dirty="0"/>
              <a:t>Workers don’t want to disrupt practice</a:t>
            </a:r>
          </a:p>
          <a:p>
            <a:pPr marL="514350" indent="-514350">
              <a:buFont typeface="+mj-lt"/>
              <a:buAutoNum type="arabicPeriod"/>
            </a:pPr>
            <a:r>
              <a:rPr lang="en-US" dirty="0"/>
              <a:t>Lack of education on online risks</a:t>
            </a:r>
          </a:p>
        </p:txBody>
      </p:sp>
      <p:sp>
        <p:nvSpPr>
          <p:cNvPr id="5" name="Content Placeholder 4">
            <a:extLst>
              <a:ext uri="{FF2B5EF4-FFF2-40B4-BE49-F238E27FC236}">
                <a16:creationId xmlns:a16="http://schemas.microsoft.com/office/drawing/2014/main" id="{80C8C941-CE7A-48DC-BA3E-82FA32D1F349}"/>
              </a:ext>
            </a:extLst>
          </p:cNvPr>
          <p:cNvSpPr>
            <a:spLocks noGrp="1"/>
          </p:cNvSpPr>
          <p:nvPr>
            <p:ph sz="half" idx="2"/>
          </p:nvPr>
        </p:nvSpPr>
        <p:spPr/>
        <p:txBody>
          <a:bodyPr>
            <a:normAutofit lnSpcReduction="10000"/>
          </a:bodyPr>
          <a:lstStyle/>
          <a:p>
            <a:pPr marL="514350" indent="-514350">
              <a:buFont typeface="+mj-lt"/>
              <a:buAutoNum type="arabicPeriod" startAt="6"/>
            </a:pPr>
            <a:r>
              <a:rPr lang="en-US" dirty="0"/>
              <a:t>Number of devices in a hospital</a:t>
            </a:r>
          </a:p>
          <a:p>
            <a:pPr marL="514350" indent="-514350">
              <a:buFont typeface="+mj-lt"/>
              <a:buAutoNum type="arabicPeriod" startAt="6"/>
            </a:pPr>
            <a:r>
              <a:rPr lang="en-US" dirty="0"/>
              <a:t>Healthcare information needs to be shareable</a:t>
            </a:r>
          </a:p>
          <a:p>
            <a:pPr marL="514350" indent="-514350">
              <a:buFont typeface="+mj-lt"/>
              <a:buAutoNum type="arabicPeriod" startAt="6"/>
            </a:pPr>
            <a:r>
              <a:rPr lang="en-US" dirty="0"/>
              <a:t>Smaller organizations often an easier target</a:t>
            </a:r>
          </a:p>
          <a:p>
            <a:pPr marL="514350" indent="-514350">
              <a:buFont typeface="+mj-lt"/>
              <a:buAutoNum type="arabicPeriod" startAt="6"/>
            </a:pPr>
            <a:r>
              <a:rPr lang="en-US" dirty="0"/>
              <a:t>Outdated medical equipment from a security standpoint</a:t>
            </a:r>
          </a:p>
        </p:txBody>
      </p:sp>
      <p:sp>
        <p:nvSpPr>
          <p:cNvPr id="4" name="Rectangle 3"/>
          <p:cNvSpPr/>
          <p:nvPr/>
        </p:nvSpPr>
        <p:spPr>
          <a:xfrm>
            <a:off x="2832100" y="6398697"/>
            <a:ext cx="6324600" cy="369332"/>
          </a:xfrm>
          <a:prstGeom prst="rect">
            <a:avLst/>
          </a:prstGeom>
        </p:spPr>
        <p:txBody>
          <a:bodyPr wrap="square">
            <a:spAutoFit/>
          </a:bodyPr>
          <a:lstStyle/>
          <a:p>
            <a:r>
              <a:rPr lang="en-US" baseline="30000" dirty="0">
                <a:hlinkClick r:id="rId2"/>
              </a:rPr>
              <a:t>https://swivelsecure.com/solutions/healthcare/healthcare-is-the-biggest-target-for-cyberattacks/</a:t>
            </a:r>
            <a:r>
              <a:rPr lang="en-US" baseline="30000" dirty="0"/>
              <a:t>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is Constant</a:t>
            </a:r>
          </a:p>
        </p:txBody>
      </p:sp>
      <p:sp>
        <p:nvSpPr>
          <p:cNvPr id="3" name="Content Placeholder 2"/>
          <p:cNvSpPr>
            <a:spLocks noGrp="1"/>
          </p:cNvSpPr>
          <p:nvPr>
            <p:ph idx="1"/>
          </p:nvPr>
        </p:nvSpPr>
        <p:spPr>
          <a:xfrm>
            <a:off x="609600" y="1341438"/>
            <a:ext cx="10972800" cy="4525963"/>
          </a:xfrm>
        </p:spPr>
        <p:txBody>
          <a:bodyPr>
            <a:noAutofit/>
          </a:bodyPr>
          <a:lstStyle/>
          <a:p>
            <a:r>
              <a:rPr lang="en-US" sz="2800" dirty="0"/>
              <a:t>As a security and risk professional in healthcare, there’s one thing you can always count on – </a:t>
            </a:r>
            <a:r>
              <a:rPr lang="en-US" sz="2800" b="1" dirty="0">
                <a:solidFill>
                  <a:srgbClr val="FF0000"/>
                </a:solidFill>
              </a:rPr>
              <a:t>change is constant</a:t>
            </a:r>
            <a:r>
              <a:rPr lang="en-US" sz="2800" dirty="0"/>
              <a:t>. Innovative ways of delivering quality care are dramatically transforming the digital landscape in this sector. One of the biggest game changers is the </a:t>
            </a:r>
            <a:r>
              <a:rPr lang="en-US" sz="2800" b="1" dirty="0">
                <a:solidFill>
                  <a:srgbClr val="FF0000"/>
                </a:solidFill>
              </a:rPr>
              <a:t>push for new Internet of Things (</a:t>
            </a:r>
            <a:r>
              <a:rPr lang="en-US" sz="2800" b="1" dirty="0" err="1">
                <a:solidFill>
                  <a:srgbClr val="FF0000"/>
                </a:solidFill>
              </a:rPr>
              <a:t>IoT</a:t>
            </a:r>
            <a:r>
              <a:rPr lang="en-US" sz="2800" b="1" dirty="0">
                <a:solidFill>
                  <a:srgbClr val="FF0000"/>
                </a:solidFill>
              </a:rPr>
              <a:t>) devices and other connected technologies designed to enhance patient care and save lives</a:t>
            </a:r>
            <a:r>
              <a:rPr lang="en-US" sz="2800" dirty="0"/>
              <a:t>. While these innovations have enormous benefits for patients and caregivers, </a:t>
            </a:r>
            <a:r>
              <a:rPr lang="en-US" sz="2800" b="1" dirty="0">
                <a:solidFill>
                  <a:srgbClr val="FF0000"/>
                </a:solidFill>
              </a:rPr>
              <a:t>they come with new security and compliance challenges</a:t>
            </a:r>
            <a:r>
              <a:rPr lang="en-US" sz="2800" dirty="0"/>
              <a:t>.</a:t>
            </a:r>
          </a:p>
        </p:txBody>
      </p:sp>
      <p:sp>
        <p:nvSpPr>
          <p:cNvPr id="5" name="Rectangle 4"/>
          <p:cNvSpPr/>
          <p:nvPr/>
        </p:nvSpPr>
        <p:spPr>
          <a:xfrm>
            <a:off x="762000" y="6244809"/>
            <a:ext cx="10668000" cy="338554"/>
          </a:xfrm>
          <a:prstGeom prst="rect">
            <a:avLst/>
          </a:prstGeom>
        </p:spPr>
        <p:txBody>
          <a:bodyPr wrap="square">
            <a:spAutoFit/>
          </a:bodyPr>
          <a:lstStyle/>
          <a:p>
            <a:r>
              <a:rPr lang="en-US" sz="1600" dirty="0">
                <a:hlinkClick r:id="rId2"/>
              </a:rPr>
              <a:t>https://www.forescout.com/company/blog/need-strategy-compliance-asset-management-healthcare-facility-start-visibility/</a:t>
            </a:r>
            <a:r>
              <a:rPr lang="en-US" sz="1600" dirty="0"/>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Connected Medical Devices</a:t>
            </a:r>
          </a:p>
        </p:txBody>
      </p:sp>
      <p:sp>
        <p:nvSpPr>
          <p:cNvPr id="3" name="Content Placeholder 2"/>
          <p:cNvSpPr>
            <a:spLocks noGrp="1"/>
          </p:cNvSpPr>
          <p:nvPr>
            <p:ph idx="1"/>
          </p:nvPr>
        </p:nvSpPr>
        <p:spPr>
          <a:xfrm>
            <a:off x="609600" y="1600202"/>
            <a:ext cx="6495174" cy="4525963"/>
          </a:xfrm>
        </p:spPr>
        <p:txBody>
          <a:bodyPr>
            <a:normAutofit fontScale="92500" lnSpcReduction="20000"/>
          </a:bodyPr>
          <a:lstStyle/>
          <a:p>
            <a:r>
              <a:rPr lang="en-US" dirty="0"/>
              <a:t>Do you know how many connected devices you have at your hospital?</a:t>
            </a:r>
          </a:p>
          <a:p>
            <a:r>
              <a:rPr lang="en-US" dirty="0"/>
              <a:t>Probably 90-95% of your imaging devices are connected</a:t>
            </a:r>
          </a:p>
          <a:p>
            <a:r>
              <a:rPr lang="en-US" dirty="0"/>
              <a:t>The balance of IV pumps, patient monitoring, EKG carts, Lab equipment, etc. </a:t>
            </a:r>
          </a:p>
          <a:p>
            <a:r>
              <a:rPr lang="en-US" dirty="0"/>
              <a:t>Roughly 50% of medical equipment is connected NOW!!</a:t>
            </a:r>
          </a:p>
          <a:p>
            <a:r>
              <a:rPr lang="en-US" b="1" dirty="0">
                <a:solidFill>
                  <a:srgbClr val="FF0000"/>
                </a:solidFill>
              </a:rPr>
              <a:t>Expect that to grow in the future.</a:t>
            </a:r>
          </a:p>
        </p:txBody>
      </p:sp>
      <p:pic>
        <p:nvPicPr>
          <p:cNvPr id="5" name="Picture 4">
            <a:extLst>
              <a:ext uri="{FF2B5EF4-FFF2-40B4-BE49-F238E27FC236}">
                <a16:creationId xmlns:a16="http://schemas.microsoft.com/office/drawing/2014/main" id="{8F777A0C-BEF5-4F77-AF97-F3631E9FC0F6}"/>
              </a:ext>
            </a:extLst>
          </p:cNvPr>
          <p:cNvPicPr>
            <a:picLocks noChangeAspect="1"/>
          </p:cNvPicPr>
          <p:nvPr/>
        </p:nvPicPr>
        <p:blipFill>
          <a:blip r:embed="rId2"/>
          <a:stretch>
            <a:fillRect/>
          </a:stretch>
        </p:blipFill>
        <p:spPr>
          <a:xfrm>
            <a:off x="8534400" y="1600202"/>
            <a:ext cx="3210646" cy="4532677"/>
          </a:xfrm>
          <a:prstGeom prst="rect">
            <a:avLst/>
          </a:prstGeom>
          <a:ln>
            <a:solidFill>
              <a:schemeClr val="tx1"/>
            </a:solidFill>
          </a:ln>
        </p:spPr>
      </p:pic>
      <p:sp>
        <p:nvSpPr>
          <p:cNvPr id="7" name="TextBox 6">
            <a:extLst>
              <a:ext uri="{FF2B5EF4-FFF2-40B4-BE49-F238E27FC236}">
                <a16:creationId xmlns:a16="http://schemas.microsoft.com/office/drawing/2014/main" id="{9759A6EA-AEB0-4450-A469-454E072CF659}"/>
              </a:ext>
            </a:extLst>
          </p:cNvPr>
          <p:cNvSpPr txBox="1"/>
          <p:nvPr/>
        </p:nvSpPr>
        <p:spPr>
          <a:xfrm>
            <a:off x="423862" y="6340902"/>
            <a:ext cx="11344275" cy="338554"/>
          </a:xfrm>
          <a:prstGeom prst="rect">
            <a:avLst/>
          </a:prstGeom>
          <a:noFill/>
        </p:spPr>
        <p:txBody>
          <a:bodyPr wrap="square">
            <a:spAutoFit/>
          </a:bodyPr>
          <a:lstStyle/>
          <a:p>
            <a:r>
              <a:rPr lang="en-US" sz="1600" dirty="0">
                <a:hlinkClick r:id="rId3"/>
              </a:rPr>
              <a:t>https://www2.deloitte.com/content/dam/Deloitte/global/Documents/Life-Sciences-Health-Care/gx-lshc-medtech-iomt-brochure.pdf</a:t>
            </a:r>
            <a:r>
              <a:rPr lang="en-US" sz="1600" dirty="0"/>
              <a:t> </a:t>
            </a:r>
          </a:p>
        </p:txBody>
      </p:sp>
      <p:pic>
        <p:nvPicPr>
          <p:cNvPr id="6" name="Picture 5">
            <a:extLst>
              <a:ext uri="{FF2B5EF4-FFF2-40B4-BE49-F238E27FC236}">
                <a16:creationId xmlns:a16="http://schemas.microsoft.com/office/drawing/2014/main" id="{1501775A-F4F8-4DC8-87FF-82E0C4D20E73}"/>
              </a:ext>
            </a:extLst>
          </p:cNvPr>
          <p:cNvPicPr>
            <a:picLocks noChangeAspect="1"/>
          </p:cNvPicPr>
          <p:nvPr/>
        </p:nvPicPr>
        <p:blipFill>
          <a:blip r:embed="rId4"/>
          <a:stretch>
            <a:fillRect/>
          </a:stretch>
        </p:blipFill>
        <p:spPr>
          <a:xfrm>
            <a:off x="7183061" y="2438400"/>
            <a:ext cx="4848611" cy="2438400"/>
          </a:xfrm>
          <a:prstGeom prst="rect">
            <a:avLst/>
          </a:prstGeom>
          <a:ln>
            <a:solidFill>
              <a:schemeClr val="tx1"/>
            </a:solid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Connected Medical Devices</a:t>
            </a:r>
          </a:p>
        </p:txBody>
      </p:sp>
      <p:sp>
        <p:nvSpPr>
          <p:cNvPr id="3" name="Content Placeholder 2"/>
          <p:cNvSpPr>
            <a:spLocks noGrp="1"/>
          </p:cNvSpPr>
          <p:nvPr>
            <p:ph idx="1"/>
          </p:nvPr>
        </p:nvSpPr>
        <p:spPr>
          <a:xfrm>
            <a:off x="609600" y="1600202"/>
            <a:ext cx="7620000" cy="4525963"/>
          </a:xfrm>
        </p:spPr>
        <p:txBody>
          <a:bodyPr>
            <a:normAutofit fontScale="92500" lnSpcReduction="10000"/>
          </a:bodyPr>
          <a:lstStyle/>
          <a:p>
            <a:r>
              <a:rPr lang="en-US" dirty="0"/>
              <a:t>Cost</a:t>
            </a:r>
          </a:p>
          <a:p>
            <a:r>
              <a:rPr lang="en-US" dirty="0"/>
              <a:t>Privacy concerns/data security</a:t>
            </a:r>
          </a:p>
          <a:p>
            <a:r>
              <a:rPr lang="en-US" dirty="0"/>
              <a:t>Health system bureaucracy</a:t>
            </a:r>
          </a:p>
          <a:p>
            <a:r>
              <a:rPr lang="en-US" dirty="0"/>
              <a:t>Training and attitude of patients</a:t>
            </a:r>
          </a:p>
          <a:p>
            <a:r>
              <a:rPr lang="en-US" dirty="0"/>
              <a:t>Trust in accuracy of data</a:t>
            </a:r>
          </a:p>
          <a:p>
            <a:r>
              <a:rPr lang="en-US" dirty="0"/>
              <a:t>Government health-related regulation</a:t>
            </a:r>
          </a:p>
          <a:p>
            <a:r>
              <a:rPr lang="en-US" dirty="0"/>
              <a:t>Awareness of devices</a:t>
            </a:r>
          </a:p>
          <a:p>
            <a:r>
              <a:rPr lang="en-US" dirty="0"/>
              <a:t>Attitudes and training of health care professionals</a:t>
            </a:r>
          </a:p>
        </p:txBody>
      </p:sp>
      <p:sp>
        <p:nvSpPr>
          <p:cNvPr id="7" name="TextBox 6">
            <a:extLst>
              <a:ext uri="{FF2B5EF4-FFF2-40B4-BE49-F238E27FC236}">
                <a16:creationId xmlns:a16="http://schemas.microsoft.com/office/drawing/2014/main" id="{9759A6EA-AEB0-4450-A469-454E072CF659}"/>
              </a:ext>
            </a:extLst>
          </p:cNvPr>
          <p:cNvSpPr txBox="1"/>
          <p:nvPr/>
        </p:nvSpPr>
        <p:spPr>
          <a:xfrm>
            <a:off x="423862" y="6340902"/>
            <a:ext cx="11344275" cy="338554"/>
          </a:xfrm>
          <a:prstGeom prst="rect">
            <a:avLst/>
          </a:prstGeom>
          <a:noFill/>
        </p:spPr>
        <p:txBody>
          <a:bodyPr wrap="square">
            <a:spAutoFit/>
          </a:bodyPr>
          <a:lstStyle/>
          <a:p>
            <a:r>
              <a:rPr lang="en-US" sz="1600" dirty="0">
                <a:hlinkClick r:id="rId2"/>
              </a:rPr>
              <a:t>https://www2.deloitte.com/content/dam/Deloitte/global/Documents/Life-Sciences-Health-Care/gx-lshc-medtech-iomt-brochure.pdf</a:t>
            </a:r>
            <a:r>
              <a:rPr lang="en-US" sz="1600" dirty="0"/>
              <a:t> </a:t>
            </a:r>
          </a:p>
        </p:txBody>
      </p:sp>
      <p:pic>
        <p:nvPicPr>
          <p:cNvPr id="6" name="Picture 5">
            <a:extLst>
              <a:ext uri="{FF2B5EF4-FFF2-40B4-BE49-F238E27FC236}">
                <a16:creationId xmlns:a16="http://schemas.microsoft.com/office/drawing/2014/main" id="{DD32C38B-CD2F-4BCC-B99E-E3613067D9A5}"/>
              </a:ext>
            </a:extLst>
          </p:cNvPr>
          <p:cNvPicPr>
            <a:picLocks noChangeAspect="1"/>
          </p:cNvPicPr>
          <p:nvPr/>
        </p:nvPicPr>
        <p:blipFill>
          <a:blip r:embed="rId3"/>
          <a:stretch>
            <a:fillRect/>
          </a:stretch>
        </p:blipFill>
        <p:spPr>
          <a:xfrm>
            <a:off x="7391400" y="1752600"/>
            <a:ext cx="4619845" cy="3992563"/>
          </a:xfrm>
          <a:prstGeom prst="rect">
            <a:avLst/>
          </a:prstGeom>
        </p:spPr>
      </p:pic>
    </p:spTree>
    <p:extLst>
      <p:ext uri="{BB962C8B-B14F-4D97-AF65-F5344CB8AC3E}">
        <p14:creationId xmlns:p14="http://schemas.microsoft.com/office/powerpoint/2010/main" val="1793864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Does All This Mean for HTM?</a:t>
            </a:r>
          </a:p>
        </p:txBody>
      </p:sp>
      <p:sp>
        <p:nvSpPr>
          <p:cNvPr id="3" name="Content Placeholder 2"/>
          <p:cNvSpPr>
            <a:spLocks noGrp="1"/>
          </p:cNvSpPr>
          <p:nvPr>
            <p:ph idx="1"/>
          </p:nvPr>
        </p:nvSpPr>
        <p:spPr/>
        <p:txBody>
          <a:bodyPr>
            <a:normAutofit/>
          </a:bodyPr>
          <a:lstStyle/>
          <a:p>
            <a:r>
              <a:rPr lang="en-US" dirty="0"/>
              <a:t>Our field is evolving – </a:t>
            </a:r>
            <a:r>
              <a:rPr lang="en-US" b="1" i="1" dirty="0"/>
              <a:t>but it always has</a:t>
            </a:r>
          </a:p>
          <a:p>
            <a:r>
              <a:rPr lang="en-US" dirty="0"/>
              <a:t>More IT knowledge and IT work will be required</a:t>
            </a:r>
          </a:p>
          <a:p>
            <a:r>
              <a:rPr lang="en-US" dirty="0"/>
              <a:t>More information about </a:t>
            </a:r>
            <a:r>
              <a:rPr lang="en-US" b="1" dirty="0"/>
              <a:t>data</a:t>
            </a:r>
            <a:r>
              <a:rPr lang="en-US" dirty="0"/>
              <a:t> and what to do with it will be required</a:t>
            </a:r>
          </a:p>
          <a:p>
            <a:r>
              <a:rPr lang="en-US" b="1" dirty="0">
                <a:solidFill>
                  <a:srgbClr val="0070C0"/>
                </a:solidFill>
              </a:rPr>
              <a:t>WE need to be prepared for these new changes</a:t>
            </a:r>
          </a:p>
          <a:p>
            <a:endParaRPr lang="en-US" dirty="0"/>
          </a:p>
          <a:p>
            <a:r>
              <a:rPr lang="en-US" b="1" dirty="0"/>
              <a:t>The CORE of what we do does not change though – </a:t>
            </a:r>
            <a:r>
              <a:rPr lang="en-US" b="1" dirty="0">
                <a:solidFill>
                  <a:srgbClr val="FF0000"/>
                </a:solidFill>
              </a:rPr>
              <a:t>providing patient safety!</a:t>
            </a: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E1416-649B-420C-9FC6-68AA4EE309B7}"/>
              </a:ext>
            </a:extLst>
          </p:cNvPr>
          <p:cNvSpPr>
            <a:spLocks noGrp="1"/>
          </p:cNvSpPr>
          <p:nvPr>
            <p:ph type="title"/>
          </p:nvPr>
        </p:nvSpPr>
        <p:spPr/>
        <p:txBody>
          <a:bodyPr/>
          <a:lstStyle/>
          <a:p>
            <a:r>
              <a:rPr lang="en-US" dirty="0"/>
              <a:t>Does Technology Mean Less Biomeds?</a:t>
            </a:r>
          </a:p>
        </p:txBody>
      </p:sp>
      <p:sp>
        <p:nvSpPr>
          <p:cNvPr id="3" name="Content Placeholder 2">
            <a:extLst>
              <a:ext uri="{FF2B5EF4-FFF2-40B4-BE49-F238E27FC236}">
                <a16:creationId xmlns:a16="http://schemas.microsoft.com/office/drawing/2014/main" id="{E9C00784-F74F-49E9-A7FE-1D38769CAA49}"/>
              </a:ext>
            </a:extLst>
          </p:cNvPr>
          <p:cNvSpPr>
            <a:spLocks noGrp="1"/>
          </p:cNvSpPr>
          <p:nvPr>
            <p:ph idx="1"/>
          </p:nvPr>
        </p:nvSpPr>
        <p:spPr/>
        <p:txBody>
          <a:bodyPr/>
          <a:lstStyle/>
          <a:p>
            <a:r>
              <a:rPr lang="en-US" dirty="0">
                <a:highlight>
                  <a:srgbClr val="FFFF00"/>
                </a:highlight>
              </a:rPr>
              <a:t>Technology can help make our lives better, but it needs constant support. </a:t>
            </a:r>
            <a:r>
              <a:rPr lang="en-US" dirty="0"/>
              <a:t>You can’t install technology and walk away without some support</a:t>
            </a:r>
          </a:p>
          <a:p>
            <a:pPr lvl="1"/>
            <a:r>
              <a:rPr lang="en-US" dirty="0"/>
              <a:t>Google voice, Alexa, and Siri are not perfect voice translators</a:t>
            </a:r>
          </a:p>
          <a:p>
            <a:pPr lvl="1"/>
            <a:r>
              <a:rPr lang="en-US" dirty="0"/>
              <a:t>Smart light bulbs are not smart when they need a firmware update</a:t>
            </a:r>
          </a:p>
          <a:p>
            <a:pPr lvl="1"/>
            <a:r>
              <a:rPr lang="en-US" dirty="0"/>
              <a:t>Ring and Wi-Fi enable door locks are great but still need support</a:t>
            </a:r>
          </a:p>
          <a:p>
            <a:r>
              <a:rPr lang="en-US" dirty="0"/>
              <a:t>Medical equipment is technology based and needs our constant support</a:t>
            </a:r>
          </a:p>
          <a:p>
            <a:endParaRPr lang="en-US" dirty="0"/>
          </a:p>
        </p:txBody>
      </p:sp>
      <p:sp>
        <p:nvSpPr>
          <p:cNvPr id="4" name="TextBox 3">
            <a:extLst>
              <a:ext uri="{FF2B5EF4-FFF2-40B4-BE49-F238E27FC236}">
                <a16:creationId xmlns:a16="http://schemas.microsoft.com/office/drawing/2014/main" id="{8C8E9224-80B3-45D3-8EA6-078E1F5C29EA}"/>
              </a:ext>
            </a:extLst>
          </p:cNvPr>
          <p:cNvSpPr txBox="1"/>
          <p:nvPr/>
        </p:nvSpPr>
        <p:spPr>
          <a:xfrm>
            <a:off x="3962400" y="5969563"/>
            <a:ext cx="7138749" cy="400110"/>
          </a:xfrm>
          <a:prstGeom prst="rect">
            <a:avLst/>
          </a:prstGeom>
          <a:noFill/>
        </p:spPr>
        <p:txBody>
          <a:bodyPr wrap="none" rtlCol="0">
            <a:spAutoFit/>
          </a:bodyPr>
          <a:lstStyle/>
          <a:p>
            <a:r>
              <a:rPr lang="en-US" sz="2000" b="1" dirty="0">
                <a:solidFill>
                  <a:srgbClr val="FF0000"/>
                </a:solidFill>
              </a:rPr>
              <a:t>How often do you reboot a central monitoring system to “fix it”?</a:t>
            </a:r>
          </a:p>
        </p:txBody>
      </p:sp>
    </p:spTree>
    <p:extLst>
      <p:ext uri="{BB962C8B-B14F-4D97-AF65-F5344CB8AC3E}">
        <p14:creationId xmlns:p14="http://schemas.microsoft.com/office/powerpoint/2010/main" val="34017346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You Do?</a:t>
            </a:r>
          </a:p>
        </p:txBody>
      </p:sp>
      <p:sp>
        <p:nvSpPr>
          <p:cNvPr id="3" name="Content Placeholder 2"/>
          <p:cNvSpPr>
            <a:spLocks noGrp="1"/>
          </p:cNvSpPr>
          <p:nvPr>
            <p:ph idx="1"/>
          </p:nvPr>
        </p:nvSpPr>
        <p:spPr/>
        <p:txBody>
          <a:bodyPr>
            <a:normAutofit fontScale="85000" lnSpcReduction="10000"/>
          </a:bodyPr>
          <a:lstStyle/>
          <a:p>
            <a:r>
              <a:rPr lang="en-US" dirty="0"/>
              <a:t>Make sure your CMMS is clean and up to date</a:t>
            </a:r>
          </a:p>
          <a:p>
            <a:pPr lvl="1"/>
            <a:r>
              <a:rPr lang="en-US" dirty="0"/>
              <a:t>Good data is KING for the c-suite</a:t>
            </a:r>
          </a:p>
          <a:p>
            <a:r>
              <a:rPr lang="en-US" dirty="0"/>
              <a:t>Make sure IT information is included in your CMMS including: </a:t>
            </a:r>
          </a:p>
          <a:p>
            <a:pPr lvl="1"/>
            <a:r>
              <a:rPr lang="en-US" dirty="0"/>
              <a:t>IP address, MAC address, patches, virus info, OS, etc.</a:t>
            </a:r>
          </a:p>
          <a:p>
            <a:r>
              <a:rPr lang="en-US" dirty="0"/>
              <a:t>Have </a:t>
            </a:r>
            <a:r>
              <a:rPr lang="en-US" b="1" u="sng" dirty="0"/>
              <a:t>all staff </a:t>
            </a:r>
            <a:r>
              <a:rPr lang="en-US" dirty="0"/>
              <a:t>trained on basic IT: </a:t>
            </a:r>
            <a:r>
              <a:rPr lang="en-US" b="1" dirty="0"/>
              <a:t>A+ and Network+</a:t>
            </a:r>
          </a:p>
          <a:p>
            <a:r>
              <a:rPr lang="en-US" dirty="0"/>
              <a:t>Create a position for Cybersecurity of Medical Devices in your department</a:t>
            </a:r>
          </a:p>
          <a:p>
            <a:r>
              <a:rPr lang="en-US" dirty="0"/>
              <a:t>If you are a department head, then get </a:t>
            </a:r>
            <a:r>
              <a:rPr lang="en-US" b="1" dirty="0"/>
              <a:t>ITIL</a:t>
            </a:r>
            <a:r>
              <a:rPr lang="en-US" dirty="0"/>
              <a:t> certification to understand how IT works</a:t>
            </a:r>
          </a:p>
          <a:p>
            <a:r>
              <a:rPr lang="en-US" dirty="0"/>
              <a:t>Start working with IT and use proactive Cybersecurity measures</a:t>
            </a:r>
          </a:p>
          <a:p>
            <a:pPr lvl="1"/>
            <a:r>
              <a:rPr lang="en-US" dirty="0"/>
              <a:t>Accruent, </a:t>
            </a:r>
            <a:r>
              <a:rPr lang="en-US" dirty="0" err="1"/>
              <a:t>Asimily</a:t>
            </a:r>
            <a:r>
              <a:rPr lang="en-US" dirty="0"/>
              <a:t>, </a:t>
            </a:r>
            <a:r>
              <a:rPr lang="en-US" dirty="0" err="1"/>
              <a:t>CloudPost</a:t>
            </a:r>
            <a:r>
              <a:rPr lang="en-US" dirty="0"/>
              <a:t>, </a:t>
            </a:r>
            <a:r>
              <a:rPr lang="en-US" dirty="0" err="1"/>
              <a:t>CyberMDX</a:t>
            </a:r>
            <a:r>
              <a:rPr lang="en-US" dirty="0"/>
              <a:t>, Nuvolo, </a:t>
            </a:r>
            <a:r>
              <a:rPr lang="en-US" dirty="0" err="1"/>
              <a:t>ZingBox</a:t>
            </a:r>
            <a:r>
              <a:rPr lang="en-US" dirty="0"/>
              <a:t>, </a:t>
            </a:r>
            <a:r>
              <a:rPr lang="en-US" dirty="0" err="1"/>
              <a:t>ordr</a:t>
            </a:r>
            <a:r>
              <a:rPr lang="en-US" dirty="0"/>
              <a:t>, </a:t>
            </a:r>
            <a:r>
              <a:rPr lang="en-US" dirty="0" err="1"/>
              <a:t>Cynergistek</a:t>
            </a:r>
            <a:r>
              <a:rPr lang="en-US" dirty="0"/>
              <a:t>, etc.</a:t>
            </a:r>
          </a:p>
          <a:p>
            <a:endParaRPr lang="en-US" dirty="0"/>
          </a:p>
        </p:txBody>
      </p:sp>
      <p:sp>
        <p:nvSpPr>
          <p:cNvPr id="4" name="TextBox 3">
            <a:extLst>
              <a:ext uri="{FF2B5EF4-FFF2-40B4-BE49-F238E27FC236}">
                <a16:creationId xmlns:a16="http://schemas.microsoft.com/office/drawing/2014/main" id="{7B4B3D1C-7A2D-4A0D-AA9F-C7717DA57789}"/>
              </a:ext>
            </a:extLst>
          </p:cNvPr>
          <p:cNvSpPr txBox="1"/>
          <p:nvPr/>
        </p:nvSpPr>
        <p:spPr>
          <a:xfrm>
            <a:off x="609600" y="5997714"/>
            <a:ext cx="10744200" cy="707886"/>
          </a:xfrm>
          <a:prstGeom prst="rect">
            <a:avLst/>
          </a:prstGeom>
          <a:noFill/>
        </p:spPr>
        <p:txBody>
          <a:bodyPr wrap="square" rtlCol="0">
            <a:spAutoFit/>
          </a:bodyPr>
          <a:lstStyle/>
          <a:p>
            <a:pPr algn="ctr"/>
            <a:r>
              <a:rPr lang="en-US" sz="2000" b="1" dirty="0">
                <a:solidFill>
                  <a:srgbClr val="FF0000"/>
                </a:solidFill>
              </a:rPr>
              <a:t>We learned A&amp;P to understand medical equipment to be able to interact with clinical staff – why don’t we do the same with IT?</a:t>
            </a:r>
          </a:p>
        </p:txBody>
      </p:sp>
      <p:sp>
        <p:nvSpPr>
          <p:cNvPr id="5" name="TextBox 4">
            <a:extLst>
              <a:ext uri="{FF2B5EF4-FFF2-40B4-BE49-F238E27FC236}">
                <a16:creationId xmlns:a16="http://schemas.microsoft.com/office/drawing/2014/main" id="{4F7A1245-7469-4F3E-B831-9173D08DAE05}"/>
              </a:ext>
            </a:extLst>
          </p:cNvPr>
          <p:cNvSpPr txBox="1"/>
          <p:nvPr/>
        </p:nvSpPr>
        <p:spPr>
          <a:xfrm>
            <a:off x="8305800" y="3152988"/>
            <a:ext cx="3200400" cy="646331"/>
          </a:xfrm>
          <a:prstGeom prst="rect">
            <a:avLst/>
          </a:prstGeom>
          <a:noFill/>
        </p:spPr>
        <p:txBody>
          <a:bodyPr wrap="square" rtlCol="0">
            <a:spAutoFit/>
          </a:bodyPr>
          <a:lstStyle/>
          <a:p>
            <a:pPr algn="ctr"/>
            <a:r>
              <a:rPr lang="en-US" b="1" dirty="0">
                <a:solidFill>
                  <a:srgbClr val="0070C0"/>
                </a:solidFill>
              </a:rPr>
              <a:t>This should be a requirement at all every biomed school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80D3D-6350-4FE1-861E-BBFC0B816AD1}"/>
              </a:ext>
            </a:extLst>
          </p:cNvPr>
          <p:cNvSpPr>
            <a:spLocks noGrp="1"/>
          </p:cNvSpPr>
          <p:nvPr>
            <p:ph type="title"/>
          </p:nvPr>
        </p:nvSpPr>
        <p:spPr/>
        <p:txBody>
          <a:bodyPr/>
          <a:lstStyle/>
          <a:p>
            <a:r>
              <a:rPr lang="en-US" dirty="0"/>
              <a:t>Prepare for the Future</a:t>
            </a:r>
          </a:p>
        </p:txBody>
      </p:sp>
      <p:sp>
        <p:nvSpPr>
          <p:cNvPr id="3" name="Content Placeholder 2">
            <a:extLst>
              <a:ext uri="{FF2B5EF4-FFF2-40B4-BE49-F238E27FC236}">
                <a16:creationId xmlns:a16="http://schemas.microsoft.com/office/drawing/2014/main" id="{DE465D07-3E82-40AD-B2BD-55902E24731F}"/>
              </a:ext>
            </a:extLst>
          </p:cNvPr>
          <p:cNvSpPr>
            <a:spLocks noGrp="1"/>
          </p:cNvSpPr>
          <p:nvPr>
            <p:ph idx="1"/>
          </p:nvPr>
        </p:nvSpPr>
        <p:spPr/>
        <p:txBody>
          <a:bodyPr/>
          <a:lstStyle/>
          <a:p>
            <a:r>
              <a:rPr lang="en-US" dirty="0"/>
              <a:t>Get your CBET or CRES if you are a BMET</a:t>
            </a:r>
          </a:p>
          <a:p>
            <a:r>
              <a:rPr lang="en-US" dirty="0"/>
              <a:t>Get your A+, Net+, and Sec+</a:t>
            </a:r>
          </a:p>
          <a:p>
            <a:r>
              <a:rPr lang="en-US" dirty="0"/>
              <a:t>Finish a degree if you don’t have your AAS</a:t>
            </a:r>
          </a:p>
          <a:p>
            <a:r>
              <a:rPr lang="en-US" dirty="0"/>
              <a:t>Get your CHTM and ITIL if you in management</a:t>
            </a:r>
          </a:p>
          <a:p>
            <a:r>
              <a:rPr lang="en-US" dirty="0"/>
              <a:t>Get a bachelor’s degree if interested in management</a:t>
            </a:r>
          </a:p>
          <a:p>
            <a:endParaRPr lang="en-US" dirty="0"/>
          </a:p>
          <a:p>
            <a:r>
              <a:rPr lang="en-US" b="1" dirty="0">
                <a:solidFill>
                  <a:srgbClr val="FF0000"/>
                </a:solidFill>
              </a:rPr>
              <a:t>You can’t get these overnight so prepare for your future</a:t>
            </a:r>
          </a:p>
        </p:txBody>
      </p:sp>
    </p:spTree>
    <p:extLst>
      <p:ext uri="{BB962C8B-B14F-4D97-AF65-F5344CB8AC3E}">
        <p14:creationId xmlns:p14="http://schemas.microsoft.com/office/powerpoint/2010/main" val="42200041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agram&#10;&#10;Description automatically generated">
            <a:extLst>
              <a:ext uri="{FF2B5EF4-FFF2-40B4-BE49-F238E27FC236}">
                <a16:creationId xmlns:a16="http://schemas.microsoft.com/office/drawing/2014/main" id="{8976214A-91F5-40F2-944E-15EDBA9FF5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8800" y="1600202"/>
            <a:ext cx="2331427" cy="2020570"/>
          </a:xfrm>
          <a:prstGeom prst="rect">
            <a:avLst/>
          </a:prstGeom>
        </p:spPr>
      </p:pic>
      <p:sp>
        <p:nvSpPr>
          <p:cNvPr id="2" name="Title 1">
            <a:extLst>
              <a:ext uri="{FF2B5EF4-FFF2-40B4-BE49-F238E27FC236}">
                <a16:creationId xmlns:a16="http://schemas.microsoft.com/office/drawing/2014/main" id="{C5317285-1F5B-4A50-9FB9-938E1EA5B301}"/>
              </a:ext>
            </a:extLst>
          </p:cNvPr>
          <p:cNvSpPr>
            <a:spLocks noGrp="1"/>
          </p:cNvSpPr>
          <p:nvPr>
            <p:ph type="title"/>
          </p:nvPr>
        </p:nvSpPr>
        <p:spPr/>
        <p:txBody>
          <a:bodyPr/>
          <a:lstStyle/>
          <a:p>
            <a:r>
              <a:rPr lang="en-US" dirty="0"/>
              <a:t>What Can Vendors Do?</a:t>
            </a:r>
          </a:p>
        </p:txBody>
      </p:sp>
      <p:sp>
        <p:nvSpPr>
          <p:cNvPr id="3" name="Content Placeholder 2">
            <a:extLst>
              <a:ext uri="{FF2B5EF4-FFF2-40B4-BE49-F238E27FC236}">
                <a16:creationId xmlns:a16="http://schemas.microsoft.com/office/drawing/2014/main" id="{BE228051-04A4-4929-841C-68041AAE16A1}"/>
              </a:ext>
            </a:extLst>
          </p:cNvPr>
          <p:cNvSpPr>
            <a:spLocks noGrp="1"/>
          </p:cNvSpPr>
          <p:nvPr>
            <p:ph idx="1"/>
          </p:nvPr>
        </p:nvSpPr>
        <p:spPr>
          <a:xfrm>
            <a:off x="609600" y="1600202"/>
            <a:ext cx="8763000" cy="4525963"/>
          </a:xfrm>
        </p:spPr>
        <p:txBody>
          <a:bodyPr/>
          <a:lstStyle/>
          <a:p>
            <a:r>
              <a:rPr lang="en-US" dirty="0"/>
              <a:t>Make service information, parts, and training available to biomeds</a:t>
            </a:r>
          </a:p>
          <a:p>
            <a:r>
              <a:rPr lang="en-US" dirty="0"/>
              <a:t>Provide a common port for analysis – like the on-board diagnostics (OBD) port on an automobile</a:t>
            </a:r>
          </a:p>
        </p:txBody>
      </p:sp>
      <p:grpSp>
        <p:nvGrpSpPr>
          <p:cNvPr id="7" name="Group 6">
            <a:extLst>
              <a:ext uri="{FF2B5EF4-FFF2-40B4-BE49-F238E27FC236}">
                <a16:creationId xmlns:a16="http://schemas.microsoft.com/office/drawing/2014/main" id="{9B41B53E-C152-465D-B681-97012D94FCB5}"/>
              </a:ext>
            </a:extLst>
          </p:cNvPr>
          <p:cNvGrpSpPr/>
          <p:nvPr/>
        </p:nvGrpSpPr>
        <p:grpSpPr>
          <a:xfrm>
            <a:off x="533400" y="4114800"/>
            <a:ext cx="5181600" cy="2392442"/>
            <a:chOff x="533400" y="4114800"/>
            <a:chExt cx="5181600" cy="2392442"/>
          </a:xfrm>
        </p:grpSpPr>
        <p:pic>
          <p:nvPicPr>
            <p:cNvPr id="6" name="Picture 5" descr="Graphical user interface, application&#10;&#10;Description automatically generated">
              <a:extLst>
                <a:ext uri="{FF2B5EF4-FFF2-40B4-BE49-F238E27FC236}">
                  <a16:creationId xmlns:a16="http://schemas.microsoft.com/office/drawing/2014/main" id="{3C3879DA-42B8-4D24-A313-5BCA47164B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4114800"/>
              <a:ext cx="5181600" cy="2392442"/>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2C33EC1E-69F3-42E6-AFB5-A7E552BA46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2059" t="52362"/>
            <a:stretch/>
          </p:blipFill>
          <p:spPr>
            <a:xfrm>
              <a:off x="4267200" y="5362575"/>
              <a:ext cx="1447800" cy="1139708"/>
            </a:xfrm>
            <a:prstGeom prst="rect">
              <a:avLst/>
            </a:prstGeom>
          </p:spPr>
        </p:pic>
      </p:grpSp>
      <p:pic>
        <p:nvPicPr>
          <p:cNvPr id="10" name="Picture 9" descr="Graphical user interface&#10;&#10;Description automatically generated">
            <a:extLst>
              <a:ext uri="{FF2B5EF4-FFF2-40B4-BE49-F238E27FC236}">
                <a16:creationId xmlns:a16="http://schemas.microsoft.com/office/drawing/2014/main" id="{67452358-B4E5-424D-A91B-62CEB8A0CA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8627" y="4114800"/>
            <a:ext cx="5181600" cy="2392442"/>
          </a:xfrm>
          <a:prstGeom prst="rect">
            <a:avLst/>
          </a:prstGeom>
        </p:spPr>
      </p:pic>
    </p:spTree>
    <p:extLst>
      <p:ext uri="{BB962C8B-B14F-4D97-AF65-F5344CB8AC3E}">
        <p14:creationId xmlns:p14="http://schemas.microsoft.com/office/powerpoint/2010/main" val="24050566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20247-2424-4F0E-A555-C436478FD3BD}"/>
              </a:ext>
            </a:extLst>
          </p:cNvPr>
          <p:cNvSpPr>
            <a:spLocks noGrp="1"/>
          </p:cNvSpPr>
          <p:nvPr>
            <p:ph type="title"/>
          </p:nvPr>
        </p:nvSpPr>
        <p:spPr/>
        <p:txBody>
          <a:bodyPr/>
          <a:lstStyle/>
          <a:p>
            <a:r>
              <a:rPr lang="en-US" dirty="0"/>
              <a:t>New Sources of Biomed Information	</a:t>
            </a:r>
          </a:p>
        </p:txBody>
      </p:sp>
      <p:sp>
        <p:nvSpPr>
          <p:cNvPr id="3" name="Content Placeholder 2">
            <a:extLst>
              <a:ext uri="{FF2B5EF4-FFF2-40B4-BE49-F238E27FC236}">
                <a16:creationId xmlns:a16="http://schemas.microsoft.com/office/drawing/2014/main" id="{CD504C56-BACF-4E4A-A32D-183B7E62EA9E}"/>
              </a:ext>
            </a:extLst>
          </p:cNvPr>
          <p:cNvSpPr>
            <a:spLocks noGrp="1"/>
          </p:cNvSpPr>
          <p:nvPr>
            <p:ph idx="1"/>
          </p:nvPr>
        </p:nvSpPr>
        <p:spPr>
          <a:xfrm>
            <a:off x="609600" y="1600202"/>
            <a:ext cx="6781800" cy="4525963"/>
          </a:xfrm>
        </p:spPr>
        <p:txBody>
          <a:bodyPr>
            <a:normAutofit/>
          </a:bodyPr>
          <a:lstStyle/>
          <a:p>
            <a:r>
              <a:rPr lang="en-US" dirty="0"/>
              <a:t>There are lots of new sources of information for biomeds</a:t>
            </a:r>
          </a:p>
          <a:p>
            <a:r>
              <a:rPr lang="en-US" dirty="0"/>
              <a:t>Better Biomed has a YouTube Channel</a:t>
            </a:r>
          </a:p>
          <a:p>
            <a:r>
              <a:rPr lang="en-US" dirty="0"/>
              <a:t>The Bearded Biomed has a Podcast</a:t>
            </a:r>
          </a:p>
          <a:p>
            <a:r>
              <a:rPr lang="en-US" dirty="0"/>
              <a:t>There is a Biomed 101 app for Apple and Android</a:t>
            </a:r>
          </a:p>
          <a:p>
            <a:r>
              <a:rPr lang="en-US" dirty="0"/>
              <a:t>There are several more HTM podcasts</a:t>
            </a:r>
          </a:p>
        </p:txBody>
      </p:sp>
      <p:pic>
        <p:nvPicPr>
          <p:cNvPr id="5" name="Picture 4">
            <a:extLst>
              <a:ext uri="{FF2B5EF4-FFF2-40B4-BE49-F238E27FC236}">
                <a16:creationId xmlns:a16="http://schemas.microsoft.com/office/drawing/2014/main" id="{6B6D5898-4ACB-40A7-A270-A7E6E393A368}"/>
              </a:ext>
            </a:extLst>
          </p:cNvPr>
          <p:cNvPicPr>
            <a:picLocks noChangeAspect="1"/>
          </p:cNvPicPr>
          <p:nvPr/>
        </p:nvPicPr>
        <p:blipFill>
          <a:blip r:embed="rId2"/>
          <a:stretch>
            <a:fillRect/>
          </a:stretch>
        </p:blipFill>
        <p:spPr>
          <a:xfrm>
            <a:off x="7162800" y="1600202"/>
            <a:ext cx="4888363" cy="2819400"/>
          </a:xfrm>
          <a:prstGeom prst="rect">
            <a:avLst/>
          </a:prstGeom>
          <a:ln>
            <a:solidFill>
              <a:schemeClr val="tx1"/>
            </a:solidFill>
          </a:ln>
        </p:spPr>
      </p:pic>
      <p:pic>
        <p:nvPicPr>
          <p:cNvPr id="8" name="Picture 7">
            <a:extLst>
              <a:ext uri="{FF2B5EF4-FFF2-40B4-BE49-F238E27FC236}">
                <a16:creationId xmlns:a16="http://schemas.microsoft.com/office/drawing/2014/main" id="{D620F8F6-C113-4F9B-956F-B38E058518C1}"/>
              </a:ext>
            </a:extLst>
          </p:cNvPr>
          <p:cNvPicPr>
            <a:picLocks noChangeAspect="1"/>
          </p:cNvPicPr>
          <p:nvPr/>
        </p:nvPicPr>
        <p:blipFill rotWithShape="1">
          <a:blip r:embed="rId3"/>
          <a:srcRect b="2801"/>
          <a:stretch/>
        </p:blipFill>
        <p:spPr>
          <a:xfrm>
            <a:off x="7467600" y="4620640"/>
            <a:ext cx="1971675" cy="1953487"/>
          </a:xfrm>
          <a:prstGeom prst="rect">
            <a:avLst/>
          </a:prstGeom>
        </p:spPr>
      </p:pic>
      <p:pic>
        <p:nvPicPr>
          <p:cNvPr id="10" name="Picture 9">
            <a:extLst>
              <a:ext uri="{FF2B5EF4-FFF2-40B4-BE49-F238E27FC236}">
                <a16:creationId xmlns:a16="http://schemas.microsoft.com/office/drawing/2014/main" id="{39E17C3F-16A2-4AAB-9E4E-38BC2A94CE37}"/>
              </a:ext>
            </a:extLst>
          </p:cNvPr>
          <p:cNvPicPr>
            <a:picLocks noChangeAspect="1"/>
          </p:cNvPicPr>
          <p:nvPr/>
        </p:nvPicPr>
        <p:blipFill>
          <a:blip r:embed="rId4"/>
          <a:stretch>
            <a:fillRect/>
          </a:stretch>
        </p:blipFill>
        <p:spPr>
          <a:xfrm>
            <a:off x="9753600" y="4602452"/>
            <a:ext cx="1971675" cy="1971675"/>
          </a:xfrm>
          <a:prstGeom prst="rect">
            <a:avLst/>
          </a:prstGeom>
        </p:spPr>
      </p:pic>
    </p:spTree>
    <p:extLst>
      <p:ext uri="{BB962C8B-B14F-4D97-AF65-F5344CB8AC3E}">
        <p14:creationId xmlns:p14="http://schemas.microsoft.com/office/powerpoint/2010/main" val="40665957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4D99B-72AF-4C97-ADAE-39E720A5F106}"/>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502405DC-F9C9-478D-B777-F91CA99140B0}"/>
              </a:ext>
            </a:extLst>
          </p:cNvPr>
          <p:cNvSpPr>
            <a:spLocks noGrp="1"/>
          </p:cNvSpPr>
          <p:nvPr>
            <p:ph idx="1"/>
          </p:nvPr>
        </p:nvSpPr>
        <p:spPr/>
        <p:txBody>
          <a:bodyPr anchor="ctr">
            <a:normAutofit/>
          </a:bodyPr>
          <a:lstStyle/>
          <a:p>
            <a:pPr marL="0" indent="0" algn="ctr">
              <a:buNone/>
            </a:pPr>
            <a:r>
              <a:rPr lang="en-US" sz="3600" b="1" dirty="0">
                <a:solidFill>
                  <a:srgbClr val="0070C0"/>
                </a:solidFill>
              </a:rPr>
              <a:t>If HTM does not embrace the changes in healthcare someone else will take charge and leave us out</a:t>
            </a:r>
          </a:p>
        </p:txBody>
      </p:sp>
    </p:spTree>
    <p:extLst>
      <p:ext uri="{BB962C8B-B14F-4D97-AF65-F5344CB8AC3E}">
        <p14:creationId xmlns:p14="http://schemas.microsoft.com/office/powerpoint/2010/main" val="10329940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and Discussion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19367</TotalTime>
  <Words>2720</Words>
  <Application>Microsoft Office PowerPoint</Application>
  <PresentationFormat>Widescreen</PresentationFormat>
  <Paragraphs>273</Paragraphs>
  <Slides>53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SF Pro Text</vt:lpstr>
      <vt:lpstr>Office Theme</vt:lpstr>
      <vt:lpstr>The Future of Healthcare and HTM Part Quatro</vt:lpstr>
      <vt:lpstr>About David Braeutigam</vt:lpstr>
      <vt:lpstr>Agenda</vt:lpstr>
      <vt:lpstr>Hottest Medical Technologies in 2022</vt:lpstr>
      <vt:lpstr>10 Emerging Trends in Health IT for 2021</vt:lpstr>
      <vt:lpstr>Big Tech in Healthcare</vt:lpstr>
      <vt:lpstr>FDA clears first EKG reader for Apple Watch</vt:lpstr>
      <vt:lpstr>KardiaMobile</vt:lpstr>
      <vt:lpstr>PowerPoint Presentation</vt:lpstr>
      <vt:lpstr>Apple Watch Series 4, 5, 6 and 7</vt:lpstr>
      <vt:lpstr>PowerPoint Presentation</vt:lpstr>
      <vt:lpstr>Apple Watch Fall Detection</vt:lpstr>
      <vt:lpstr>Apple Watch 6</vt:lpstr>
      <vt:lpstr>HR and SpO2 Data From Apple Watch 6</vt:lpstr>
      <vt:lpstr>Large Hospital Systems create nonprofit drug company*</vt:lpstr>
      <vt:lpstr>A.I. for the Simple Things</vt:lpstr>
      <vt:lpstr>“Alexa, I Have a Sore Throat and a Runny Nose”</vt:lpstr>
      <vt:lpstr>“Alexa, What’s the Closest Hospital”</vt:lpstr>
      <vt:lpstr>“Hey Siri I have a Runny Nose and a Sore Throat”</vt:lpstr>
      <vt:lpstr>“Hey Siri What’s the Closest Hospital”</vt:lpstr>
      <vt:lpstr>Speak to Your CMMS</vt:lpstr>
      <vt:lpstr>Using a smart speaker to consult with your doctor</vt:lpstr>
      <vt:lpstr>Medical Devices on Your Phone</vt:lpstr>
      <vt:lpstr>What Can You Do with These?</vt:lpstr>
      <vt:lpstr>Handheld, Wireless Portable Ultrasound</vt:lpstr>
      <vt:lpstr>Medical Data and Knowledge</vt:lpstr>
      <vt:lpstr>Holographic Imaging</vt:lpstr>
      <vt:lpstr>AI and Machine Learning in Medical Imaging</vt:lpstr>
      <vt:lpstr>AI and Machine Learning in Medical Imaging</vt:lpstr>
      <vt:lpstr>AI for the Operating Room</vt:lpstr>
      <vt:lpstr>Virtual Training</vt:lpstr>
      <vt:lpstr>Virtual Reality in Medical Equipment Planning</vt:lpstr>
      <vt:lpstr>Smart Stethoscopes</vt:lpstr>
      <vt:lpstr>Robots</vt:lpstr>
      <vt:lpstr>3D Printing</vt:lpstr>
      <vt:lpstr>PowerPoint Presentation</vt:lpstr>
      <vt:lpstr>Cybersecurity is the new Electrical Safety Concern for HTM</vt:lpstr>
      <vt:lpstr>Cybersecurity and HTM</vt:lpstr>
      <vt:lpstr>We Now Have New Tools!</vt:lpstr>
      <vt:lpstr>Identify Network Medical Devices</vt:lpstr>
      <vt:lpstr>Resources Available</vt:lpstr>
      <vt:lpstr>9 Reasons Why Healthcare is the Biggest Target for Cyberattacks</vt:lpstr>
      <vt:lpstr>Change is Constant</vt:lpstr>
      <vt:lpstr>Connected Medical Devices</vt:lpstr>
      <vt:lpstr>Barriers to Connected Medical Devices</vt:lpstr>
      <vt:lpstr>What Does All This Mean for HTM?</vt:lpstr>
      <vt:lpstr>Does Technology Mean Less Biomeds?</vt:lpstr>
      <vt:lpstr>What Should You Do?</vt:lpstr>
      <vt:lpstr>Prepare for the Future</vt:lpstr>
      <vt:lpstr>What Can Vendors Do?</vt:lpstr>
      <vt:lpstr>New Sources of Biomed Information </vt:lpstr>
      <vt:lpstr>Final Thoughts</vt:lpstr>
      <vt:lpstr>Questions and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Healthcare and HTM</dc:title>
  <dc:creator>Dave</dc:creator>
  <cp:lastModifiedBy>David Braeutigam</cp:lastModifiedBy>
  <cp:revision>125</cp:revision>
  <cp:lastPrinted>2021-04-12T13:57:01Z</cp:lastPrinted>
  <dcterms:created xsi:type="dcterms:W3CDTF">2018-04-15T06:21:34Z</dcterms:created>
  <dcterms:modified xsi:type="dcterms:W3CDTF">2022-04-03T16:47:31Z</dcterms:modified>
</cp:coreProperties>
</file>