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5.xml" ContentType="application/vnd.openxmlformats-officedocument.theme+xml"/>
  <Override PartName="/ppt/slideLayouts/slideLayout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743" r:id="rId5"/>
    <p:sldMasterId id="2147483723" r:id="rId6"/>
    <p:sldMasterId id="2147483733" r:id="rId7"/>
    <p:sldMasterId id="2147483769" r:id="rId8"/>
    <p:sldMasterId id="2147483676" r:id="rId9"/>
  </p:sldMasterIdLst>
  <p:notesMasterIdLst>
    <p:notesMasterId r:id="rId38"/>
  </p:notesMasterIdLst>
  <p:handoutMasterIdLst>
    <p:handoutMasterId r:id="rId39"/>
  </p:handoutMasterIdLst>
  <p:sldIdLst>
    <p:sldId id="256" r:id="rId10"/>
    <p:sldId id="316" r:id="rId11"/>
    <p:sldId id="432" r:id="rId12"/>
    <p:sldId id="336" r:id="rId13"/>
    <p:sldId id="350" r:id="rId14"/>
    <p:sldId id="413" r:id="rId15"/>
    <p:sldId id="412" r:id="rId16"/>
    <p:sldId id="414" r:id="rId17"/>
    <p:sldId id="421" r:id="rId18"/>
    <p:sldId id="423" r:id="rId19"/>
    <p:sldId id="420" r:id="rId20"/>
    <p:sldId id="424" r:id="rId21"/>
    <p:sldId id="425" r:id="rId22"/>
    <p:sldId id="370" r:id="rId23"/>
    <p:sldId id="371" r:id="rId24"/>
    <p:sldId id="428" r:id="rId25"/>
    <p:sldId id="426" r:id="rId26"/>
    <p:sldId id="431" r:id="rId27"/>
    <p:sldId id="427" r:id="rId28"/>
    <p:sldId id="403" r:id="rId29"/>
    <p:sldId id="415" r:id="rId30"/>
    <p:sldId id="416" r:id="rId31"/>
    <p:sldId id="417" r:id="rId32"/>
    <p:sldId id="418" r:id="rId33"/>
    <p:sldId id="419" r:id="rId34"/>
    <p:sldId id="429" r:id="rId35"/>
    <p:sldId id="430" r:id="rId36"/>
    <p:sldId id="315" r:id="rId37"/>
  </p:sldIdLst>
  <p:sldSz cx="9144000" cy="5143500" type="screen16x9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acy Schrecengost" initials="TS" lastIdx="2" clrIdx="0">
    <p:extLst>
      <p:ext uri="{19B8F6BF-5375-455C-9EA6-DF929625EA0E}">
        <p15:presenceInfo xmlns:p15="http://schemas.microsoft.com/office/powerpoint/2012/main" userId="S-1-5-21-2653429120-949135236-4025657798-7730" providerId="AD"/>
      </p:ext>
    </p:extLst>
  </p:cmAuthor>
  <p:cmAuthor id="2" name="Ted Lucidi, CBET" initials="TLC" lastIdx="1" clrIdx="1">
    <p:extLst>
      <p:ext uri="{19B8F6BF-5375-455C-9EA6-DF929625EA0E}">
        <p15:presenceInfo xmlns:p15="http://schemas.microsoft.com/office/powerpoint/2012/main" userId="S::Ted.Lucidi@innovatusimaging.com::90fc3ec8-48c9-4964-a036-49246c380ec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A49D"/>
    <a:srgbClr val="FF9900"/>
    <a:srgbClr val="FFFFFF"/>
    <a:srgbClr val="1E847F"/>
    <a:srgbClr val="2CBEB7"/>
    <a:srgbClr val="208C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6" autoAdjust="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120" y="25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2299" y="5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6A8799-FE60-4156-9602-E627073C90BF}" type="doc">
      <dgm:prSet loTypeId="urn:microsoft.com/office/officeart/2005/8/layout/matrix2" loCatId="matrix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E5098A-0E31-4B74-9F10-4260DFE668AB}">
      <dgm:prSet phldrT="[Text]"/>
      <dgm:spPr/>
      <dgm:t>
        <a:bodyPr/>
        <a:lstStyle/>
        <a:p>
          <a:r>
            <a:rPr lang="en-US" dirty="0"/>
            <a:t>Visual inspection guide</a:t>
          </a:r>
        </a:p>
      </dgm:t>
    </dgm:pt>
    <dgm:pt modelId="{7BF274B4-6AB9-4F78-9B96-90D410B8CFF9}" type="parTrans" cxnId="{04A082A1-1C7A-4582-9004-05520B52E0AE}">
      <dgm:prSet/>
      <dgm:spPr/>
      <dgm:t>
        <a:bodyPr/>
        <a:lstStyle/>
        <a:p>
          <a:endParaRPr lang="en-US"/>
        </a:p>
      </dgm:t>
    </dgm:pt>
    <dgm:pt modelId="{CBF2C516-A5DF-4B58-89AF-7DFA99054F54}" type="sibTrans" cxnId="{04A082A1-1C7A-4582-9004-05520B52E0AE}">
      <dgm:prSet/>
      <dgm:spPr/>
      <dgm:t>
        <a:bodyPr/>
        <a:lstStyle/>
        <a:p>
          <a:endParaRPr lang="en-US"/>
        </a:p>
      </dgm:t>
    </dgm:pt>
    <dgm:pt modelId="{7C7C4B5C-22E3-41F3-A167-D2E74C0C5269}">
      <dgm:prSet phldrT="[Text]"/>
      <dgm:spPr/>
      <dgm:t>
        <a:bodyPr/>
        <a:lstStyle/>
        <a:p>
          <a:r>
            <a:rPr lang="en-US" dirty="0"/>
            <a:t> Train  end-users</a:t>
          </a:r>
        </a:p>
      </dgm:t>
    </dgm:pt>
    <dgm:pt modelId="{84E32339-A754-4214-9090-1397032AFF39}" type="parTrans" cxnId="{43CF240B-6394-46C1-8446-847B41CBA24B}">
      <dgm:prSet/>
      <dgm:spPr/>
      <dgm:t>
        <a:bodyPr/>
        <a:lstStyle/>
        <a:p>
          <a:endParaRPr lang="en-US"/>
        </a:p>
      </dgm:t>
    </dgm:pt>
    <dgm:pt modelId="{EA95C3FE-195B-4AAB-96CB-064E973867AB}" type="sibTrans" cxnId="{43CF240B-6394-46C1-8446-847B41CBA24B}">
      <dgm:prSet/>
      <dgm:spPr/>
      <dgm:t>
        <a:bodyPr/>
        <a:lstStyle/>
        <a:p>
          <a:endParaRPr lang="en-US"/>
        </a:p>
      </dgm:t>
    </dgm:pt>
    <dgm:pt modelId="{571D3913-CCA7-4950-BAAB-D800EAC9C922}">
      <dgm:prSet phldrT="[Text]"/>
      <dgm:spPr/>
      <dgm:t>
        <a:bodyPr/>
        <a:lstStyle/>
        <a:p>
          <a:r>
            <a:rPr lang="en-US" dirty="0"/>
            <a:t>Add TEEs to PM schedule</a:t>
          </a:r>
        </a:p>
      </dgm:t>
    </dgm:pt>
    <dgm:pt modelId="{55725058-5940-41D5-A176-3BB9F7AA3DBA}" type="parTrans" cxnId="{AF17DB75-B46C-4F87-9B39-B0E059F1BAF3}">
      <dgm:prSet/>
      <dgm:spPr/>
      <dgm:t>
        <a:bodyPr/>
        <a:lstStyle/>
        <a:p>
          <a:endParaRPr lang="en-US"/>
        </a:p>
      </dgm:t>
    </dgm:pt>
    <dgm:pt modelId="{34D11685-A506-4A91-B28C-5CA97687F9D2}" type="sibTrans" cxnId="{AF17DB75-B46C-4F87-9B39-B0E059F1BAF3}">
      <dgm:prSet/>
      <dgm:spPr/>
      <dgm:t>
        <a:bodyPr/>
        <a:lstStyle/>
        <a:p>
          <a:endParaRPr lang="en-US"/>
        </a:p>
      </dgm:t>
    </dgm:pt>
    <dgm:pt modelId="{9C0F2A80-9568-4508-8E29-5A42C4ED27E5}">
      <dgm:prSet phldrT="[Text]"/>
      <dgm:spPr/>
      <dgm:t>
        <a:bodyPr/>
        <a:lstStyle/>
        <a:p>
          <a:r>
            <a:rPr lang="en-US" dirty="0"/>
            <a:t>SafeTEE process analysis</a:t>
          </a:r>
        </a:p>
      </dgm:t>
    </dgm:pt>
    <dgm:pt modelId="{F1C4D394-C3AF-425B-91EE-C3A59D37142A}" type="parTrans" cxnId="{A9F4CD2C-EB41-4F6C-96D5-933C74DA994A}">
      <dgm:prSet/>
      <dgm:spPr/>
      <dgm:t>
        <a:bodyPr/>
        <a:lstStyle/>
        <a:p>
          <a:endParaRPr lang="en-US"/>
        </a:p>
      </dgm:t>
    </dgm:pt>
    <dgm:pt modelId="{767AF319-1186-4CAF-B0EE-FC5103FBC160}" type="sibTrans" cxnId="{A9F4CD2C-EB41-4F6C-96D5-933C74DA994A}">
      <dgm:prSet/>
      <dgm:spPr/>
      <dgm:t>
        <a:bodyPr/>
        <a:lstStyle/>
        <a:p>
          <a:endParaRPr lang="en-US"/>
        </a:p>
      </dgm:t>
    </dgm:pt>
    <dgm:pt modelId="{3EAA22ED-3821-46E3-B152-11504528C483}" type="pres">
      <dgm:prSet presAssocID="{316A8799-FE60-4156-9602-E627073C90BF}" presName="matrix" presStyleCnt="0">
        <dgm:presLayoutVars>
          <dgm:chMax val="1"/>
          <dgm:dir/>
          <dgm:resizeHandles val="exact"/>
        </dgm:presLayoutVars>
      </dgm:prSet>
      <dgm:spPr/>
    </dgm:pt>
    <dgm:pt modelId="{9ED64B6E-8B04-404D-81D9-696183DF9CE5}" type="pres">
      <dgm:prSet presAssocID="{316A8799-FE60-4156-9602-E627073C90BF}" presName="axisShape" presStyleLbl="bgShp" presStyleIdx="0" presStyleCnt="1" custScaleX="170625"/>
      <dgm:spPr/>
    </dgm:pt>
    <dgm:pt modelId="{9FFC27FF-347D-47EB-9938-6E3A11F92CF0}" type="pres">
      <dgm:prSet presAssocID="{316A8799-FE60-4156-9602-E627073C90BF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B63625A-2B02-46CC-A4A3-8C9A7FD7075F}" type="pres">
      <dgm:prSet presAssocID="{316A8799-FE60-4156-9602-E627073C90BF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3D15BD3-45BF-4618-972F-E6C653D836DD}" type="pres">
      <dgm:prSet presAssocID="{316A8799-FE60-4156-9602-E627073C90BF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8BC9D505-4258-4F65-AF69-F95EF103B02B}" type="pres">
      <dgm:prSet presAssocID="{316A8799-FE60-4156-9602-E627073C90BF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43CF240B-6394-46C1-8446-847B41CBA24B}" srcId="{316A8799-FE60-4156-9602-E627073C90BF}" destId="{7C7C4B5C-22E3-41F3-A167-D2E74C0C5269}" srcOrd="1" destOrd="0" parTransId="{84E32339-A754-4214-9090-1397032AFF39}" sibTransId="{EA95C3FE-195B-4AAB-96CB-064E973867AB}"/>
    <dgm:cxn modelId="{A9F4CD2C-EB41-4F6C-96D5-933C74DA994A}" srcId="{316A8799-FE60-4156-9602-E627073C90BF}" destId="{9C0F2A80-9568-4508-8E29-5A42C4ED27E5}" srcOrd="3" destOrd="0" parTransId="{F1C4D394-C3AF-425B-91EE-C3A59D37142A}" sibTransId="{767AF319-1186-4CAF-B0EE-FC5103FBC160}"/>
    <dgm:cxn modelId="{164CE46A-B0DD-4F3B-B17A-6F5ACBCC682D}" type="presOf" srcId="{47E5098A-0E31-4B74-9F10-4260DFE668AB}" destId="{9FFC27FF-347D-47EB-9938-6E3A11F92CF0}" srcOrd="0" destOrd="0" presId="urn:microsoft.com/office/officeart/2005/8/layout/matrix2"/>
    <dgm:cxn modelId="{1B02894E-3576-4294-A2FF-FB57AB6707C8}" type="presOf" srcId="{571D3913-CCA7-4950-BAAB-D800EAC9C922}" destId="{73D15BD3-45BF-4618-972F-E6C653D836DD}" srcOrd="0" destOrd="0" presId="urn:microsoft.com/office/officeart/2005/8/layout/matrix2"/>
    <dgm:cxn modelId="{FACFE853-12BA-4134-8D39-7532AD7279CC}" type="presOf" srcId="{316A8799-FE60-4156-9602-E627073C90BF}" destId="{3EAA22ED-3821-46E3-B152-11504528C483}" srcOrd="0" destOrd="0" presId="urn:microsoft.com/office/officeart/2005/8/layout/matrix2"/>
    <dgm:cxn modelId="{AF17DB75-B46C-4F87-9B39-B0E059F1BAF3}" srcId="{316A8799-FE60-4156-9602-E627073C90BF}" destId="{571D3913-CCA7-4950-BAAB-D800EAC9C922}" srcOrd="2" destOrd="0" parTransId="{55725058-5940-41D5-A176-3BB9F7AA3DBA}" sibTransId="{34D11685-A506-4A91-B28C-5CA97687F9D2}"/>
    <dgm:cxn modelId="{F415879A-51CA-4BC2-A000-21982D5BF408}" type="presOf" srcId="{7C7C4B5C-22E3-41F3-A167-D2E74C0C5269}" destId="{DB63625A-2B02-46CC-A4A3-8C9A7FD7075F}" srcOrd="0" destOrd="0" presId="urn:microsoft.com/office/officeart/2005/8/layout/matrix2"/>
    <dgm:cxn modelId="{04A082A1-1C7A-4582-9004-05520B52E0AE}" srcId="{316A8799-FE60-4156-9602-E627073C90BF}" destId="{47E5098A-0E31-4B74-9F10-4260DFE668AB}" srcOrd="0" destOrd="0" parTransId="{7BF274B4-6AB9-4F78-9B96-90D410B8CFF9}" sibTransId="{CBF2C516-A5DF-4B58-89AF-7DFA99054F54}"/>
    <dgm:cxn modelId="{F05C89E8-7BCB-4AC9-ABB0-5EBA1C851824}" type="presOf" srcId="{9C0F2A80-9568-4508-8E29-5A42C4ED27E5}" destId="{8BC9D505-4258-4F65-AF69-F95EF103B02B}" srcOrd="0" destOrd="0" presId="urn:microsoft.com/office/officeart/2005/8/layout/matrix2"/>
    <dgm:cxn modelId="{FD18505F-662B-4140-B133-F4E854BD667D}" type="presParOf" srcId="{3EAA22ED-3821-46E3-B152-11504528C483}" destId="{9ED64B6E-8B04-404D-81D9-696183DF9CE5}" srcOrd="0" destOrd="0" presId="urn:microsoft.com/office/officeart/2005/8/layout/matrix2"/>
    <dgm:cxn modelId="{E959D2C6-6B63-4B83-BEC0-4151A3823214}" type="presParOf" srcId="{3EAA22ED-3821-46E3-B152-11504528C483}" destId="{9FFC27FF-347D-47EB-9938-6E3A11F92CF0}" srcOrd="1" destOrd="0" presId="urn:microsoft.com/office/officeart/2005/8/layout/matrix2"/>
    <dgm:cxn modelId="{DFC9DA6E-DEBB-4468-B8DC-CB804D903797}" type="presParOf" srcId="{3EAA22ED-3821-46E3-B152-11504528C483}" destId="{DB63625A-2B02-46CC-A4A3-8C9A7FD7075F}" srcOrd="2" destOrd="0" presId="urn:microsoft.com/office/officeart/2005/8/layout/matrix2"/>
    <dgm:cxn modelId="{4299458B-B02A-4893-8EF0-D31FE5BE5487}" type="presParOf" srcId="{3EAA22ED-3821-46E3-B152-11504528C483}" destId="{73D15BD3-45BF-4618-972F-E6C653D836DD}" srcOrd="3" destOrd="0" presId="urn:microsoft.com/office/officeart/2005/8/layout/matrix2"/>
    <dgm:cxn modelId="{5BBAEA3E-D632-4074-B65A-E5F836BC8EFE}" type="presParOf" srcId="{3EAA22ED-3821-46E3-B152-11504528C483}" destId="{8BC9D505-4258-4F65-AF69-F95EF103B02B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D64B6E-8B04-404D-81D9-696183DF9CE5}">
      <dsp:nvSpPr>
        <dsp:cNvPr id="0" name=""/>
        <dsp:cNvSpPr/>
      </dsp:nvSpPr>
      <dsp:spPr>
        <a:xfrm>
          <a:off x="0" y="0"/>
          <a:ext cx="6934200" cy="4064000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FC27FF-347D-47EB-9938-6E3A11F92CF0}">
      <dsp:nvSpPr>
        <dsp:cNvPr id="0" name=""/>
        <dsp:cNvSpPr/>
      </dsp:nvSpPr>
      <dsp:spPr>
        <a:xfrm>
          <a:off x="1699260" y="264160"/>
          <a:ext cx="162560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Visual inspection guide</a:t>
          </a:r>
        </a:p>
      </dsp:txBody>
      <dsp:txXfrm>
        <a:off x="1778615" y="343515"/>
        <a:ext cx="1466890" cy="1466890"/>
      </dsp:txXfrm>
    </dsp:sp>
    <dsp:sp modelId="{DB63625A-2B02-46CC-A4A3-8C9A7FD7075F}">
      <dsp:nvSpPr>
        <dsp:cNvPr id="0" name=""/>
        <dsp:cNvSpPr/>
      </dsp:nvSpPr>
      <dsp:spPr>
        <a:xfrm>
          <a:off x="3609340" y="264160"/>
          <a:ext cx="162560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 Train  end-users</a:t>
          </a:r>
        </a:p>
      </dsp:txBody>
      <dsp:txXfrm>
        <a:off x="3688695" y="343515"/>
        <a:ext cx="1466890" cy="1466890"/>
      </dsp:txXfrm>
    </dsp:sp>
    <dsp:sp modelId="{73D15BD3-45BF-4618-972F-E6C653D836DD}">
      <dsp:nvSpPr>
        <dsp:cNvPr id="0" name=""/>
        <dsp:cNvSpPr/>
      </dsp:nvSpPr>
      <dsp:spPr>
        <a:xfrm>
          <a:off x="1699260" y="2174240"/>
          <a:ext cx="162560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Add TEEs to PM schedule</a:t>
          </a:r>
        </a:p>
      </dsp:txBody>
      <dsp:txXfrm>
        <a:off x="1778615" y="2253595"/>
        <a:ext cx="1466890" cy="1466890"/>
      </dsp:txXfrm>
    </dsp:sp>
    <dsp:sp modelId="{8BC9D505-4258-4F65-AF69-F95EF103B02B}">
      <dsp:nvSpPr>
        <dsp:cNvPr id="0" name=""/>
        <dsp:cNvSpPr/>
      </dsp:nvSpPr>
      <dsp:spPr>
        <a:xfrm>
          <a:off x="3609340" y="2174240"/>
          <a:ext cx="1625600" cy="16256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SafeTEE process analysis</a:t>
          </a:r>
        </a:p>
      </dsp:txBody>
      <dsp:txXfrm>
        <a:off x="3688695" y="2253595"/>
        <a:ext cx="1466890" cy="146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07079A5-DBC7-40CA-B86F-16BF8B4E4623}" type="datetimeFigureOut">
              <a:rPr lang="en-US"/>
              <a:pPr>
                <a:defRPr/>
              </a:pPr>
              <a:t>4/7/2022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90D52BE-B229-40FC-8C82-0D110308FA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8712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62376BF-F20E-47B0-B3FC-9E1C4D8772A5}" type="datetimeFigureOut">
              <a:rPr lang="en-US"/>
              <a:pPr>
                <a:defRPr/>
              </a:pPr>
              <a:t>4/7/2022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6822882-75FC-41C7-B703-2FAF7DBE76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13788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Box w/Teal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44F957E-0EA7-4D7C-927C-2C1641D618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A400B3-C859-47B4-9B4C-D45795014D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914400"/>
            <a:ext cx="8001000" cy="3594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81954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ox w/Teal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33369843-1339-43A6-83D2-12321BC2416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8071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Teal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4040188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45920"/>
            <a:ext cx="4040188" cy="29487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1"/>
            <a:ext cx="4041775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45920"/>
            <a:ext cx="4041775" cy="29487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2DCB24-769F-469A-8FF0-5ACF8B381AD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76157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E03B6C-44DB-48E8-91DE-4F4EF5D35B9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2560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466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E2DCB-5D9D-46A4-91B0-06397B7DD3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A1AEC6-94C7-4476-B36A-8145FCAD55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06293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Box w/Black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844F957E-0EA7-4D7C-927C-2C1641D6184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5A400B3-C859-47B4-9B4C-D45795014D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914400"/>
            <a:ext cx="8001000" cy="35941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5495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ox w/Black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14400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4038600" cy="33944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33369843-1339-43A6-83D2-12321BC2416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4049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Black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4040188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45920"/>
            <a:ext cx="4040188" cy="29487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00151"/>
            <a:ext cx="4041775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45920"/>
            <a:ext cx="4041775" cy="29487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/>
                </a:solidFill>
              </a:defRPr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C82DCB24-769F-469A-8FF0-5ACF8B381AD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9261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AE03B6C-44DB-48E8-91DE-4F4EF5D35B9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76271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46911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2-Sing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109478B-64DF-4380-A930-F4D506628868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817212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483E91B-4D67-4F2F-BED1-4529EF8919DD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750218" y="135728"/>
            <a:ext cx="7120731" cy="4314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4096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2 Doub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83A0442-8D1F-4D76-A430-B90154F392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46504" y="228600"/>
            <a:ext cx="3474720" cy="4206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C21CF8A9-D60F-4B44-9310-322FB08A4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6400" y="228600"/>
            <a:ext cx="3474720" cy="4206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EDD1FB8-0190-4CE0-9D30-850B1B5D82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817211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11248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cuit 2 Doubl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ABCBC46-1DE9-496C-B48E-EEAAB43B08A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817211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6D00E01-BD22-4D92-ADB0-69422229A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46504" y="228600"/>
            <a:ext cx="3474720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2D72CE3-7ECE-4622-B48C-C78F48A5D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746504" y="685800"/>
            <a:ext cx="3474720" cy="3840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4CFE9564-74AF-4015-BC94-3857F6DA48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86400" y="228600"/>
            <a:ext cx="3474720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6AD3FFD5-3B92-42C3-B794-2F538E4E8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86400" y="685800"/>
            <a:ext cx="3474720" cy="3840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4976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ABCBC46-1DE9-496C-B48E-EEAAB43B08A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817211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14846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380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Innovatus Imaging_Logo.png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000" y="777875"/>
            <a:ext cx="2500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02000" y="1645581"/>
            <a:ext cx="5156200" cy="645848"/>
          </a:xfrm>
        </p:spPr>
        <p:txBody>
          <a:bodyPr>
            <a:noAutofit/>
          </a:bodyPr>
          <a:lstStyle>
            <a:lvl1pPr algn="l">
              <a:defRPr sz="3200" b="1" i="0">
                <a:latin typeface="Calibri"/>
                <a:cs typeface="Calibri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302000" y="2607346"/>
            <a:ext cx="5156200" cy="6342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2073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E2D72CE3-7ECE-4622-B48C-C78F48A5D7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35580" y="1447800"/>
            <a:ext cx="5227320" cy="24612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000"/>
            </a:lvl1pPr>
            <a:lvl2pPr marL="742950" indent="-285750">
              <a:buFontTx/>
              <a:buBlip>
                <a:blip r:embed="rId2"/>
              </a:buBlip>
              <a:defRPr sz="1800"/>
            </a:lvl2pPr>
            <a:lvl3pPr marL="1143000" indent="-228600">
              <a:buFontTx/>
              <a:buBlip>
                <a:blip r:embed="rId2"/>
              </a:buBlip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F74BF5-056F-4D25-A2F9-6FE160A4B167}"/>
              </a:ext>
            </a:extLst>
          </p:cNvPr>
          <p:cNvSpPr/>
          <p:nvPr userDrawn="1"/>
        </p:nvSpPr>
        <p:spPr>
          <a:xfrm>
            <a:off x="1073405" y="0"/>
            <a:ext cx="7951167" cy="870155"/>
          </a:xfrm>
          <a:prstGeom prst="rect">
            <a:avLst/>
          </a:prstGeom>
          <a:solidFill>
            <a:schemeClr val="accent2"/>
          </a:solidFill>
          <a:ln>
            <a:solidFill>
              <a:schemeClr val="accent4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2540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3665511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1-Sing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FDB054-8A75-4DD9-A3BD-69A1C28562B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463040" y="228600"/>
            <a:ext cx="7315200" cy="420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2A16E79C-4BAA-423D-86A4-09296634798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817211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416868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1-Doub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1463039" y="228600"/>
            <a:ext cx="3474720" cy="4206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28600"/>
            <a:ext cx="3474720" cy="4206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7ADD0269-11FF-49F7-8B5C-1D243421011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817211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306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1-Doubl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28600"/>
            <a:ext cx="3474720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1463040" y="685800"/>
            <a:ext cx="3474720" cy="3840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7800" y="228600"/>
            <a:ext cx="3474720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5257800" y="685800"/>
            <a:ext cx="3474720" cy="3840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D44F0B5F-DF25-48B9-82A3-71DA3057161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817211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248695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1-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7B964-9A32-4A5A-91BF-C605B922A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381759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1-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21175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1-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Innovatus Imaging_Logo.png">
            <a:extLst>
              <a:ext uri="{FF2B5EF4-FFF2-40B4-BE49-F238E27FC236}">
                <a16:creationId xmlns:a16="http://schemas.microsoft.com/office/drawing/2014/main" id="{D5D1BF37-6E3D-4249-80E3-0A6CA1335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000" y="777875"/>
            <a:ext cx="2500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4ACBF70-787B-4D74-A0BF-0A83E3157C9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302000" y="1645581"/>
            <a:ext cx="5156200" cy="64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EA97C49-882B-4A1E-A0BA-60F2966F8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000" y="2607346"/>
            <a:ext cx="5156200" cy="6342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1233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rcuit 1-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CC08101-79B8-43A4-9A25-EE3B7CDE0E3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63040" y="228600"/>
            <a:ext cx="3474720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1F86ADC-22EC-4FD0-8526-AF9493752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35580" y="1447800"/>
            <a:ext cx="5227320" cy="24612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000"/>
            </a:lvl1pPr>
            <a:lvl2pPr marL="742950" indent="-285750">
              <a:buFontTx/>
              <a:buBlip>
                <a:blip r:embed="rId2"/>
              </a:buBlip>
              <a:defRPr sz="1800"/>
            </a:lvl2pPr>
            <a:lvl3pPr marL="1143000" indent="-228600">
              <a:buFontTx/>
              <a:buBlip>
                <a:blip r:embed="rId2"/>
              </a:buBlip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19618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Sing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FFDB054-8A75-4DD9-A3BD-69A1C28562BB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1463040" y="228600"/>
            <a:ext cx="7315200" cy="420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6300A665-8D25-4B75-A2F3-02528D523ED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554480" y="2377440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2767133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Doubl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1463039" y="228600"/>
            <a:ext cx="3474720" cy="4206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228600"/>
            <a:ext cx="3474720" cy="42062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C9B56905-553A-4DC4-B588-A19987FFD3D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554480" y="2377440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434590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Double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28600"/>
            <a:ext cx="3474720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3"/>
          <p:cNvSpPr>
            <a:spLocks noGrp="1"/>
          </p:cNvSpPr>
          <p:nvPr>
            <p:ph sz="half" idx="2"/>
          </p:nvPr>
        </p:nvSpPr>
        <p:spPr>
          <a:xfrm>
            <a:off x="1463040" y="685800"/>
            <a:ext cx="3474720" cy="3840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57800" y="228600"/>
            <a:ext cx="3474720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/>
          <p:cNvSpPr>
            <a:spLocks noGrp="1"/>
          </p:cNvSpPr>
          <p:nvPr>
            <p:ph sz="quarter" idx="4"/>
          </p:nvPr>
        </p:nvSpPr>
        <p:spPr>
          <a:xfrm>
            <a:off x="5257800" y="685800"/>
            <a:ext cx="3474720" cy="3840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D5D4089-6DA6-4E83-89F8-C8DE88704FA4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554480" y="2377440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8340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9EC8BC-EB05-46CD-A48E-FA7B450A57E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 rot="16200000">
            <a:off x="-1554480" y="2377440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70883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Whitespa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13181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Innovatus Imaging_Logo.png">
            <a:extLst>
              <a:ext uri="{FF2B5EF4-FFF2-40B4-BE49-F238E27FC236}">
                <a16:creationId xmlns:a16="http://schemas.microsoft.com/office/drawing/2014/main" id="{D5D1BF37-6E3D-4249-80E3-0A6CA1335DE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02000" y="777875"/>
            <a:ext cx="25003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04ACBF70-787B-4D74-A0BF-0A83E3157C93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302000" y="1645581"/>
            <a:ext cx="5156200" cy="645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i="0" kern="1200">
                <a:solidFill>
                  <a:schemeClr val="tx1"/>
                </a:solidFill>
                <a:latin typeface="Calibri"/>
                <a:ea typeface="+mj-ea"/>
                <a:cs typeface="Calibri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7EA97C49-882B-4A1E-A0BA-60F2966F89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2000" y="2607346"/>
            <a:ext cx="5156200" cy="6342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 baseline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940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-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CC08101-79B8-43A4-9A25-EE3B7CDE0E3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463040" y="228600"/>
            <a:ext cx="3474720" cy="445769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Agenda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E1F86ADC-22EC-4FD0-8526-AF9493752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735580" y="1447800"/>
            <a:ext cx="5227320" cy="246126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Tx/>
              <a:buBlip>
                <a:blip r:embed="rId2"/>
              </a:buBlip>
              <a:defRPr sz="2000"/>
            </a:lvl1pPr>
            <a:lvl2pPr marL="742950" indent="-285750">
              <a:buFontTx/>
              <a:buBlip>
                <a:blip r:embed="rId2"/>
              </a:buBlip>
              <a:defRPr sz="1800"/>
            </a:lvl2pPr>
            <a:lvl3pPr marL="1143000" indent="-228600">
              <a:buFontTx/>
              <a:buBlip>
                <a:blip r:embed="rId2"/>
              </a:buBlip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853293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88780" y="2610896"/>
            <a:ext cx="5055220" cy="131445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012EF8A-9B21-448C-8B78-A4A4C1737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9384" y="1858537"/>
            <a:ext cx="6534616" cy="657341"/>
          </a:xfrm>
          <a:prstGeom prst="rect">
            <a:avLst/>
          </a:prstGeom>
        </p:spPr>
        <p:txBody>
          <a:bodyPr/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21010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Relationship Id="rId9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6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15.xml"/><Relationship Id="rId9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23.xml"/><Relationship Id="rId10" Type="http://schemas.microsoft.com/office/2007/relationships/hdphoto" Target="../media/hdphoto2.wdp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7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theme" Target="../theme/theme5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noBar1.jpg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545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FB71D1-9B38-4382-9F5D-76490BD77FD4}"/>
              </a:ext>
            </a:extLst>
          </p:cNvPr>
          <p:cNvSpPr/>
          <p:nvPr userDrawn="1"/>
        </p:nvSpPr>
        <p:spPr>
          <a:xfrm>
            <a:off x="8744014" y="4775322"/>
            <a:ext cx="274320" cy="274320"/>
          </a:xfrm>
          <a:prstGeom prst="ellipse">
            <a:avLst/>
          </a:prstGeom>
          <a:solidFill>
            <a:srgbClr val="26A49D"/>
          </a:solidFill>
          <a:ln w="12700" cmpd="sng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71"/>
            <a:ext cx="8877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6BB7193-6C00-4A85-BA7E-618FCA0F98F5}"/>
              </a:ext>
            </a:extLst>
          </p:cNvPr>
          <p:cNvSpPr txBox="1">
            <a:spLocks/>
          </p:cNvSpPr>
          <p:nvPr userDrawn="1"/>
        </p:nvSpPr>
        <p:spPr>
          <a:xfrm>
            <a:off x="8675827" y="4773087"/>
            <a:ext cx="435936" cy="3209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900" kern="1200" smtClean="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EACC7716-A76D-4F6C-AF8B-721DD2C99A98}" type="slidenum">
              <a:rPr lang="en-US" sz="1100" b="0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sz="1100" b="0" dirty="0">
              <a:solidFill>
                <a:schemeClr val="bg1"/>
              </a:solidFill>
            </a:endParaRPr>
          </a:p>
        </p:txBody>
      </p:sp>
      <p:pic>
        <p:nvPicPr>
          <p:cNvPr id="8" name="Picture 7" descr="Innovatus Imaging_Logo.png">
            <a:extLst>
              <a:ext uri="{FF2B5EF4-FFF2-40B4-BE49-F238E27FC236}">
                <a16:creationId xmlns:a16="http://schemas.microsoft.com/office/drawing/2014/main" id="{37E81154-94EC-462B-9EE0-B7F26CE815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2492" y="4860856"/>
            <a:ext cx="951522" cy="15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2B4DF14-7353-4DF4-ADD8-31606B5EA144}"/>
              </a:ext>
            </a:extLst>
          </p:cNvPr>
          <p:cNvSpPr/>
          <p:nvPr userDrawn="1"/>
        </p:nvSpPr>
        <p:spPr>
          <a:xfrm>
            <a:off x="3893820" y="4856907"/>
            <a:ext cx="1356360" cy="2765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Privileged and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712" r:id="rId4"/>
    <p:sldLayoutId id="2147483750" r:id="rId5"/>
    <p:sldLayoutId id="2147483768" r:id="rId6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457200" rtl="0" eaLnBrk="1" fontAlgn="base" hangingPunct="1">
        <a:spcBef>
          <a:spcPct val="20000"/>
        </a:spcBef>
        <a:spcAft>
          <a:spcPct val="0"/>
        </a:spcAft>
        <a:buFontTx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noBar1.jpg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46545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74320" y="91440"/>
            <a:ext cx="8596630" cy="651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350" y="-71"/>
            <a:ext cx="8877300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977F4E02-F5B0-424B-85D4-71C9AD3BF654}"/>
              </a:ext>
            </a:extLst>
          </p:cNvPr>
          <p:cNvSpPr/>
          <p:nvPr userDrawn="1"/>
        </p:nvSpPr>
        <p:spPr>
          <a:xfrm>
            <a:off x="8744014" y="4775322"/>
            <a:ext cx="274320" cy="274320"/>
          </a:xfrm>
          <a:prstGeom prst="ellipse">
            <a:avLst/>
          </a:prstGeom>
          <a:solidFill>
            <a:srgbClr val="26A49D"/>
          </a:solidFill>
          <a:ln w="12700" cmpd="sng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1FA1A1E0-20C2-4CDF-9E1A-E4A0CD6C9439}"/>
              </a:ext>
            </a:extLst>
          </p:cNvPr>
          <p:cNvSpPr txBox="1">
            <a:spLocks/>
          </p:cNvSpPr>
          <p:nvPr userDrawn="1"/>
        </p:nvSpPr>
        <p:spPr>
          <a:xfrm>
            <a:off x="8675827" y="4773087"/>
            <a:ext cx="435936" cy="3209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900" kern="1200" smtClean="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EACC7716-A76D-4F6C-AF8B-721DD2C99A98}" type="slidenum">
              <a:rPr lang="en-US" sz="1100" b="0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sz="1100" b="0" dirty="0">
              <a:solidFill>
                <a:schemeClr val="bg1"/>
              </a:solidFill>
            </a:endParaRPr>
          </a:p>
        </p:txBody>
      </p:sp>
      <p:pic>
        <p:nvPicPr>
          <p:cNvPr id="14" name="Picture 13" descr="Innovatus Imaging_Logo.png">
            <a:extLst>
              <a:ext uri="{FF2B5EF4-FFF2-40B4-BE49-F238E27FC236}">
                <a16:creationId xmlns:a16="http://schemas.microsoft.com/office/drawing/2014/main" id="{58B36933-800D-4A6E-951B-151D891A0E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2492" y="4860856"/>
            <a:ext cx="951522" cy="15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3120071-3B7F-4C2E-98F4-C98FC9541684}"/>
              </a:ext>
            </a:extLst>
          </p:cNvPr>
          <p:cNvSpPr/>
          <p:nvPr userDrawn="1"/>
        </p:nvSpPr>
        <p:spPr>
          <a:xfrm>
            <a:off x="3893820" y="4856907"/>
            <a:ext cx="1356360" cy="2765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Privileged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400484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9" r:id="rId5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457200" rtl="0" eaLnBrk="1" fontAlgn="base" hangingPunct="1">
        <a:spcBef>
          <a:spcPct val="20000"/>
        </a:spcBef>
        <a:spcAft>
          <a:spcPct val="0"/>
        </a:spcAft>
        <a:buFontTx/>
        <a:buNone/>
        <a:defRPr sz="24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52EFEF55-3E9E-4980-B8F9-2FA5F24500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55626"/>
          <a:stretch/>
        </p:blipFill>
        <p:spPr>
          <a:xfrm rot="16200000">
            <a:off x="-1764924" y="1764926"/>
            <a:ext cx="5143502" cy="1613647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 rot="16200000">
            <a:off x="-1817211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78F68E8-9A91-453B-A753-8266D4ADBE66}"/>
              </a:ext>
            </a:extLst>
          </p:cNvPr>
          <p:cNvSpPr/>
          <p:nvPr userDrawn="1"/>
        </p:nvSpPr>
        <p:spPr>
          <a:xfrm>
            <a:off x="8744014" y="4775322"/>
            <a:ext cx="274320" cy="274320"/>
          </a:xfrm>
          <a:prstGeom prst="ellipse">
            <a:avLst/>
          </a:prstGeom>
          <a:solidFill>
            <a:srgbClr val="26A49D"/>
          </a:solidFill>
          <a:ln w="12700" cmpd="sng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A35A2F76-99F8-4636-ADB2-8A2B8F4B256F}"/>
              </a:ext>
            </a:extLst>
          </p:cNvPr>
          <p:cNvSpPr txBox="1">
            <a:spLocks/>
          </p:cNvSpPr>
          <p:nvPr userDrawn="1"/>
        </p:nvSpPr>
        <p:spPr>
          <a:xfrm>
            <a:off x="8675827" y="4773087"/>
            <a:ext cx="435936" cy="3209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900" kern="1200" smtClean="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EACC7716-A76D-4F6C-AF8B-721DD2C99A98}" type="slidenum">
              <a:rPr lang="en-US" sz="1100" b="0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sz="1100" b="0" dirty="0">
              <a:solidFill>
                <a:schemeClr val="bg1"/>
              </a:solidFill>
            </a:endParaRPr>
          </a:p>
        </p:txBody>
      </p:sp>
      <p:pic>
        <p:nvPicPr>
          <p:cNvPr id="12" name="Picture 11" descr="Innovatus Imaging_Logo.png">
            <a:extLst>
              <a:ext uri="{FF2B5EF4-FFF2-40B4-BE49-F238E27FC236}">
                <a16:creationId xmlns:a16="http://schemas.microsoft.com/office/drawing/2014/main" id="{EB65E339-F1B1-4879-8FBC-70CD590D44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2492" y="4860856"/>
            <a:ext cx="951522" cy="15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8DBBABE2-3CAA-42B3-9FEF-1FFF2159BCEA}"/>
              </a:ext>
            </a:extLst>
          </p:cNvPr>
          <p:cNvSpPr/>
          <p:nvPr userDrawn="1"/>
        </p:nvSpPr>
        <p:spPr>
          <a:xfrm>
            <a:off x="3893820" y="4856907"/>
            <a:ext cx="1356360" cy="2765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Privileged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2204315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51" r:id="rId4"/>
    <p:sldLayoutId id="2147483732" r:id="rId5"/>
    <p:sldLayoutId id="2147483731" r:id="rId6"/>
    <p:sldLayoutId id="2147483754" r:id="rId7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457200" rtl="0" eaLnBrk="1" fontAlgn="base" hangingPunct="1">
        <a:spcBef>
          <a:spcPct val="20000"/>
        </a:spcBef>
        <a:spcAft>
          <a:spcPct val="0"/>
        </a:spcAft>
        <a:buFontTx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electronics, circuit&#10;&#10;Description automatically generated">
            <a:extLst>
              <a:ext uri="{FF2B5EF4-FFF2-40B4-BE49-F238E27FC236}">
                <a16:creationId xmlns:a16="http://schemas.microsoft.com/office/drawing/2014/main" id="{5F8EC5C5-C711-4699-BB6C-AAA8FFA010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hq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Glas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1948092" y="1949169"/>
            <a:ext cx="5150873" cy="1252536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 rot="16200000">
            <a:off x="-1817211" y="2231485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508D1DC-C1C6-428C-BD68-D1B4FB184F5E}"/>
              </a:ext>
            </a:extLst>
          </p:cNvPr>
          <p:cNvSpPr/>
          <p:nvPr userDrawn="1"/>
        </p:nvSpPr>
        <p:spPr>
          <a:xfrm>
            <a:off x="8744014" y="4775322"/>
            <a:ext cx="274320" cy="274320"/>
          </a:xfrm>
          <a:prstGeom prst="ellipse">
            <a:avLst/>
          </a:prstGeom>
          <a:solidFill>
            <a:srgbClr val="26A49D"/>
          </a:solidFill>
          <a:ln w="12700" cmpd="sng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7A87847-AA09-4DAF-BE94-9514AA9BA5C0}"/>
              </a:ext>
            </a:extLst>
          </p:cNvPr>
          <p:cNvSpPr txBox="1">
            <a:spLocks/>
          </p:cNvSpPr>
          <p:nvPr userDrawn="1"/>
        </p:nvSpPr>
        <p:spPr>
          <a:xfrm>
            <a:off x="8675827" y="4773087"/>
            <a:ext cx="435936" cy="3209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900" kern="1200" smtClean="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EACC7716-A76D-4F6C-AF8B-721DD2C99A98}" type="slidenum">
              <a:rPr lang="en-US" sz="1100" b="0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sz="1100" b="0" dirty="0">
              <a:solidFill>
                <a:schemeClr val="bg1"/>
              </a:solidFill>
            </a:endParaRPr>
          </a:p>
        </p:txBody>
      </p:sp>
      <p:pic>
        <p:nvPicPr>
          <p:cNvPr id="12" name="Picture 11" descr="Innovatus Imaging_Logo.png">
            <a:extLst>
              <a:ext uri="{FF2B5EF4-FFF2-40B4-BE49-F238E27FC236}">
                <a16:creationId xmlns:a16="http://schemas.microsoft.com/office/drawing/2014/main" id="{06BC0B94-A895-417C-BBA9-59DFE5946E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92492" y="4860856"/>
            <a:ext cx="951522" cy="1510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244A246-A904-48FD-BF9E-83194BB3D8E3}"/>
              </a:ext>
            </a:extLst>
          </p:cNvPr>
          <p:cNvSpPr/>
          <p:nvPr userDrawn="1"/>
        </p:nvSpPr>
        <p:spPr>
          <a:xfrm>
            <a:off x="3893820" y="4856907"/>
            <a:ext cx="1356360" cy="2765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Privileged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63922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48" r:id="rId4"/>
    <p:sldLayoutId id="2147483753" r:id="rId5"/>
    <p:sldLayoutId id="2147483742" r:id="rId6"/>
    <p:sldLayoutId id="2147483755" r:id="rId7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457200" rtl="0" eaLnBrk="1" fontAlgn="base" hangingPunct="1">
        <a:spcBef>
          <a:spcPct val="20000"/>
        </a:spcBef>
        <a:spcAft>
          <a:spcPct val="0"/>
        </a:spcAft>
        <a:buFontTx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 rot="16200000">
            <a:off x="-1554480" y="2377440"/>
            <a:ext cx="4747736" cy="60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F378251-5279-4029-9BD7-0FA58284AE11}"/>
              </a:ext>
            </a:extLst>
          </p:cNvPr>
          <p:cNvSpPr/>
          <p:nvPr userDrawn="1"/>
        </p:nvSpPr>
        <p:spPr>
          <a:xfrm>
            <a:off x="8744014" y="4775322"/>
            <a:ext cx="274320" cy="274320"/>
          </a:xfrm>
          <a:prstGeom prst="ellipse">
            <a:avLst/>
          </a:prstGeom>
          <a:solidFill>
            <a:srgbClr val="26A49D"/>
          </a:solidFill>
          <a:ln w="12700" cmpd="sng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69F7D3C-D3F6-4210-9D42-64AAF9A97D5C}"/>
              </a:ext>
            </a:extLst>
          </p:cNvPr>
          <p:cNvSpPr txBox="1">
            <a:spLocks/>
          </p:cNvSpPr>
          <p:nvPr userDrawn="1"/>
        </p:nvSpPr>
        <p:spPr>
          <a:xfrm>
            <a:off x="8675827" y="4773087"/>
            <a:ext cx="435936" cy="32096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algn="ctr" defTabSz="457200" rtl="0" fontAlgn="base">
              <a:spcBef>
                <a:spcPct val="0"/>
              </a:spcBef>
              <a:spcAft>
                <a:spcPct val="0"/>
              </a:spcAft>
              <a:defRPr sz="900" kern="1200" smtClean="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EACC7716-A76D-4F6C-AF8B-721DD2C99A98}" type="slidenum">
              <a:rPr lang="en-US" sz="1100" b="0" smtClean="0">
                <a:solidFill>
                  <a:schemeClr val="bg1"/>
                </a:solidFill>
              </a:rPr>
              <a:pPr>
                <a:defRPr/>
              </a:pPr>
              <a:t>‹#›</a:t>
            </a:fld>
            <a:endParaRPr lang="en-US" sz="1100" b="0" dirty="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1A2BC05-9FB9-4427-8678-3922BC689F35}"/>
              </a:ext>
            </a:extLst>
          </p:cNvPr>
          <p:cNvSpPr/>
          <p:nvPr userDrawn="1"/>
        </p:nvSpPr>
        <p:spPr>
          <a:xfrm>
            <a:off x="3893820" y="4856907"/>
            <a:ext cx="1356360" cy="27655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dirty="0">
                <a:solidFill>
                  <a:schemeClr val="tx1"/>
                </a:solidFill>
              </a:rPr>
              <a:t>Privileged and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3940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457200" rtl="0" eaLnBrk="1" fontAlgn="base" hangingPunct="1">
        <a:spcBef>
          <a:spcPct val="20000"/>
        </a:spcBef>
        <a:spcAft>
          <a:spcPct val="0"/>
        </a:spcAft>
        <a:buFontTx/>
        <a:buNone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E401CA9-AA9C-4750-85CB-BCC93E11BD34}"/>
              </a:ext>
            </a:extLst>
          </p:cNvPr>
          <p:cNvSpPr/>
          <p:nvPr userDrawn="1"/>
        </p:nvSpPr>
        <p:spPr>
          <a:xfrm>
            <a:off x="1" y="0"/>
            <a:ext cx="2601950" cy="5143500"/>
          </a:xfrm>
          <a:prstGeom prst="rect">
            <a:avLst/>
          </a:prstGeom>
          <a:gradFill flip="none" rotWithShape="1">
            <a:gsLst>
              <a:gs pos="40000">
                <a:srgbClr val="26A49D">
                  <a:lumMod val="100000"/>
                </a:srgbClr>
              </a:gs>
              <a:gs pos="100000">
                <a:srgbClr val="FFFFFF">
                  <a:alpha val="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"/>
          <a:stretch>
            <a:fillRect/>
          </a:stretch>
        </p:blipFill>
        <p:spPr bwMode="auto">
          <a:xfrm>
            <a:off x="0" y="1670050"/>
            <a:ext cx="8786813" cy="180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ubtitle 2"/>
          <p:cNvSpPr txBox="1">
            <a:spLocks/>
          </p:cNvSpPr>
          <p:nvPr userDrawn="1"/>
        </p:nvSpPr>
        <p:spPr>
          <a:xfrm>
            <a:off x="3302000" y="2806788"/>
            <a:ext cx="5156200" cy="63429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400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814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Relationship Id="rId5" Type="http://schemas.microsoft.com/office/2007/relationships/hdphoto" Target="../media/hdphoto4.wdp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6" Type="http://schemas.microsoft.com/office/2007/relationships/hdphoto" Target="../media/hdphoto5.wdp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0.png"/><Relationship Id="rId4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Relationship Id="rId6" Type="http://schemas.microsoft.com/office/2007/relationships/hdphoto" Target="../media/hdphoto6.wdp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Relationship Id="rId6" Type="http://schemas.microsoft.com/office/2007/relationships/hdphoto" Target="../media/hdphoto7.wdp"/><Relationship Id="rId5" Type="http://schemas.openxmlformats.org/officeDocument/2006/relationships/image" Target="../media/image22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6.xml"/><Relationship Id="rId6" Type="http://schemas.microsoft.com/office/2007/relationships/hdphoto" Target="../media/hdphoto8.wdp"/><Relationship Id="rId5" Type="http://schemas.openxmlformats.org/officeDocument/2006/relationships/image" Target="../media/image23.png"/><Relationship Id="rId4" Type="http://schemas.microsoft.com/office/2007/relationships/hdphoto" Target="../media/hdphoto3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6" Type="http://schemas.microsoft.com/office/2007/relationships/hdphoto" Target="../media/hdphoto9.wdp"/><Relationship Id="rId5" Type="http://schemas.openxmlformats.org/officeDocument/2006/relationships/image" Target="../media/image25.png"/><Relationship Id="rId4" Type="http://schemas.openxmlformats.org/officeDocument/2006/relationships/image" Target="../media/image24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0.xml"/><Relationship Id="rId4" Type="http://schemas.microsoft.com/office/2007/relationships/hdphoto" Target="../media/hdphoto3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1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28.png"/><Relationship Id="rId5" Type="http://schemas.microsoft.com/office/2007/relationships/hdphoto" Target="../media/hdphoto10.wdp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7" Type="http://schemas.microsoft.com/office/2007/relationships/hdphoto" Target="../media/hdphoto1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30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32.png"/><Relationship Id="rId7" Type="http://schemas.openxmlformats.org/officeDocument/2006/relationships/image" Target="../media/image1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6.xml"/><Relationship Id="rId6" Type="http://schemas.microsoft.com/office/2007/relationships/hdphoto" Target="../media/hdphoto15.wdp"/><Relationship Id="rId5" Type="http://schemas.openxmlformats.org/officeDocument/2006/relationships/image" Target="../media/image33.png"/><Relationship Id="rId4" Type="http://schemas.microsoft.com/office/2007/relationships/hdphoto" Target="../media/hdphoto1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6.xml"/><Relationship Id="rId6" Type="http://schemas.microsoft.com/office/2007/relationships/hdphoto" Target="../media/hdphoto16.wdp"/><Relationship Id="rId5" Type="http://schemas.openxmlformats.org/officeDocument/2006/relationships/image" Target="../media/image35.png"/><Relationship Id="rId4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6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6.xml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3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0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Relationship Id="rId5" Type="http://schemas.openxmlformats.org/officeDocument/2006/relationships/hyperlink" Target="mailto:SafeTEE@innovatusimaging.com" TargetMode="External"/><Relationship Id="rId4" Type="http://schemas.openxmlformats.org/officeDocument/2006/relationships/hyperlink" Target="http://www.innovatusimaging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9009087-AA3D-40AB-AD22-6D77FF74C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8920" y="834391"/>
            <a:ext cx="5892628" cy="1167393"/>
          </a:xfrm>
        </p:spPr>
        <p:txBody>
          <a:bodyPr/>
          <a:lstStyle/>
          <a:p>
            <a:r>
              <a:rPr lang="en-US" sz="3600" i="1" dirty="0">
                <a:latin typeface="Impact" panose="020B0806030902050204" pitchFamily="34" charset="0"/>
              </a:rPr>
              <a:t>Safe</a:t>
            </a:r>
            <a:r>
              <a:rPr lang="en-US" sz="3600" dirty="0">
                <a:solidFill>
                  <a:srgbClr val="26A49D"/>
                </a:solidFill>
                <a:latin typeface="Impact" panose="020B0806030902050204" pitchFamily="34" charset="0"/>
              </a:rPr>
              <a:t>TEE</a:t>
            </a:r>
            <a:r>
              <a:rPr lang="en-US" sz="3600" dirty="0"/>
              <a:t> PMI’s: </a:t>
            </a:r>
            <a:br>
              <a:rPr lang="en-US" sz="3600" dirty="0"/>
            </a:br>
            <a:r>
              <a:rPr lang="en-US" sz="2800" dirty="0"/>
              <a:t>Demonstrating TEE Probe Preventive Maintenance Inspections</a:t>
            </a:r>
            <a:endParaRPr lang="en-US" sz="3600" dirty="0"/>
          </a:p>
        </p:txBody>
      </p:sp>
      <p:pic>
        <p:nvPicPr>
          <p:cNvPr id="6" name="Picture 5" descr="A picture containing drawing, clock, sign&#10;&#10;Description automatically generated">
            <a:extLst>
              <a:ext uri="{FF2B5EF4-FFF2-40B4-BE49-F238E27FC236}">
                <a16:creationId xmlns:a16="http://schemas.microsoft.com/office/drawing/2014/main" id="{B66ABCA0-BC9E-49C0-BC1A-BF85B15B9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299" y="2776145"/>
            <a:ext cx="3031939" cy="71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154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4C8D33B-EAA5-42B9-B2EE-6B16922D3D39}"/>
              </a:ext>
            </a:extLst>
          </p:cNvPr>
          <p:cNvSpPr txBox="1">
            <a:spLocks/>
          </p:cNvSpPr>
          <p:nvPr/>
        </p:nvSpPr>
        <p:spPr>
          <a:xfrm>
            <a:off x="1710338" y="454548"/>
            <a:ext cx="7223870" cy="4353672"/>
          </a:xfrm>
          <a:prstGeom prst="rect">
            <a:avLst/>
          </a:prstGeom>
        </p:spPr>
        <p:txBody>
          <a:bodyPr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Blip>
                <a:blip r:embed="rId4"/>
              </a:buBlip>
            </a:pPr>
            <a:r>
              <a:rPr lang="en-US" dirty="0"/>
              <a:t>Introduction, objectives, and outcomes</a:t>
            </a:r>
          </a:p>
          <a:p>
            <a:pPr marL="342900" indent="-342900">
              <a:buBlip>
                <a:blip r:embed="rId4"/>
              </a:buBlip>
            </a:pPr>
            <a:r>
              <a:rPr lang="en-US" dirty="0"/>
              <a:t>Technology review</a:t>
            </a:r>
          </a:p>
          <a:p>
            <a:pPr marL="342900" indent="-342900">
              <a:buBlip>
                <a:blip r:embed="rId4"/>
              </a:buBlip>
            </a:pPr>
            <a:r>
              <a:rPr lang="en-US" dirty="0"/>
              <a:t>TEE challenges</a:t>
            </a:r>
          </a:p>
          <a:p>
            <a:pPr marL="342900" indent="-342900">
              <a:buBlip>
                <a:blip r:embed="rId4"/>
              </a:buBlip>
            </a:pPr>
            <a:r>
              <a:rPr lang="en-US" dirty="0"/>
              <a:t>Points of wear</a:t>
            </a:r>
          </a:p>
          <a:p>
            <a:pPr marL="342900" indent="-342900">
              <a:buBlip>
                <a:blip r:embed="rId4"/>
              </a:buBlip>
            </a:pPr>
            <a:r>
              <a:rPr lang="en-US" dirty="0"/>
              <a:t>Root cause analysis</a:t>
            </a:r>
          </a:p>
          <a:p>
            <a:pPr marL="342900" indent="-342900">
              <a:buBlip>
                <a:blip r:embed="rId4"/>
              </a:buBlip>
            </a:pPr>
            <a:r>
              <a:rPr lang="en-US" dirty="0"/>
              <a:t>TEE preventive maintenance </a:t>
            </a:r>
          </a:p>
          <a:p>
            <a:pPr marL="342900" indent="-342900">
              <a:buBlip>
                <a:blip r:embed="rId4"/>
              </a:buBlip>
            </a:pPr>
            <a:r>
              <a:rPr lang="en-US" dirty="0"/>
              <a:t>Hands-on session</a:t>
            </a:r>
          </a:p>
          <a:p>
            <a:pPr marL="342900" indent="-342900">
              <a:buBlip>
                <a:blip r:embed="rId4"/>
              </a:buBlip>
            </a:pPr>
            <a:r>
              <a:rPr lang="en-US" dirty="0"/>
              <a:t>Next-level success</a:t>
            </a:r>
          </a:p>
        </p:txBody>
      </p:sp>
    </p:spTree>
    <p:extLst>
      <p:ext uri="{BB962C8B-B14F-4D97-AF65-F5344CB8AC3E}">
        <p14:creationId xmlns:p14="http://schemas.microsoft.com/office/powerpoint/2010/main" val="230242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459111EE-4E02-40D8-811C-567741D63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1885" y="250030"/>
            <a:ext cx="4460230" cy="489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104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Introduction</a:t>
            </a:r>
          </a:p>
        </p:txBody>
      </p:sp>
      <p:pic>
        <p:nvPicPr>
          <p:cNvPr id="5" name="Picture 4" descr="C:\Users\MLFGZ\AppData\Local\Microsoft\Windows\Temporary Internet Files\Content.IE5\XR36PTLP\MP900387060[1].jpg">
            <a:extLst>
              <a:ext uri="{FF2B5EF4-FFF2-40B4-BE49-F238E27FC236}">
                <a16:creationId xmlns:a16="http://schemas.microsoft.com/office/drawing/2014/main" id="{E69EE336-65AD-4D81-BEFC-9C9B9D4D9F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615940" y="-3351"/>
            <a:ext cx="3528060" cy="3926561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Bot">
            <a:extLst>
              <a:ext uri="{FF2B5EF4-FFF2-40B4-BE49-F238E27FC236}">
                <a16:creationId xmlns:a16="http://schemas.microsoft.com/office/drawing/2014/main" id="{5A9CFE0A-2260-4928-B6CC-A74B26959730}"/>
              </a:ext>
            </a:extLst>
          </p:cNvPr>
          <p:cNvSpPr txBox="1">
            <a:spLocks/>
          </p:cNvSpPr>
          <p:nvPr/>
        </p:nvSpPr>
        <p:spPr bwMode="auto">
          <a:xfrm>
            <a:off x="1463039" y="457200"/>
            <a:ext cx="5646421" cy="4366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90000"/>
              </a:lnSpc>
            </a:pPr>
            <a:endParaRPr lang="en-US" sz="2000" dirty="0"/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Present</a:t>
            </a:r>
            <a:r>
              <a:rPr lang="en-US" sz="1800" b="0" dirty="0"/>
              <a:t> a cost savings that can be realized through  TEE preventive maintenance inspections (PMI)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Provide</a:t>
            </a:r>
            <a:r>
              <a:rPr lang="en-US" sz="1800" b="0" dirty="0"/>
              <a:t> knowledge and tools for success</a:t>
            </a:r>
          </a:p>
          <a:p>
            <a:pPr marL="114300" defTabSz="914400">
              <a:lnSpc>
                <a:spcPct val="90000"/>
              </a:lnSpc>
            </a:pPr>
            <a:endParaRPr lang="en-US" sz="1800" i="1" dirty="0">
              <a:solidFill>
                <a:schemeClr val="accent4"/>
              </a:solidFill>
            </a:endParaRPr>
          </a:p>
        </p:txBody>
      </p:sp>
      <p:sp>
        <p:nvSpPr>
          <p:cNvPr id="6" name="Content Placeholder Top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1" y="228600"/>
            <a:ext cx="4389119" cy="3299460"/>
          </a:xfrm>
        </p:spPr>
        <p:txBody>
          <a:bodyPr/>
          <a:lstStyle/>
          <a:p>
            <a:pPr defTabSz="914400">
              <a:lnSpc>
                <a:spcPct val="90000"/>
              </a:lnSpc>
            </a:pPr>
            <a:r>
              <a:rPr lang="en-US" sz="2000" dirty="0"/>
              <a:t>Purpose, objectives, and outcomes</a:t>
            </a:r>
          </a:p>
          <a:p>
            <a:pPr defTabSz="914400">
              <a:lnSpc>
                <a:spcPct val="90000"/>
              </a:lnSpc>
            </a:pPr>
            <a:endParaRPr lang="en-US" sz="2000" dirty="0"/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Discuss</a:t>
            </a:r>
            <a:r>
              <a:rPr lang="en-US" sz="1800" b="0" dirty="0"/>
              <a:t> challenges shared by ALL facilities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Recognize</a:t>
            </a:r>
            <a:r>
              <a:rPr lang="en-US" sz="1800" b="0" dirty="0"/>
              <a:t> common points of wear on a TEE probe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Raise</a:t>
            </a:r>
            <a:r>
              <a:rPr lang="en-US" sz="1800" b="0" dirty="0"/>
              <a:t> your </a:t>
            </a:r>
            <a:r>
              <a:rPr lang="en-US" sz="1800" b="0" dirty="0">
                <a:solidFill>
                  <a:schemeClr val="accent4"/>
                </a:solidFill>
              </a:rPr>
              <a:t>comfort level and technical competency </a:t>
            </a:r>
            <a:r>
              <a:rPr lang="en-US" sz="1800" b="0" dirty="0"/>
              <a:t>with TEE probe</a:t>
            </a:r>
          </a:p>
        </p:txBody>
      </p:sp>
    </p:spTree>
    <p:extLst>
      <p:ext uri="{BB962C8B-B14F-4D97-AF65-F5344CB8AC3E}">
        <p14:creationId xmlns:p14="http://schemas.microsoft.com/office/powerpoint/2010/main" val="2036977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E1E9FF6-9C48-4C0B-A811-D8E2354556E1}"/>
              </a:ext>
            </a:extLst>
          </p:cNvPr>
          <p:cNvSpPr/>
          <p:nvPr/>
        </p:nvSpPr>
        <p:spPr>
          <a:xfrm>
            <a:off x="3809719" y="4627522"/>
            <a:ext cx="1428766" cy="5078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60" y="182880"/>
            <a:ext cx="4747736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Technology Review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92EE11C-E080-4E3C-B26D-E7529E4C17A1}"/>
              </a:ext>
            </a:extLst>
          </p:cNvPr>
          <p:cNvSpPr txBox="1"/>
          <p:nvPr/>
        </p:nvSpPr>
        <p:spPr>
          <a:xfrm>
            <a:off x="365760" y="940534"/>
            <a:ext cx="8046720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/>
            <a:r>
              <a:rPr lang="en-US" sz="2000" b="1" dirty="0"/>
              <a:t>TEE transducers are designed to view the heart from within the esophagus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Trans-esophageal echocardiography (TEE)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Used if a standard echocardiogram is unclear due to a barrel chest, congestive obstructive pulmonary disease or obesity</a:t>
            </a:r>
          </a:p>
        </p:txBody>
      </p:sp>
      <p:grpSp>
        <p:nvGrpSpPr>
          <p:cNvPr id="51" name="Group 10 heart">
            <a:extLst>
              <a:ext uri="{FF2B5EF4-FFF2-40B4-BE49-F238E27FC236}">
                <a16:creationId xmlns:a16="http://schemas.microsoft.com/office/drawing/2014/main" id="{21AC09E8-2358-4EA4-B7AC-87AA0A6801E6}"/>
              </a:ext>
            </a:extLst>
          </p:cNvPr>
          <p:cNvGrpSpPr>
            <a:grpSpLocks/>
          </p:cNvGrpSpPr>
          <p:nvPr/>
        </p:nvGrpSpPr>
        <p:grpSpPr bwMode="auto">
          <a:xfrm>
            <a:off x="0" y="2319693"/>
            <a:ext cx="2886323" cy="2823807"/>
            <a:chOff x="-477104" y="882839"/>
            <a:chExt cx="4537165" cy="5383805"/>
          </a:xfrm>
          <a:effectLst/>
        </p:grpSpPr>
        <p:pic>
          <p:nvPicPr>
            <p:cNvPr id="52" name="Picture 2">
              <a:extLst>
                <a:ext uri="{FF2B5EF4-FFF2-40B4-BE49-F238E27FC236}">
                  <a16:creationId xmlns:a16="http://schemas.microsoft.com/office/drawing/2014/main" id="{6DD669F9-8819-4F1B-B50F-9E45EB9E4C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flipH="1">
              <a:off x="-477104" y="882839"/>
              <a:ext cx="4458868" cy="538380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3" name="Freeform 43">
              <a:extLst>
                <a:ext uri="{FF2B5EF4-FFF2-40B4-BE49-F238E27FC236}">
                  <a16:creationId xmlns:a16="http://schemas.microsoft.com/office/drawing/2014/main" id="{33F0BAD2-7DD8-4357-9481-CBE62CD92E35}"/>
                </a:ext>
              </a:extLst>
            </p:cNvPr>
            <p:cNvSpPr/>
            <p:nvPr/>
          </p:nvSpPr>
          <p:spPr>
            <a:xfrm rot="21394658">
              <a:off x="1515472" y="1003524"/>
              <a:ext cx="2524126" cy="5183778"/>
            </a:xfrm>
            <a:custGeom>
              <a:avLst/>
              <a:gdLst>
                <a:gd name="connsiteX0" fmla="*/ 2352675 w 2390775"/>
                <a:gd name="connsiteY0" fmla="*/ 0 h 4314825"/>
                <a:gd name="connsiteX1" fmla="*/ 2352675 w 2390775"/>
                <a:gd name="connsiteY1" fmla="*/ 485775 h 4314825"/>
                <a:gd name="connsiteX2" fmla="*/ 2390775 w 2390775"/>
                <a:gd name="connsiteY2" fmla="*/ 1028700 h 4314825"/>
                <a:gd name="connsiteX3" fmla="*/ 2362200 w 2390775"/>
                <a:gd name="connsiteY3" fmla="*/ 1457325 h 4314825"/>
                <a:gd name="connsiteX4" fmla="*/ 2266950 w 2390775"/>
                <a:gd name="connsiteY4" fmla="*/ 1876425 h 4314825"/>
                <a:gd name="connsiteX5" fmla="*/ 2162175 w 2390775"/>
                <a:gd name="connsiteY5" fmla="*/ 2152650 h 4314825"/>
                <a:gd name="connsiteX6" fmla="*/ 1981200 w 2390775"/>
                <a:gd name="connsiteY6" fmla="*/ 2638425 h 4314825"/>
                <a:gd name="connsiteX7" fmla="*/ 1771650 w 2390775"/>
                <a:gd name="connsiteY7" fmla="*/ 3048000 h 4314825"/>
                <a:gd name="connsiteX8" fmla="*/ 1476375 w 2390775"/>
                <a:gd name="connsiteY8" fmla="*/ 3448050 h 4314825"/>
                <a:gd name="connsiteX9" fmla="*/ 1247775 w 2390775"/>
                <a:gd name="connsiteY9" fmla="*/ 3714750 h 4314825"/>
                <a:gd name="connsiteX10" fmla="*/ 914400 w 2390775"/>
                <a:gd name="connsiteY10" fmla="*/ 3905250 h 4314825"/>
                <a:gd name="connsiteX11" fmla="*/ 714375 w 2390775"/>
                <a:gd name="connsiteY11" fmla="*/ 3905250 h 4314825"/>
                <a:gd name="connsiteX12" fmla="*/ 523875 w 2390775"/>
                <a:gd name="connsiteY12" fmla="*/ 4019550 h 4314825"/>
                <a:gd name="connsiteX13" fmla="*/ 466725 w 2390775"/>
                <a:gd name="connsiteY13" fmla="*/ 4133850 h 4314825"/>
                <a:gd name="connsiteX14" fmla="*/ 466725 w 2390775"/>
                <a:gd name="connsiteY14" fmla="*/ 4191000 h 4314825"/>
                <a:gd name="connsiteX15" fmla="*/ 447675 w 2390775"/>
                <a:gd name="connsiteY15" fmla="*/ 4314825 h 4314825"/>
                <a:gd name="connsiteX16" fmla="*/ 0 w 2390775"/>
                <a:gd name="connsiteY16" fmla="*/ 4314825 h 4314825"/>
                <a:gd name="connsiteX17" fmla="*/ 38100 w 2390775"/>
                <a:gd name="connsiteY17" fmla="*/ 4029075 h 4314825"/>
                <a:gd name="connsiteX18" fmla="*/ 104775 w 2390775"/>
                <a:gd name="connsiteY18" fmla="*/ 3829050 h 4314825"/>
                <a:gd name="connsiteX19" fmla="*/ 200025 w 2390775"/>
                <a:gd name="connsiteY19" fmla="*/ 3638550 h 4314825"/>
                <a:gd name="connsiteX20" fmla="*/ 409575 w 2390775"/>
                <a:gd name="connsiteY20" fmla="*/ 3533775 h 4314825"/>
                <a:gd name="connsiteX21" fmla="*/ 638175 w 2390775"/>
                <a:gd name="connsiteY21" fmla="*/ 3467100 h 4314825"/>
                <a:gd name="connsiteX22" fmla="*/ 923925 w 2390775"/>
                <a:gd name="connsiteY22" fmla="*/ 3352800 h 4314825"/>
                <a:gd name="connsiteX23" fmla="*/ 1143000 w 2390775"/>
                <a:gd name="connsiteY23" fmla="*/ 3181350 h 4314825"/>
                <a:gd name="connsiteX24" fmla="*/ 1343025 w 2390775"/>
                <a:gd name="connsiteY24" fmla="*/ 2933700 h 4314825"/>
                <a:gd name="connsiteX25" fmla="*/ 1514475 w 2390775"/>
                <a:gd name="connsiteY25" fmla="*/ 2581275 h 4314825"/>
                <a:gd name="connsiteX26" fmla="*/ 1743075 w 2390775"/>
                <a:gd name="connsiteY26" fmla="*/ 2047875 h 4314825"/>
                <a:gd name="connsiteX27" fmla="*/ 1866900 w 2390775"/>
                <a:gd name="connsiteY27" fmla="*/ 1666875 h 4314825"/>
                <a:gd name="connsiteX28" fmla="*/ 1962150 w 2390775"/>
                <a:gd name="connsiteY28" fmla="*/ 1247775 h 4314825"/>
                <a:gd name="connsiteX29" fmla="*/ 2009775 w 2390775"/>
                <a:gd name="connsiteY29" fmla="*/ 790575 h 4314825"/>
                <a:gd name="connsiteX30" fmla="*/ 1971675 w 2390775"/>
                <a:gd name="connsiteY30" fmla="*/ 371475 h 4314825"/>
                <a:gd name="connsiteX31" fmla="*/ 1952625 w 2390775"/>
                <a:gd name="connsiteY31" fmla="*/ 28575 h 4314825"/>
                <a:gd name="connsiteX32" fmla="*/ 2352675 w 2390775"/>
                <a:gd name="connsiteY32" fmla="*/ 0 h 4314825"/>
                <a:gd name="connsiteX0" fmla="*/ 2305050 w 2390775"/>
                <a:gd name="connsiteY0" fmla="*/ 0 h 4892400"/>
                <a:gd name="connsiteX1" fmla="*/ 2352675 w 2390775"/>
                <a:gd name="connsiteY1" fmla="*/ 1063350 h 4892400"/>
                <a:gd name="connsiteX2" fmla="*/ 2390775 w 2390775"/>
                <a:gd name="connsiteY2" fmla="*/ 1606275 h 4892400"/>
                <a:gd name="connsiteX3" fmla="*/ 2362200 w 2390775"/>
                <a:gd name="connsiteY3" fmla="*/ 2034900 h 4892400"/>
                <a:gd name="connsiteX4" fmla="*/ 2266950 w 2390775"/>
                <a:gd name="connsiteY4" fmla="*/ 2454000 h 4892400"/>
                <a:gd name="connsiteX5" fmla="*/ 2162175 w 2390775"/>
                <a:gd name="connsiteY5" fmla="*/ 2730225 h 4892400"/>
                <a:gd name="connsiteX6" fmla="*/ 1981200 w 2390775"/>
                <a:gd name="connsiteY6" fmla="*/ 3216000 h 4892400"/>
                <a:gd name="connsiteX7" fmla="*/ 1771650 w 2390775"/>
                <a:gd name="connsiteY7" fmla="*/ 3625575 h 4892400"/>
                <a:gd name="connsiteX8" fmla="*/ 1476375 w 2390775"/>
                <a:gd name="connsiteY8" fmla="*/ 4025625 h 4892400"/>
                <a:gd name="connsiteX9" fmla="*/ 1247775 w 2390775"/>
                <a:gd name="connsiteY9" fmla="*/ 4292325 h 4892400"/>
                <a:gd name="connsiteX10" fmla="*/ 914400 w 2390775"/>
                <a:gd name="connsiteY10" fmla="*/ 4482825 h 4892400"/>
                <a:gd name="connsiteX11" fmla="*/ 714375 w 2390775"/>
                <a:gd name="connsiteY11" fmla="*/ 4482825 h 4892400"/>
                <a:gd name="connsiteX12" fmla="*/ 523875 w 2390775"/>
                <a:gd name="connsiteY12" fmla="*/ 4597125 h 4892400"/>
                <a:gd name="connsiteX13" fmla="*/ 466725 w 2390775"/>
                <a:gd name="connsiteY13" fmla="*/ 4711425 h 4892400"/>
                <a:gd name="connsiteX14" fmla="*/ 466725 w 2390775"/>
                <a:gd name="connsiteY14" fmla="*/ 4768575 h 4892400"/>
                <a:gd name="connsiteX15" fmla="*/ 447675 w 2390775"/>
                <a:gd name="connsiteY15" fmla="*/ 4892400 h 4892400"/>
                <a:gd name="connsiteX16" fmla="*/ 0 w 2390775"/>
                <a:gd name="connsiteY16" fmla="*/ 4892400 h 4892400"/>
                <a:gd name="connsiteX17" fmla="*/ 38100 w 2390775"/>
                <a:gd name="connsiteY17" fmla="*/ 4606650 h 4892400"/>
                <a:gd name="connsiteX18" fmla="*/ 104775 w 2390775"/>
                <a:gd name="connsiteY18" fmla="*/ 4406625 h 4892400"/>
                <a:gd name="connsiteX19" fmla="*/ 200025 w 2390775"/>
                <a:gd name="connsiteY19" fmla="*/ 4216125 h 4892400"/>
                <a:gd name="connsiteX20" fmla="*/ 409575 w 2390775"/>
                <a:gd name="connsiteY20" fmla="*/ 4111350 h 4892400"/>
                <a:gd name="connsiteX21" fmla="*/ 638175 w 2390775"/>
                <a:gd name="connsiteY21" fmla="*/ 4044675 h 4892400"/>
                <a:gd name="connsiteX22" fmla="*/ 923925 w 2390775"/>
                <a:gd name="connsiteY22" fmla="*/ 3930375 h 4892400"/>
                <a:gd name="connsiteX23" fmla="*/ 1143000 w 2390775"/>
                <a:gd name="connsiteY23" fmla="*/ 3758925 h 4892400"/>
                <a:gd name="connsiteX24" fmla="*/ 1343025 w 2390775"/>
                <a:gd name="connsiteY24" fmla="*/ 3511275 h 4892400"/>
                <a:gd name="connsiteX25" fmla="*/ 1514475 w 2390775"/>
                <a:gd name="connsiteY25" fmla="*/ 3158850 h 4892400"/>
                <a:gd name="connsiteX26" fmla="*/ 1743075 w 2390775"/>
                <a:gd name="connsiteY26" fmla="*/ 2625450 h 4892400"/>
                <a:gd name="connsiteX27" fmla="*/ 1866900 w 2390775"/>
                <a:gd name="connsiteY27" fmla="*/ 2244450 h 4892400"/>
                <a:gd name="connsiteX28" fmla="*/ 1962150 w 2390775"/>
                <a:gd name="connsiteY28" fmla="*/ 1825350 h 4892400"/>
                <a:gd name="connsiteX29" fmla="*/ 2009775 w 2390775"/>
                <a:gd name="connsiteY29" fmla="*/ 1368150 h 4892400"/>
                <a:gd name="connsiteX30" fmla="*/ 1971675 w 2390775"/>
                <a:gd name="connsiteY30" fmla="*/ 949050 h 4892400"/>
                <a:gd name="connsiteX31" fmla="*/ 1952625 w 2390775"/>
                <a:gd name="connsiteY31" fmla="*/ 606150 h 4892400"/>
                <a:gd name="connsiteX32" fmla="*/ 2305050 w 2390775"/>
                <a:gd name="connsiteY32" fmla="*/ 0 h 4892400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771650 w 2390775"/>
                <a:gd name="connsiteY7" fmla="*/ 3630974 h 4897799"/>
                <a:gd name="connsiteX8" fmla="*/ 1476375 w 2390775"/>
                <a:gd name="connsiteY8" fmla="*/ 4031024 h 4897799"/>
                <a:gd name="connsiteX9" fmla="*/ 1247775 w 2390775"/>
                <a:gd name="connsiteY9" fmla="*/ 4297724 h 4897799"/>
                <a:gd name="connsiteX10" fmla="*/ 914400 w 2390775"/>
                <a:gd name="connsiteY10" fmla="*/ 4488224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771650 w 2390775"/>
                <a:gd name="connsiteY7" fmla="*/ 3630974 h 4897799"/>
                <a:gd name="connsiteX8" fmla="*/ 1476375 w 2390775"/>
                <a:gd name="connsiteY8" fmla="*/ 4031024 h 4897799"/>
                <a:gd name="connsiteX9" fmla="*/ 1247775 w 2390775"/>
                <a:gd name="connsiteY9" fmla="*/ 4297724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771650 w 2390775"/>
                <a:gd name="connsiteY7" fmla="*/ 3630974 h 4897799"/>
                <a:gd name="connsiteX8" fmla="*/ 1476375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771650 w 2390775"/>
                <a:gd name="connsiteY7" fmla="*/ 3630974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905000 w 2390775"/>
                <a:gd name="connsiteY7" fmla="*/ 3639468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2114550 w 2390775"/>
                <a:gd name="connsiteY6" fmla="*/ 3238386 h 4897799"/>
                <a:gd name="connsiteX7" fmla="*/ 1905000 w 2390775"/>
                <a:gd name="connsiteY7" fmla="*/ 3639468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266950 w 2390775"/>
                <a:gd name="connsiteY5" fmla="*/ 2735624 h 4897799"/>
                <a:gd name="connsiteX6" fmla="*/ 2114550 w 2390775"/>
                <a:gd name="connsiteY6" fmla="*/ 3238386 h 4897799"/>
                <a:gd name="connsiteX7" fmla="*/ 1905000 w 2390775"/>
                <a:gd name="connsiteY7" fmla="*/ 3639468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371725 w 2390775"/>
                <a:gd name="connsiteY4" fmla="*/ 2450905 h 4897799"/>
                <a:gd name="connsiteX5" fmla="*/ 2266950 w 2390775"/>
                <a:gd name="connsiteY5" fmla="*/ 2735624 h 4897799"/>
                <a:gd name="connsiteX6" fmla="*/ 2114550 w 2390775"/>
                <a:gd name="connsiteY6" fmla="*/ 3238386 h 4897799"/>
                <a:gd name="connsiteX7" fmla="*/ 1905000 w 2390775"/>
                <a:gd name="connsiteY7" fmla="*/ 3639468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476500"/>
                <a:gd name="connsiteY0" fmla="*/ 5399 h 4897799"/>
                <a:gd name="connsiteX1" fmla="*/ 2352675 w 2476500"/>
                <a:gd name="connsiteY1" fmla="*/ 1068749 h 4897799"/>
                <a:gd name="connsiteX2" fmla="*/ 2390775 w 2476500"/>
                <a:gd name="connsiteY2" fmla="*/ 1611674 h 4897799"/>
                <a:gd name="connsiteX3" fmla="*/ 2476500 w 2476500"/>
                <a:gd name="connsiteY3" fmla="*/ 2040299 h 4897799"/>
                <a:gd name="connsiteX4" fmla="*/ 2371725 w 2476500"/>
                <a:gd name="connsiteY4" fmla="*/ 2450905 h 4897799"/>
                <a:gd name="connsiteX5" fmla="*/ 2266950 w 2476500"/>
                <a:gd name="connsiteY5" fmla="*/ 2735624 h 4897799"/>
                <a:gd name="connsiteX6" fmla="*/ 2114550 w 2476500"/>
                <a:gd name="connsiteY6" fmla="*/ 3238386 h 4897799"/>
                <a:gd name="connsiteX7" fmla="*/ 1905000 w 2476500"/>
                <a:gd name="connsiteY7" fmla="*/ 3639468 h 4897799"/>
                <a:gd name="connsiteX8" fmla="*/ 1619250 w 2476500"/>
                <a:gd name="connsiteY8" fmla="*/ 4031024 h 4897799"/>
                <a:gd name="connsiteX9" fmla="*/ 1438275 w 2476500"/>
                <a:gd name="connsiteY9" fmla="*/ 4306218 h 4897799"/>
                <a:gd name="connsiteX10" fmla="*/ 1133475 w 2476500"/>
                <a:gd name="connsiteY10" fmla="*/ 4539186 h 4897799"/>
                <a:gd name="connsiteX11" fmla="*/ 714375 w 2476500"/>
                <a:gd name="connsiteY11" fmla="*/ 4488224 h 4897799"/>
                <a:gd name="connsiteX12" fmla="*/ 523875 w 2476500"/>
                <a:gd name="connsiteY12" fmla="*/ 4602524 h 4897799"/>
                <a:gd name="connsiteX13" fmla="*/ 466725 w 2476500"/>
                <a:gd name="connsiteY13" fmla="*/ 4716824 h 4897799"/>
                <a:gd name="connsiteX14" fmla="*/ 466725 w 2476500"/>
                <a:gd name="connsiteY14" fmla="*/ 4773974 h 4897799"/>
                <a:gd name="connsiteX15" fmla="*/ 447675 w 2476500"/>
                <a:gd name="connsiteY15" fmla="*/ 4897799 h 4897799"/>
                <a:gd name="connsiteX16" fmla="*/ 0 w 2476500"/>
                <a:gd name="connsiteY16" fmla="*/ 4897799 h 4897799"/>
                <a:gd name="connsiteX17" fmla="*/ 38100 w 2476500"/>
                <a:gd name="connsiteY17" fmla="*/ 4612049 h 4897799"/>
                <a:gd name="connsiteX18" fmla="*/ 104775 w 2476500"/>
                <a:gd name="connsiteY18" fmla="*/ 4412024 h 4897799"/>
                <a:gd name="connsiteX19" fmla="*/ 200025 w 2476500"/>
                <a:gd name="connsiteY19" fmla="*/ 4221524 h 4897799"/>
                <a:gd name="connsiteX20" fmla="*/ 409575 w 2476500"/>
                <a:gd name="connsiteY20" fmla="*/ 4116749 h 4897799"/>
                <a:gd name="connsiteX21" fmla="*/ 638175 w 2476500"/>
                <a:gd name="connsiteY21" fmla="*/ 4050074 h 4897799"/>
                <a:gd name="connsiteX22" fmla="*/ 923925 w 2476500"/>
                <a:gd name="connsiteY22" fmla="*/ 3935774 h 4897799"/>
                <a:gd name="connsiteX23" fmla="*/ 1143000 w 2476500"/>
                <a:gd name="connsiteY23" fmla="*/ 3764324 h 4897799"/>
                <a:gd name="connsiteX24" fmla="*/ 1343025 w 2476500"/>
                <a:gd name="connsiteY24" fmla="*/ 3516674 h 4897799"/>
                <a:gd name="connsiteX25" fmla="*/ 1514475 w 2476500"/>
                <a:gd name="connsiteY25" fmla="*/ 3164249 h 4897799"/>
                <a:gd name="connsiteX26" fmla="*/ 1743075 w 2476500"/>
                <a:gd name="connsiteY26" fmla="*/ 2630849 h 4897799"/>
                <a:gd name="connsiteX27" fmla="*/ 1866900 w 2476500"/>
                <a:gd name="connsiteY27" fmla="*/ 2249849 h 4897799"/>
                <a:gd name="connsiteX28" fmla="*/ 1962150 w 2476500"/>
                <a:gd name="connsiteY28" fmla="*/ 1830749 h 4897799"/>
                <a:gd name="connsiteX29" fmla="*/ 2009775 w 2476500"/>
                <a:gd name="connsiteY29" fmla="*/ 1373549 h 4897799"/>
                <a:gd name="connsiteX30" fmla="*/ 1971675 w 2476500"/>
                <a:gd name="connsiteY30" fmla="*/ 954449 h 4897799"/>
                <a:gd name="connsiteX31" fmla="*/ 1847850 w 2476500"/>
                <a:gd name="connsiteY31" fmla="*/ 0 h 4897799"/>
                <a:gd name="connsiteX32" fmla="*/ 2305050 w 2476500"/>
                <a:gd name="connsiteY32" fmla="*/ 5399 h 4897799"/>
                <a:gd name="connsiteX0" fmla="*/ 2305050 w 2505075"/>
                <a:gd name="connsiteY0" fmla="*/ 5399 h 4897799"/>
                <a:gd name="connsiteX1" fmla="*/ 2352675 w 2505075"/>
                <a:gd name="connsiteY1" fmla="*/ 1068749 h 4897799"/>
                <a:gd name="connsiteX2" fmla="*/ 2505075 w 2505075"/>
                <a:gd name="connsiteY2" fmla="*/ 1552218 h 4897799"/>
                <a:gd name="connsiteX3" fmla="*/ 2476500 w 2505075"/>
                <a:gd name="connsiteY3" fmla="*/ 2040299 h 4897799"/>
                <a:gd name="connsiteX4" fmla="*/ 2371725 w 2505075"/>
                <a:gd name="connsiteY4" fmla="*/ 2450905 h 4897799"/>
                <a:gd name="connsiteX5" fmla="*/ 2266950 w 2505075"/>
                <a:gd name="connsiteY5" fmla="*/ 2735624 h 4897799"/>
                <a:gd name="connsiteX6" fmla="*/ 2114550 w 2505075"/>
                <a:gd name="connsiteY6" fmla="*/ 3238386 h 4897799"/>
                <a:gd name="connsiteX7" fmla="*/ 1905000 w 2505075"/>
                <a:gd name="connsiteY7" fmla="*/ 3639468 h 4897799"/>
                <a:gd name="connsiteX8" fmla="*/ 1619250 w 2505075"/>
                <a:gd name="connsiteY8" fmla="*/ 4031024 h 4897799"/>
                <a:gd name="connsiteX9" fmla="*/ 1438275 w 2505075"/>
                <a:gd name="connsiteY9" fmla="*/ 4306218 h 4897799"/>
                <a:gd name="connsiteX10" fmla="*/ 1133475 w 2505075"/>
                <a:gd name="connsiteY10" fmla="*/ 4539186 h 4897799"/>
                <a:gd name="connsiteX11" fmla="*/ 714375 w 2505075"/>
                <a:gd name="connsiteY11" fmla="*/ 4488224 h 4897799"/>
                <a:gd name="connsiteX12" fmla="*/ 523875 w 2505075"/>
                <a:gd name="connsiteY12" fmla="*/ 4602524 h 4897799"/>
                <a:gd name="connsiteX13" fmla="*/ 466725 w 2505075"/>
                <a:gd name="connsiteY13" fmla="*/ 4716824 h 4897799"/>
                <a:gd name="connsiteX14" fmla="*/ 466725 w 2505075"/>
                <a:gd name="connsiteY14" fmla="*/ 4773974 h 4897799"/>
                <a:gd name="connsiteX15" fmla="*/ 447675 w 2505075"/>
                <a:gd name="connsiteY15" fmla="*/ 4897799 h 4897799"/>
                <a:gd name="connsiteX16" fmla="*/ 0 w 2505075"/>
                <a:gd name="connsiteY16" fmla="*/ 4897799 h 4897799"/>
                <a:gd name="connsiteX17" fmla="*/ 38100 w 2505075"/>
                <a:gd name="connsiteY17" fmla="*/ 4612049 h 4897799"/>
                <a:gd name="connsiteX18" fmla="*/ 104775 w 2505075"/>
                <a:gd name="connsiteY18" fmla="*/ 4412024 h 4897799"/>
                <a:gd name="connsiteX19" fmla="*/ 200025 w 2505075"/>
                <a:gd name="connsiteY19" fmla="*/ 4221524 h 4897799"/>
                <a:gd name="connsiteX20" fmla="*/ 409575 w 2505075"/>
                <a:gd name="connsiteY20" fmla="*/ 4116749 h 4897799"/>
                <a:gd name="connsiteX21" fmla="*/ 638175 w 2505075"/>
                <a:gd name="connsiteY21" fmla="*/ 4050074 h 4897799"/>
                <a:gd name="connsiteX22" fmla="*/ 923925 w 2505075"/>
                <a:gd name="connsiteY22" fmla="*/ 3935774 h 4897799"/>
                <a:gd name="connsiteX23" fmla="*/ 1143000 w 2505075"/>
                <a:gd name="connsiteY23" fmla="*/ 3764324 h 4897799"/>
                <a:gd name="connsiteX24" fmla="*/ 1343025 w 2505075"/>
                <a:gd name="connsiteY24" fmla="*/ 3516674 h 4897799"/>
                <a:gd name="connsiteX25" fmla="*/ 1514475 w 2505075"/>
                <a:gd name="connsiteY25" fmla="*/ 3164249 h 4897799"/>
                <a:gd name="connsiteX26" fmla="*/ 1743075 w 2505075"/>
                <a:gd name="connsiteY26" fmla="*/ 2630849 h 4897799"/>
                <a:gd name="connsiteX27" fmla="*/ 1866900 w 2505075"/>
                <a:gd name="connsiteY27" fmla="*/ 2249849 h 4897799"/>
                <a:gd name="connsiteX28" fmla="*/ 1962150 w 2505075"/>
                <a:gd name="connsiteY28" fmla="*/ 1830749 h 4897799"/>
                <a:gd name="connsiteX29" fmla="*/ 2009775 w 2505075"/>
                <a:gd name="connsiteY29" fmla="*/ 1373549 h 4897799"/>
                <a:gd name="connsiteX30" fmla="*/ 1971675 w 2505075"/>
                <a:gd name="connsiteY30" fmla="*/ 954449 h 4897799"/>
                <a:gd name="connsiteX31" fmla="*/ 1847850 w 2505075"/>
                <a:gd name="connsiteY31" fmla="*/ 0 h 4897799"/>
                <a:gd name="connsiteX32" fmla="*/ 2305050 w 2505075"/>
                <a:gd name="connsiteY32" fmla="*/ 5399 h 4897799"/>
                <a:gd name="connsiteX0" fmla="*/ 230505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33475 w 2524125"/>
                <a:gd name="connsiteY10" fmla="*/ 4539186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847850 w 2524125"/>
                <a:gd name="connsiteY31" fmla="*/ 0 h 4897799"/>
                <a:gd name="connsiteX32" fmla="*/ 230505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33475 w 2524125"/>
                <a:gd name="connsiteY10" fmla="*/ 4539186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84785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33475 w 2524125"/>
                <a:gd name="connsiteY10" fmla="*/ 4539186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505211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471236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524125" h="4897799">
                  <a:moveTo>
                    <a:pt x="2514600" y="5399"/>
                  </a:moveTo>
                  <a:lnTo>
                    <a:pt x="2524125" y="1068749"/>
                  </a:lnTo>
                  <a:lnTo>
                    <a:pt x="2505075" y="1552218"/>
                  </a:lnTo>
                  <a:lnTo>
                    <a:pt x="2476500" y="2040299"/>
                  </a:lnTo>
                  <a:lnTo>
                    <a:pt x="2371725" y="2450905"/>
                  </a:lnTo>
                  <a:lnTo>
                    <a:pt x="2266950" y="2735624"/>
                  </a:lnTo>
                  <a:lnTo>
                    <a:pt x="2114550" y="3238386"/>
                  </a:lnTo>
                  <a:lnTo>
                    <a:pt x="1905000" y="3639468"/>
                  </a:lnTo>
                  <a:lnTo>
                    <a:pt x="1619250" y="4031024"/>
                  </a:lnTo>
                  <a:lnTo>
                    <a:pt x="1438275" y="4306218"/>
                  </a:lnTo>
                  <a:lnTo>
                    <a:pt x="1123950" y="4471236"/>
                  </a:lnTo>
                  <a:lnTo>
                    <a:pt x="714375" y="4488224"/>
                  </a:lnTo>
                  <a:lnTo>
                    <a:pt x="523875" y="4602524"/>
                  </a:lnTo>
                  <a:lnTo>
                    <a:pt x="466725" y="4716824"/>
                  </a:lnTo>
                  <a:lnTo>
                    <a:pt x="466725" y="4773974"/>
                  </a:lnTo>
                  <a:lnTo>
                    <a:pt x="447675" y="4897799"/>
                  </a:lnTo>
                  <a:lnTo>
                    <a:pt x="0" y="4897799"/>
                  </a:lnTo>
                  <a:lnTo>
                    <a:pt x="38100" y="4612049"/>
                  </a:lnTo>
                  <a:lnTo>
                    <a:pt x="104775" y="4412024"/>
                  </a:lnTo>
                  <a:lnTo>
                    <a:pt x="200025" y="4221524"/>
                  </a:lnTo>
                  <a:lnTo>
                    <a:pt x="409575" y="4116749"/>
                  </a:lnTo>
                  <a:lnTo>
                    <a:pt x="638175" y="4050074"/>
                  </a:lnTo>
                  <a:lnTo>
                    <a:pt x="923925" y="3935774"/>
                  </a:lnTo>
                  <a:lnTo>
                    <a:pt x="1143000" y="3764324"/>
                  </a:lnTo>
                  <a:lnTo>
                    <a:pt x="1343025" y="3516674"/>
                  </a:lnTo>
                  <a:lnTo>
                    <a:pt x="1514475" y="3164249"/>
                  </a:lnTo>
                  <a:lnTo>
                    <a:pt x="1743075" y="2630849"/>
                  </a:lnTo>
                  <a:lnTo>
                    <a:pt x="1866900" y="2249849"/>
                  </a:lnTo>
                  <a:lnTo>
                    <a:pt x="1962150" y="1830749"/>
                  </a:lnTo>
                  <a:lnTo>
                    <a:pt x="2009775" y="1373549"/>
                  </a:lnTo>
                  <a:lnTo>
                    <a:pt x="1971675" y="954449"/>
                  </a:lnTo>
                  <a:lnTo>
                    <a:pt x="1943100" y="0"/>
                  </a:lnTo>
                  <a:lnTo>
                    <a:pt x="2514600" y="5399"/>
                  </a:lnTo>
                  <a:close/>
                </a:path>
              </a:pathLst>
            </a:custGeom>
            <a:solidFill>
              <a:srgbClr val="00B0F0">
                <a:alpha val="40000"/>
              </a:srgb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54" name="Freeform 44">
              <a:extLst>
                <a:ext uri="{FF2B5EF4-FFF2-40B4-BE49-F238E27FC236}">
                  <a16:creationId xmlns:a16="http://schemas.microsoft.com/office/drawing/2014/main" id="{EB5024CB-7BE3-44FA-9023-BF772113F20C}"/>
                </a:ext>
              </a:extLst>
            </p:cNvPr>
            <p:cNvSpPr/>
            <p:nvPr/>
          </p:nvSpPr>
          <p:spPr>
            <a:xfrm rot="21171743">
              <a:off x="1742172" y="1037421"/>
              <a:ext cx="2317889" cy="4542617"/>
            </a:xfrm>
            <a:custGeom>
              <a:avLst/>
              <a:gdLst>
                <a:gd name="connsiteX0" fmla="*/ 2352675 w 2390775"/>
                <a:gd name="connsiteY0" fmla="*/ 0 h 4314825"/>
                <a:gd name="connsiteX1" fmla="*/ 2352675 w 2390775"/>
                <a:gd name="connsiteY1" fmla="*/ 485775 h 4314825"/>
                <a:gd name="connsiteX2" fmla="*/ 2390775 w 2390775"/>
                <a:gd name="connsiteY2" fmla="*/ 1028700 h 4314825"/>
                <a:gd name="connsiteX3" fmla="*/ 2362200 w 2390775"/>
                <a:gd name="connsiteY3" fmla="*/ 1457325 h 4314825"/>
                <a:gd name="connsiteX4" fmla="*/ 2266950 w 2390775"/>
                <a:gd name="connsiteY4" fmla="*/ 1876425 h 4314825"/>
                <a:gd name="connsiteX5" fmla="*/ 2162175 w 2390775"/>
                <a:gd name="connsiteY5" fmla="*/ 2152650 h 4314825"/>
                <a:gd name="connsiteX6" fmla="*/ 1981200 w 2390775"/>
                <a:gd name="connsiteY6" fmla="*/ 2638425 h 4314825"/>
                <a:gd name="connsiteX7" fmla="*/ 1771650 w 2390775"/>
                <a:gd name="connsiteY7" fmla="*/ 3048000 h 4314825"/>
                <a:gd name="connsiteX8" fmla="*/ 1476375 w 2390775"/>
                <a:gd name="connsiteY8" fmla="*/ 3448050 h 4314825"/>
                <a:gd name="connsiteX9" fmla="*/ 1247775 w 2390775"/>
                <a:gd name="connsiteY9" fmla="*/ 3714750 h 4314825"/>
                <a:gd name="connsiteX10" fmla="*/ 914400 w 2390775"/>
                <a:gd name="connsiteY10" fmla="*/ 3905250 h 4314825"/>
                <a:gd name="connsiteX11" fmla="*/ 714375 w 2390775"/>
                <a:gd name="connsiteY11" fmla="*/ 3905250 h 4314825"/>
                <a:gd name="connsiteX12" fmla="*/ 523875 w 2390775"/>
                <a:gd name="connsiteY12" fmla="*/ 4019550 h 4314825"/>
                <a:gd name="connsiteX13" fmla="*/ 466725 w 2390775"/>
                <a:gd name="connsiteY13" fmla="*/ 4133850 h 4314825"/>
                <a:gd name="connsiteX14" fmla="*/ 466725 w 2390775"/>
                <a:gd name="connsiteY14" fmla="*/ 4191000 h 4314825"/>
                <a:gd name="connsiteX15" fmla="*/ 447675 w 2390775"/>
                <a:gd name="connsiteY15" fmla="*/ 4314825 h 4314825"/>
                <a:gd name="connsiteX16" fmla="*/ 0 w 2390775"/>
                <a:gd name="connsiteY16" fmla="*/ 4314825 h 4314825"/>
                <a:gd name="connsiteX17" fmla="*/ 38100 w 2390775"/>
                <a:gd name="connsiteY17" fmla="*/ 4029075 h 4314825"/>
                <a:gd name="connsiteX18" fmla="*/ 104775 w 2390775"/>
                <a:gd name="connsiteY18" fmla="*/ 3829050 h 4314825"/>
                <a:gd name="connsiteX19" fmla="*/ 200025 w 2390775"/>
                <a:gd name="connsiteY19" fmla="*/ 3638550 h 4314825"/>
                <a:gd name="connsiteX20" fmla="*/ 409575 w 2390775"/>
                <a:gd name="connsiteY20" fmla="*/ 3533775 h 4314825"/>
                <a:gd name="connsiteX21" fmla="*/ 638175 w 2390775"/>
                <a:gd name="connsiteY21" fmla="*/ 3467100 h 4314825"/>
                <a:gd name="connsiteX22" fmla="*/ 923925 w 2390775"/>
                <a:gd name="connsiteY22" fmla="*/ 3352800 h 4314825"/>
                <a:gd name="connsiteX23" fmla="*/ 1143000 w 2390775"/>
                <a:gd name="connsiteY23" fmla="*/ 3181350 h 4314825"/>
                <a:gd name="connsiteX24" fmla="*/ 1343025 w 2390775"/>
                <a:gd name="connsiteY24" fmla="*/ 2933700 h 4314825"/>
                <a:gd name="connsiteX25" fmla="*/ 1514475 w 2390775"/>
                <a:gd name="connsiteY25" fmla="*/ 2581275 h 4314825"/>
                <a:gd name="connsiteX26" fmla="*/ 1743075 w 2390775"/>
                <a:gd name="connsiteY26" fmla="*/ 2047875 h 4314825"/>
                <a:gd name="connsiteX27" fmla="*/ 1866900 w 2390775"/>
                <a:gd name="connsiteY27" fmla="*/ 1666875 h 4314825"/>
                <a:gd name="connsiteX28" fmla="*/ 1962150 w 2390775"/>
                <a:gd name="connsiteY28" fmla="*/ 1247775 h 4314825"/>
                <a:gd name="connsiteX29" fmla="*/ 2009775 w 2390775"/>
                <a:gd name="connsiteY29" fmla="*/ 790575 h 4314825"/>
                <a:gd name="connsiteX30" fmla="*/ 1971675 w 2390775"/>
                <a:gd name="connsiteY30" fmla="*/ 371475 h 4314825"/>
                <a:gd name="connsiteX31" fmla="*/ 1952625 w 2390775"/>
                <a:gd name="connsiteY31" fmla="*/ 28575 h 4314825"/>
                <a:gd name="connsiteX32" fmla="*/ 2352675 w 2390775"/>
                <a:gd name="connsiteY32" fmla="*/ 0 h 4314825"/>
                <a:gd name="connsiteX0" fmla="*/ 2305050 w 2390775"/>
                <a:gd name="connsiteY0" fmla="*/ 0 h 4892400"/>
                <a:gd name="connsiteX1" fmla="*/ 2352675 w 2390775"/>
                <a:gd name="connsiteY1" fmla="*/ 1063350 h 4892400"/>
                <a:gd name="connsiteX2" fmla="*/ 2390775 w 2390775"/>
                <a:gd name="connsiteY2" fmla="*/ 1606275 h 4892400"/>
                <a:gd name="connsiteX3" fmla="*/ 2362200 w 2390775"/>
                <a:gd name="connsiteY3" fmla="*/ 2034900 h 4892400"/>
                <a:gd name="connsiteX4" fmla="*/ 2266950 w 2390775"/>
                <a:gd name="connsiteY4" fmla="*/ 2454000 h 4892400"/>
                <a:gd name="connsiteX5" fmla="*/ 2162175 w 2390775"/>
                <a:gd name="connsiteY5" fmla="*/ 2730225 h 4892400"/>
                <a:gd name="connsiteX6" fmla="*/ 1981200 w 2390775"/>
                <a:gd name="connsiteY6" fmla="*/ 3216000 h 4892400"/>
                <a:gd name="connsiteX7" fmla="*/ 1771650 w 2390775"/>
                <a:gd name="connsiteY7" fmla="*/ 3625575 h 4892400"/>
                <a:gd name="connsiteX8" fmla="*/ 1476375 w 2390775"/>
                <a:gd name="connsiteY8" fmla="*/ 4025625 h 4892400"/>
                <a:gd name="connsiteX9" fmla="*/ 1247775 w 2390775"/>
                <a:gd name="connsiteY9" fmla="*/ 4292325 h 4892400"/>
                <a:gd name="connsiteX10" fmla="*/ 914400 w 2390775"/>
                <a:gd name="connsiteY10" fmla="*/ 4482825 h 4892400"/>
                <a:gd name="connsiteX11" fmla="*/ 714375 w 2390775"/>
                <a:gd name="connsiteY11" fmla="*/ 4482825 h 4892400"/>
                <a:gd name="connsiteX12" fmla="*/ 523875 w 2390775"/>
                <a:gd name="connsiteY12" fmla="*/ 4597125 h 4892400"/>
                <a:gd name="connsiteX13" fmla="*/ 466725 w 2390775"/>
                <a:gd name="connsiteY13" fmla="*/ 4711425 h 4892400"/>
                <a:gd name="connsiteX14" fmla="*/ 466725 w 2390775"/>
                <a:gd name="connsiteY14" fmla="*/ 4768575 h 4892400"/>
                <a:gd name="connsiteX15" fmla="*/ 447675 w 2390775"/>
                <a:gd name="connsiteY15" fmla="*/ 4892400 h 4892400"/>
                <a:gd name="connsiteX16" fmla="*/ 0 w 2390775"/>
                <a:gd name="connsiteY16" fmla="*/ 4892400 h 4892400"/>
                <a:gd name="connsiteX17" fmla="*/ 38100 w 2390775"/>
                <a:gd name="connsiteY17" fmla="*/ 4606650 h 4892400"/>
                <a:gd name="connsiteX18" fmla="*/ 104775 w 2390775"/>
                <a:gd name="connsiteY18" fmla="*/ 4406625 h 4892400"/>
                <a:gd name="connsiteX19" fmla="*/ 200025 w 2390775"/>
                <a:gd name="connsiteY19" fmla="*/ 4216125 h 4892400"/>
                <a:gd name="connsiteX20" fmla="*/ 409575 w 2390775"/>
                <a:gd name="connsiteY20" fmla="*/ 4111350 h 4892400"/>
                <a:gd name="connsiteX21" fmla="*/ 638175 w 2390775"/>
                <a:gd name="connsiteY21" fmla="*/ 4044675 h 4892400"/>
                <a:gd name="connsiteX22" fmla="*/ 923925 w 2390775"/>
                <a:gd name="connsiteY22" fmla="*/ 3930375 h 4892400"/>
                <a:gd name="connsiteX23" fmla="*/ 1143000 w 2390775"/>
                <a:gd name="connsiteY23" fmla="*/ 3758925 h 4892400"/>
                <a:gd name="connsiteX24" fmla="*/ 1343025 w 2390775"/>
                <a:gd name="connsiteY24" fmla="*/ 3511275 h 4892400"/>
                <a:gd name="connsiteX25" fmla="*/ 1514475 w 2390775"/>
                <a:gd name="connsiteY25" fmla="*/ 3158850 h 4892400"/>
                <a:gd name="connsiteX26" fmla="*/ 1743075 w 2390775"/>
                <a:gd name="connsiteY26" fmla="*/ 2625450 h 4892400"/>
                <a:gd name="connsiteX27" fmla="*/ 1866900 w 2390775"/>
                <a:gd name="connsiteY27" fmla="*/ 2244450 h 4892400"/>
                <a:gd name="connsiteX28" fmla="*/ 1962150 w 2390775"/>
                <a:gd name="connsiteY28" fmla="*/ 1825350 h 4892400"/>
                <a:gd name="connsiteX29" fmla="*/ 2009775 w 2390775"/>
                <a:gd name="connsiteY29" fmla="*/ 1368150 h 4892400"/>
                <a:gd name="connsiteX30" fmla="*/ 1971675 w 2390775"/>
                <a:gd name="connsiteY30" fmla="*/ 949050 h 4892400"/>
                <a:gd name="connsiteX31" fmla="*/ 1952625 w 2390775"/>
                <a:gd name="connsiteY31" fmla="*/ 606150 h 4892400"/>
                <a:gd name="connsiteX32" fmla="*/ 2305050 w 2390775"/>
                <a:gd name="connsiteY32" fmla="*/ 0 h 4892400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771650 w 2390775"/>
                <a:gd name="connsiteY7" fmla="*/ 3630974 h 4897799"/>
                <a:gd name="connsiteX8" fmla="*/ 1476375 w 2390775"/>
                <a:gd name="connsiteY8" fmla="*/ 4031024 h 4897799"/>
                <a:gd name="connsiteX9" fmla="*/ 1247775 w 2390775"/>
                <a:gd name="connsiteY9" fmla="*/ 4297724 h 4897799"/>
                <a:gd name="connsiteX10" fmla="*/ 914400 w 2390775"/>
                <a:gd name="connsiteY10" fmla="*/ 4488224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771650 w 2390775"/>
                <a:gd name="connsiteY7" fmla="*/ 3630974 h 4897799"/>
                <a:gd name="connsiteX8" fmla="*/ 1476375 w 2390775"/>
                <a:gd name="connsiteY8" fmla="*/ 4031024 h 4897799"/>
                <a:gd name="connsiteX9" fmla="*/ 1247775 w 2390775"/>
                <a:gd name="connsiteY9" fmla="*/ 4297724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771650 w 2390775"/>
                <a:gd name="connsiteY7" fmla="*/ 3630974 h 4897799"/>
                <a:gd name="connsiteX8" fmla="*/ 1476375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771650 w 2390775"/>
                <a:gd name="connsiteY7" fmla="*/ 3630974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1981200 w 2390775"/>
                <a:gd name="connsiteY6" fmla="*/ 3221399 h 4897799"/>
                <a:gd name="connsiteX7" fmla="*/ 1905000 w 2390775"/>
                <a:gd name="connsiteY7" fmla="*/ 3639468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162175 w 2390775"/>
                <a:gd name="connsiteY5" fmla="*/ 2735624 h 4897799"/>
                <a:gd name="connsiteX6" fmla="*/ 2114550 w 2390775"/>
                <a:gd name="connsiteY6" fmla="*/ 3238386 h 4897799"/>
                <a:gd name="connsiteX7" fmla="*/ 1905000 w 2390775"/>
                <a:gd name="connsiteY7" fmla="*/ 3639468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266950 w 2390775"/>
                <a:gd name="connsiteY4" fmla="*/ 2459399 h 4897799"/>
                <a:gd name="connsiteX5" fmla="*/ 2266950 w 2390775"/>
                <a:gd name="connsiteY5" fmla="*/ 2735624 h 4897799"/>
                <a:gd name="connsiteX6" fmla="*/ 2114550 w 2390775"/>
                <a:gd name="connsiteY6" fmla="*/ 3238386 h 4897799"/>
                <a:gd name="connsiteX7" fmla="*/ 1905000 w 2390775"/>
                <a:gd name="connsiteY7" fmla="*/ 3639468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390775"/>
                <a:gd name="connsiteY0" fmla="*/ 5399 h 4897799"/>
                <a:gd name="connsiteX1" fmla="*/ 2352675 w 2390775"/>
                <a:gd name="connsiteY1" fmla="*/ 1068749 h 4897799"/>
                <a:gd name="connsiteX2" fmla="*/ 2390775 w 2390775"/>
                <a:gd name="connsiteY2" fmla="*/ 1611674 h 4897799"/>
                <a:gd name="connsiteX3" fmla="*/ 2362200 w 2390775"/>
                <a:gd name="connsiteY3" fmla="*/ 2040299 h 4897799"/>
                <a:gd name="connsiteX4" fmla="*/ 2371725 w 2390775"/>
                <a:gd name="connsiteY4" fmla="*/ 2450905 h 4897799"/>
                <a:gd name="connsiteX5" fmla="*/ 2266950 w 2390775"/>
                <a:gd name="connsiteY5" fmla="*/ 2735624 h 4897799"/>
                <a:gd name="connsiteX6" fmla="*/ 2114550 w 2390775"/>
                <a:gd name="connsiteY6" fmla="*/ 3238386 h 4897799"/>
                <a:gd name="connsiteX7" fmla="*/ 1905000 w 2390775"/>
                <a:gd name="connsiteY7" fmla="*/ 3639468 h 4897799"/>
                <a:gd name="connsiteX8" fmla="*/ 1619250 w 2390775"/>
                <a:gd name="connsiteY8" fmla="*/ 4031024 h 4897799"/>
                <a:gd name="connsiteX9" fmla="*/ 1438275 w 2390775"/>
                <a:gd name="connsiteY9" fmla="*/ 4306218 h 4897799"/>
                <a:gd name="connsiteX10" fmla="*/ 1133475 w 2390775"/>
                <a:gd name="connsiteY10" fmla="*/ 4539186 h 4897799"/>
                <a:gd name="connsiteX11" fmla="*/ 714375 w 2390775"/>
                <a:gd name="connsiteY11" fmla="*/ 4488224 h 4897799"/>
                <a:gd name="connsiteX12" fmla="*/ 523875 w 2390775"/>
                <a:gd name="connsiteY12" fmla="*/ 4602524 h 4897799"/>
                <a:gd name="connsiteX13" fmla="*/ 466725 w 2390775"/>
                <a:gd name="connsiteY13" fmla="*/ 4716824 h 4897799"/>
                <a:gd name="connsiteX14" fmla="*/ 466725 w 2390775"/>
                <a:gd name="connsiteY14" fmla="*/ 4773974 h 4897799"/>
                <a:gd name="connsiteX15" fmla="*/ 447675 w 2390775"/>
                <a:gd name="connsiteY15" fmla="*/ 4897799 h 4897799"/>
                <a:gd name="connsiteX16" fmla="*/ 0 w 2390775"/>
                <a:gd name="connsiteY16" fmla="*/ 4897799 h 4897799"/>
                <a:gd name="connsiteX17" fmla="*/ 38100 w 2390775"/>
                <a:gd name="connsiteY17" fmla="*/ 4612049 h 4897799"/>
                <a:gd name="connsiteX18" fmla="*/ 104775 w 2390775"/>
                <a:gd name="connsiteY18" fmla="*/ 4412024 h 4897799"/>
                <a:gd name="connsiteX19" fmla="*/ 200025 w 2390775"/>
                <a:gd name="connsiteY19" fmla="*/ 4221524 h 4897799"/>
                <a:gd name="connsiteX20" fmla="*/ 409575 w 2390775"/>
                <a:gd name="connsiteY20" fmla="*/ 4116749 h 4897799"/>
                <a:gd name="connsiteX21" fmla="*/ 638175 w 2390775"/>
                <a:gd name="connsiteY21" fmla="*/ 4050074 h 4897799"/>
                <a:gd name="connsiteX22" fmla="*/ 923925 w 2390775"/>
                <a:gd name="connsiteY22" fmla="*/ 3935774 h 4897799"/>
                <a:gd name="connsiteX23" fmla="*/ 1143000 w 2390775"/>
                <a:gd name="connsiteY23" fmla="*/ 3764324 h 4897799"/>
                <a:gd name="connsiteX24" fmla="*/ 1343025 w 2390775"/>
                <a:gd name="connsiteY24" fmla="*/ 3516674 h 4897799"/>
                <a:gd name="connsiteX25" fmla="*/ 1514475 w 2390775"/>
                <a:gd name="connsiteY25" fmla="*/ 3164249 h 4897799"/>
                <a:gd name="connsiteX26" fmla="*/ 1743075 w 2390775"/>
                <a:gd name="connsiteY26" fmla="*/ 2630849 h 4897799"/>
                <a:gd name="connsiteX27" fmla="*/ 1866900 w 2390775"/>
                <a:gd name="connsiteY27" fmla="*/ 2249849 h 4897799"/>
                <a:gd name="connsiteX28" fmla="*/ 1962150 w 2390775"/>
                <a:gd name="connsiteY28" fmla="*/ 1830749 h 4897799"/>
                <a:gd name="connsiteX29" fmla="*/ 2009775 w 2390775"/>
                <a:gd name="connsiteY29" fmla="*/ 1373549 h 4897799"/>
                <a:gd name="connsiteX30" fmla="*/ 1971675 w 2390775"/>
                <a:gd name="connsiteY30" fmla="*/ 954449 h 4897799"/>
                <a:gd name="connsiteX31" fmla="*/ 1847850 w 2390775"/>
                <a:gd name="connsiteY31" fmla="*/ 0 h 4897799"/>
                <a:gd name="connsiteX32" fmla="*/ 2305050 w 2390775"/>
                <a:gd name="connsiteY32" fmla="*/ 5399 h 4897799"/>
                <a:gd name="connsiteX0" fmla="*/ 2305050 w 2476500"/>
                <a:gd name="connsiteY0" fmla="*/ 5399 h 4897799"/>
                <a:gd name="connsiteX1" fmla="*/ 2352675 w 2476500"/>
                <a:gd name="connsiteY1" fmla="*/ 1068749 h 4897799"/>
                <a:gd name="connsiteX2" fmla="*/ 2390775 w 2476500"/>
                <a:gd name="connsiteY2" fmla="*/ 1611674 h 4897799"/>
                <a:gd name="connsiteX3" fmla="*/ 2476500 w 2476500"/>
                <a:gd name="connsiteY3" fmla="*/ 2040299 h 4897799"/>
                <a:gd name="connsiteX4" fmla="*/ 2371725 w 2476500"/>
                <a:gd name="connsiteY4" fmla="*/ 2450905 h 4897799"/>
                <a:gd name="connsiteX5" fmla="*/ 2266950 w 2476500"/>
                <a:gd name="connsiteY5" fmla="*/ 2735624 h 4897799"/>
                <a:gd name="connsiteX6" fmla="*/ 2114550 w 2476500"/>
                <a:gd name="connsiteY6" fmla="*/ 3238386 h 4897799"/>
                <a:gd name="connsiteX7" fmla="*/ 1905000 w 2476500"/>
                <a:gd name="connsiteY7" fmla="*/ 3639468 h 4897799"/>
                <a:gd name="connsiteX8" fmla="*/ 1619250 w 2476500"/>
                <a:gd name="connsiteY8" fmla="*/ 4031024 h 4897799"/>
                <a:gd name="connsiteX9" fmla="*/ 1438275 w 2476500"/>
                <a:gd name="connsiteY9" fmla="*/ 4306218 h 4897799"/>
                <a:gd name="connsiteX10" fmla="*/ 1133475 w 2476500"/>
                <a:gd name="connsiteY10" fmla="*/ 4539186 h 4897799"/>
                <a:gd name="connsiteX11" fmla="*/ 714375 w 2476500"/>
                <a:gd name="connsiteY11" fmla="*/ 4488224 h 4897799"/>
                <a:gd name="connsiteX12" fmla="*/ 523875 w 2476500"/>
                <a:gd name="connsiteY12" fmla="*/ 4602524 h 4897799"/>
                <a:gd name="connsiteX13" fmla="*/ 466725 w 2476500"/>
                <a:gd name="connsiteY13" fmla="*/ 4716824 h 4897799"/>
                <a:gd name="connsiteX14" fmla="*/ 466725 w 2476500"/>
                <a:gd name="connsiteY14" fmla="*/ 4773974 h 4897799"/>
                <a:gd name="connsiteX15" fmla="*/ 447675 w 2476500"/>
                <a:gd name="connsiteY15" fmla="*/ 4897799 h 4897799"/>
                <a:gd name="connsiteX16" fmla="*/ 0 w 2476500"/>
                <a:gd name="connsiteY16" fmla="*/ 4897799 h 4897799"/>
                <a:gd name="connsiteX17" fmla="*/ 38100 w 2476500"/>
                <a:gd name="connsiteY17" fmla="*/ 4612049 h 4897799"/>
                <a:gd name="connsiteX18" fmla="*/ 104775 w 2476500"/>
                <a:gd name="connsiteY18" fmla="*/ 4412024 h 4897799"/>
                <a:gd name="connsiteX19" fmla="*/ 200025 w 2476500"/>
                <a:gd name="connsiteY19" fmla="*/ 4221524 h 4897799"/>
                <a:gd name="connsiteX20" fmla="*/ 409575 w 2476500"/>
                <a:gd name="connsiteY20" fmla="*/ 4116749 h 4897799"/>
                <a:gd name="connsiteX21" fmla="*/ 638175 w 2476500"/>
                <a:gd name="connsiteY21" fmla="*/ 4050074 h 4897799"/>
                <a:gd name="connsiteX22" fmla="*/ 923925 w 2476500"/>
                <a:gd name="connsiteY22" fmla="*/ 3935774 h 4897799"/>
                <a:gd name="connsiteX23" fmla="*/ 1143000 w 2476500"/>
                <a:gd name="connsiteY23" fmla="*/ 3764324 h 4897799"/>
                <a:gd name="connsiteX24" fmla="*/ 1343025 w 2476500"/>
                <a:gd name="connsiteY24" fmla="*/ 3516674 h 4897799"/>
                <a:gd name="connsiteX25" fmla="*/ 1514475 w 2476500"/>
                <a:gd name="connsiteY25" fmla="*/ 3164249 h 4897799"/>
                <a:gd name="connsiteX26" fmla="*/ 1743075 w 2476500"/>
                <a:gd name="connsiteY26" fmla="*/ 2630849 h 4897799"/>
                <a:gd name="connsiteX27" fmla="*/ 1866900 w 2476500"/>
                <a:gd name="connsiteY27" fmla="*/ 2249849 h 4897799"/>
                <a:gd name="connsiteX28" fmla="*/ 1962150 w 2476500"/>
                <a:gd name="connsiteY28" fmla="*/ 1830749 h 4897799"/>
                <a:gd name="connsiteX29" fmla="*/ 2009775 w 2476500"/>
                <a:gd name="connsiteY29" fmla="*/ 1373549 h 4897799"/>
                <a:gd name="connsiteX30" fmla="*/ 1971675 w 2476500"/>
                <a:gd name="connsiteY30" fmla="*/ 954449 h 4897799"/>
                <a:gd name="connsiteX31" fmla="*/ 1847850 w 2476500"/>
                <a:gd name="connsiteY31" fmla="*/ 0 h 4897799"/>
                <a:gd name="connsiteX32" fmla="*/ 2305050 w 2476500"/>
                <a:gd name="connsiteY32" fmla="*/ 5399 h 4897799"/>
                <a:gd name="connsiteX0" fmla="*/ 2305050 w 2505075"/>
                <a:gd name="connsiteY0" fmla="*/ 5399 h 4897799"/>
                <a:gd name="connsiteX1" fmla="*/ 2352675 w 2505075"/>
                <a:gd name="connsiteY1" fmla="*/ 1068749 h 4897799"/>
                <a:gd name="connsiteX2" fmla="*/ 2505075 w 2505075"/>
                <a:gd name="connsiteY2" fmla="*/ 1552218 h 4897799"/>
                <a:gd name="connsiteX3" fmla="*/ 2476500 w 2505075"/>
                <a:gd name="connsiteY3" fmla="*/ 2040299 h 4897799"/>
                <a:gd name="connsiteX4" fmla="*/ 2371725 w 2505075"/>
                <a:gd name="connsiteY4" fmla="*/ 2450905 h 4897799"/>
                <a:gd name="connsiteX5" fmla="*/ 2266950 w 2505075"/>
                <a:gd name="connsiteY5" fmla="*/ 2735624 h 4897799"/>
                <a:gd name="connsiteX6" fmla="*/ 2114550 w 2505075"/>
                <a:gd name="connsiteY6" fmla="*/ 3238386 h 4897799"/>
                <a:gd name="connsiteX7" fmla="*/ 1905000 w 2505075"/>
                <a:gd name="connsiteY7" fmla="*/ 3639468 h 4897799"/>
                <a:gd name="connsiteX8" fmla="*/ 1619250 w 2505075"/>
                <a:gd name="connsiteY8" fmla="*/ 4031024 h 4897799"/>
                <a:gd name="connsiteX9" fmla="*/ 1438275 w 2505075"/>
                <a:gd name="connsiteY9" fmla="*/ 4306218 h 4897799"/>
                <a:gd name="connsiteX10" fmla="*/ 1133475 w 2505075"/>
                <a:gd name="connsiteY10" fmla="*/ 4539186 h 4897799"/>
                <a:gd name="connsiteX11" fmla="*/ 714375 w 2505075"/>
                <a:gd name="connsiteY11" fmla="*/ 4488224 h 4897799"/>
                <a:gd name="connsiteX12" fmla="*/ 523875 w 2505075"/>
                <a:gd name="connsiteY12" fmla="*/ 4602524 h 4897799"/>
                <a:gd name="connsiteX13" fmla="*/ 466725 w 2505075"/>
                <a:gd name="connsiteY13" fmla="*/ 4716824 h 4897799"/>
                <a:gd name="connsiteX14" fmla="*/ 466725 w 2505075"/>
                <a:gd name="connsiteY14" fmla="*/ 4773974 h 4897799"/>
                <a:gd name="connsiteX15" fmla="*/ 447675 w 2505075"/>
                <a:gd name="connsiteY15" fmla="*/ 4897799 h 4897799"/>
                <a:gd name="connsiteX16" fmla="*/ 0 w 2505075"/>
                <a:gd name="connsiteY16" fmla="*/ 4897799 h 4897799"/>
                <a:gd name="connsiteX17" fmla="*/ 38100 w 2505075"/>
                <a:gd name="connsiteY17" fmla="*/ 4612049 h 4897799"/>
                <a:gd name="connsiteX18" fmla="*/ 104775 w 2505075"/>
                <a:gd name="connsiteY18" fmla="*/ 4412024 h 4897799"/>
                <a:gd name="connsiteX19" fmla="*/ 200025 w 2505075"/>
                <a:gd name="connsiteY19" fmla="*/ 4221524 h 4897799"/>
                <a:gd name="connsiteX20" fmla="*/ 409575 w 2505075"/>
                <a:gd name="connsiteY20" fmla="*/ 4116749 h 4897799"/>
                <a:gd name="connsiteX21" fmla="*/ 638175 w 2505075"/>
                <a:gd name="connsiteY21" fmla="*/ 4050074 h 4897799"/>
                <a:gd name="connsiteX22" fmla="*/ 923925 w 2505075"/>
                <a:gd name="connsiteY22" fmla="*/ 3935774 h 4897799"/>
                <a:gd name="connsiteX23" fmla="*/ 1143000 w 2505075"/>
                <a:gd name="connsiteY23" fmla="*/ 3764324 h 4897799"/>
                <a:gd name="connsiteX24" fmla="*/ 1343025 w 2505075"/>
                <a:gd name="connsiteY24" fmla="*/ 3516674 h 4897799"/>
                <a:gd name="connsiteX25" fmla="*/ 1514475 w 2505075"/>
                <a:gd name="connsiteY25" fmla="*/ 3164249 h 4897799"/>
                <a:gd name="connsiteX26" fmla="*/ 1743075 w 2505075"/>
                <a:gd name="connsiteY26" fmla="*/ 2630849 h 4897799"/>
                <a:gd name="connsiteX27" fmla="*/ 1866900 w 2505075"/>
                <a:gd name="connsiteY27" fmla="*/ 2249849 h 4897799"/>
                <a:gd name="connsiteX28" fmla="*/ 1962150 w 2505075"/>
                <a:gd name="connsiteY28" fmla="*/ 1830749 h 4897799"/>
                <a:gd name="connsiteX29" fmla="*/ 2009775 w 2505075"/>
                <a:gd name="connsiteY29" fmla="*/ 1373549 h 4897799"/>
                <a:gd name="connsiteX30" fmla="*/ 1971675 w 2505075"/>
                <a:gd name="connsiteY30" fmla="*/ 954449 h 4897799"/>
                <a:gd name="connsiteX31" fmla="*/ 1847850 w 2505075"/>
                <a:gd name="connsiteY31" fmla="*/ 0 h 4897799"/>
                <a:gd name="connsiteX32" fmla="*/ 2305050 w 2505075"/>
                <a:gd name="connsiteY32" fmla="*/ 5399 h 4897799"/>
                <a:gd name="connsiteX0" fmla="*/ 230505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33475 w 2524125"/>
                <a:gd name="connsiteY10" fmla="*/ 4539186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847850 w 2524125"/>
                <a:gd name="connsiteY31" fmla="*/ 0 h 4897799"/>
                <a:gd name="connsiteX32" fmla="*/ 230505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33475 w 2524125"/>
                <a:gd name="connsiteY10" fmla="*/ 4539186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84785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33475 w 2524125"/>
                <a:gd name="connsiteY10" fmla="*/ 4539186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505211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471236 h 4897799"/>
                <a:gd name="connsiteX11" fmla="*/ 714375 w 2524125"/>
                <a:gd name="connsiteY11" fmla="*/ 448822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471236 h 4897799"/>
                <a:gd name="connsiteX11" fmla="*/ 930584 w 2524125"/>
                <a:gd name="connsiteY11" fmla="*/ 4456064 h 4897799"/>
                <a:gd name="connsiteX12" fmla="*/ 523875 w 2524125"/>
                <a:gd name="connsiteY12" fmla="*/ 4602524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471236 h 4897799"/>
                <a:gd name="connsiteX11" fmla="*/ 930584 w 2524125"/>
                <a:gd name="connsiteY11" fmla="*/ 4456064 h 4897799"/>
                <a:gd name="connsiteX12" fmla="*/ 707359 w 2524125"/>
                <a:gd name="connsiteY12" fmla="*/ 4524385 h 4897799"/>
                <a:gd name="connsiteX13" fmla="*/ 466725 w 2524125"/>
                <a:gd name="connsiteY13" fmla="*/ 4716824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471236 h 4897799"/>
                <a:gd name="connsiteX11" fmla="*/ 930584 w 2524125"/>
                <a:gd name="connsiteY11" fmla="*/ 4456064 h 4897799"/>
                <a:gd name="connsiteX12" fmla="*/ 707359 w 2524125"/>
                <a:gd name="connsiteY12" fmla="*/ 4524385 h 4897799"/>
                <a:gd name="connsiteX13" fmla="*/ 569356 w 2524125"/>
                <a:gd name="connsiteY13" fmla="*/ 4601077 h 4897799"/>
                <a:gd name="connsiteX14" fmla="*/ 466725 w 2524125"/>
                <a:gd name="connsiteY14" fmla="*/ 4773974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471236 h 4897799"/>
                <a:gd name="connsiteX11" fmla="*/ 930584 w 2524125"/>
                <a:gd name="connsiteY11" fmla="*/ 4456064 h 4897799"/>
                <a:gd name="connsiteX12" fmla="*/ 707359 w 2524125"/>
                <a:gd name="connsiteY12" fmla="*/ 4524385 h 4897799"/>
                <a:gd name="connsiteX13" fmla="*/ 569356 w 2524125"/>
                <a:gd name="connsiteY13" fmla="*/ 4601077 h 4897799"/>
                <a:gd name="connsiteX14" fmla="*/ 487085 w 2524125"/>
                <a:gd name="connsiteY14" fmla="*/ 4642621 h 4897799"/>
                <a:gd name="connsiteX15" fmla="*/ 447675 w 2524125"/>
                <a:gd name="connsiteY15" fmla="*/ 4897799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514600 w 2524125"/>
                <a:gd name="connsiteY0" fmla="*/ 5399 h 4897799"/>
                <a:gd name="connsiteX1" fmla="*/ 2524125 w 2524125"/>
                <a:gd name="connsiteY1" fmla="*/ 1068749 h 4897799"/>
                <a:gd name="connsiteX2" fmla="*/ 2505075 w 2524125"/>
                <a:gd name="connsiteY2" fmla="*/ 1552218 h 4897799"/>
                <a:gd name="connsiteX3" fmla="*/ 2476500 w 2524125"/>
                <a:gd name="connsiteY3" fmla="*/ 2040299 h 4897799"/>
                <a:gd name="connsiteX4" fmla="*/ 2371725 w 2524125"/>
                <a:gd name="connsiteY4" fmla="*/ 2450905 h 4897799"/>
                <a:gd name="connsiteX5" fmla="*/ 2266950 w 2524125"/>
                <a:gd name="connsiteY5" fmla="*/ 2735624 h 4897799"/>
                <a:gd name="connsiteX6" fmla="*/ 2114550 w 2524125"/>
                <a:gd name="connsiteY6" fmla="*/ 3238386 h 4897799"/>
                <a:gd name="connsiteX7" fmla="*/ 1905000 w 2524125"/>
                <a:gd name="connsiteY7" fmla="*/ 3639468 h 4897799"/>
                <a:gd name="connsiteX8" fmla="*/ 1619250 w 2524125"/>
                <a:gd name="connsiteY8" fmla="*/ 4031024 h 4897799"/>
                <a:gd name="connsiteX9" fmla="*/ 1438275 w 2524125"/>
                <a:gd name="connsiteY9" fmla="*/ 4306218 h 4897799"/>
                <a:gd name="connsiteX10" fmla="*/ 1123950 w 2524125"/>
                <a:gd name="connsiteY10" fmla="*/ 4471236 h 4897799"/>
                <a:gd name="connsiteX11" fmla="*/ 930584 w 2524125"/>
                <a:gd name="connsiteY11" fmla="*/ 4456064 h 4897799"/>
                <a:gd name="connsiteX12" fmla="*/ 707359 w 2524125"/>
                <a:gd name="connsiteY12" fmla="*/ 4524385 h 4897799"/>
                <a:gd name="connsiteX13" fmla="*/ 569356 w 2524125"/>
                <a:gd name="connsiteY13" fmla="*/ 4601077 h 4897799"/>
                <a:gd name="connsiteX14" fmla="*/ 487085 w 2524125"/>
                <a:gd name="connsiteY14" fmla="*/ 4642621 h 4897799"/>
                <a:gd name="connsiteX15" fmla="*/ 464689 w 2524125"/>
                <a:gd name="connsiteY15" fmla="*/ 4633777 h 4897799"/>
                <a:gd name="connsiteX16" fmla="*/ 0 w 2524125"/>
                <a:gd name="connsiteY16" fmla="*/ 4897799 h 4897799"/>
                <a:gd name="connsiteX17" fmla="*/ 38100 w 2524125"/>
                <a:gd name="connsiteY17" fmla="*/ 4612049 h 4897799"/>
                <a:gd name="connsiteX18" fmla="*/ 104775 w 2524125"/>
                <a:gd name="connsiteY18" fmla="*/ 4412024 h 4897799"/>
                <a:gd name="connsiteX19" fmla="*/ 200025 w 2524125"/>
                <a:gd name="connsiteY19" fmla="*/ 4221524 h 4897799"/>
                <a:gd name="connsiteX20" fmla="*/ 409575 w 2524125"/>
                <a:gd name="connsiteY20" fmla="*/ 4116749 h 4897799"/>
                <a:gd name="connsiteX21" fmla="*/ 638175 w 2524125"/>
                <a:gd name="connsiteY21" fmla="*/ 4050074 h 4897799"/>
                <a:gd name="connsiteX22" fmla="*/ 923925 w 2524125"/>
                <a:gd name="connsiteY22" fmla="*/ 3935774 h 4897799"/>
                <a:gd name="connsiteX23" fmla="*/ 1143000 w 2524125"/>
                <a:gd name="connsiteY23" fmla="*/ 3764324 h 4897799"/>
                <a:gd name="connsiteX24" fmla="*/ 1343025 w 2524125"/>
                <a:gd name="connsiteY24" fmla="*/ 3516674 h 4897799"/>
                <a:gd name="connsiteX25" fmla="*/ 1514475 w 2524125"/>
                <a:gd name="connsiteY25" fmla="*/ 3164249 h 4897799"/>
                <a:gd name="connsiteX26" fmla="*/ 1743075 w 2524125"/>
                <a:gd name="connsiteY26" fmla="*/ 2630849 h 4897799"/>
                <a:gd name="connsiteX27" fmla="*/ 1866900 w 2524125"/>
                <a:gd name="connsiteY27" fmla="*/ 2249849 h 4897799"/>
                <a:gd name="connsiteX28" fmla="*/ 1962150 w 2524125"/>
                <a:gd name="connsiteY28" fmla="*/ 1830749 h 4897799"/>
                <a:gd name="connsiteX29" fmla="*/ 2009775 w 2524125"/>
                <a:gd name="connsiteY29" fmla="*/ 1373549 h 4897799"/>
                <a:gd name="connsiteX30" fmla="*/ 1971675 w 2524125"/>
                <a:gd name="connsiteY30" fmla="*/ 954449 h 4897799"/>
                <a:gd name="connsiteX31" fmla="*/ 1943100 w 2524125"/>
                <a:gd name="connsiteY31" fmla="*/ 0 h 4897799"/>
                <a:gd name="connsiteX32" fmla="*/ 2514600 w 2524125"/>
                <a:gd name="connsiteY32" fmla="*/ 5399 h 4897799"/>
                <a:gd name="connsiteX0" fmla="*/ 2768104 w 2777629"/>
                <a:gd name="connsiteY0" fmla="*/ 5399 h 4642621"/>
                <a:gd name="connsiteX1" fmla="*/ 2777629 w 2777629"/>
                <a:gd name="connsiteY1" fmla="*/ 1068749 h 4642621"/>
                <a:gd name="connsiteX2" fmla="*/ 2758579 w 2777629"/>
                <a:gd name="connsiteY2" fmla="*/ 1552218 h 4642621"/>
                <a:gd name="connsiteX3" fmla="*/ 2730004 w 2777629"/>
                <a:gd name="connsiteY3" fmla="*/ 2040299 h 4642621"/>
                <a:gd name="connsiteX4" fmla="*/ 2625229 w 2777629"/>
                <a:gd name="connsiteY4" fmla="*/ 2450905 h 4642621"/>
                <a:gd name="connsiteX5" fmla="*/ 2520454 w 2777629"/>
                <a:gd name="connsiteY5" fmla="*/ 2735624 h 4642621"/>
                <a:gd name="connsiteX6" fmla="*/ 2368054 w 2777629"/>
                <a:gd name="connsiteY6" fmla="*/ 3238386 h 4642621"/>
                <a:gd name="connsiteX7" fmla="*/ 2158504 w 2777629"/>
                <a:gd name="connsiteY7" fmla="*/ 3639468 h 4642621"/>
                <a:gd name="connsiteX8" fmla="*/ 1872754 w 2777629"/>
                <a:gd name="connsiteY8" fmla="*/ 4031024 h 4642621"/>
                <a:gd name="connsiteX9" fmla="*/ 1691779 w 2777629"/>
                <a:gd name="connsiteY9" fmla="*/ 4306218 h 4642621"/>
                <a:gd name="connsiteX10" fmla="*/ 1377454 w 2777629"/>
                <a:gd name="connsiteY10" fmla="*/ 4471236 h 4642621"/>
                <a:gd name="connsiteX11" fmla="*/ 1184088 w 2777629"/>
                <a:gd name="connsiteY11" fmla="*/ 4456064 h 4642621"/>
                <a:gd name="connsiteX12" fmla="*/ 960863 w 2777629"/>
                <a:gd name="connsiteY12" fmla="*/ 4524385 h 4642621"/>
                <a:gd name="connsiteX13" fmla="*/ 822860 w 2777629"/>
                <a:gd name="connsiteY13" fmla="*/ 4601077 h 4642621"/>
                <a:gd name="connsiteX14" fmla="*/ 740589 w 2777629"/>
                <a:gd name="connsiteY14" fmla="*/ 4642621 h 4642621"/>
                <a:gd name="connsiteX15" fmla="*/ 718193 w 2777629"/>
                <a:gd name="connsiteY15" fmla="*/ 4633777 h 4642621"/>
                <a:gd name="connsiteX16" fmla="*/ 0 w 2777629"/>
                <a:gd name="connsiteY16" fmla="*/ 4585645 h 4642621"/>
                <a:gd name="connsiteX17" fmla="*/ 291604 w 2777629"/>
                <a:gd name="connsiteY17" fmla="*/ 4612049 h 4642621"/>
                <a:gd name="connsiteX18" fmla="*/ 358279 w 2777629"/>
                <a:gd name="connsiteY18" fmla="*/ 4412024 h 4642621"/>
                <a:gd name="connsiteX19" fmla="*/ 453529 w 2777629"/>
                <a:gd name="connsiteY19" fmla="*/ 4221524 h 4642621"/>
                <a:gd name="connsiteX20" fmla="*/ 663079 w 2777629"/>
                <a:gd name="connsiteY20" fmla="*/ 4116749 h 4642621"/>
                <a:gd name="connsiteX21" fmla="*/ 891679 w 2777629"/>
                <a:gd name="connsiteY21" fmla="*/ 4050074 h 4642621"/>
                <a:gd name="connsiteX22" fmla="*/ 1177429 w 2777629"/>
                <a:gd name="connsiteY22" fmla="*/ 3935774 h 4642621"/>
                <a:gd name="connsiteX23" fmla="*/ 1396504 w 2777629"/>
                <a:gd name="connsiteY23" fmla="*/ 3764324 h 4642621"/>
                <a:gd name="connsiteX24" fmla="*/ 1596529 w 2777629"/>
                <a:gd name="connsiteY24" fmla="*/ 3516674 h 4642621"/>
                <a:gd name="connsiteX25" fmla="*/ 1767979 w 2777629"/>
                <a:gd name="connsiteY25" fmla="*/ 3164249 h 4642621"/>
                <a:gd name="connsiteX26" fmla="*/ 1996579 w 2777629"/>
                <a:gd name="connsiteY26" fmla="*/ 2630849 h 4642621"/>
                <a:gd name="connsiteX27" fmla="*/ 2120404 w 2777629"/>
                <a:gd name="connsiteY27" fmla="*/ 2249849 h 4642621"/>
                <a:gd name="connsiteX28" fmla="*/ 2215654 w 2777629"/>
                <a:gd name="connsiteY28" fmla="*/ 1830749 h 4642621"/>
                <a:gd name="connsiteX29" fmla="*/ 2263279 w 2777629"/>
                <a:gd name="connsiteY29" fmla="*/ 1373549 h 4642621"/>
                <a:gd name="connsiteX30" fmla="*/ 2225179 w 2777629"/>
                <a:gd name="connsiteY30" fmla="*/ 954449 h 4642621"/>
                <a:gd name="connsiteX31" fmla="*/ 2196604 w 2777629"/>
                <a:gd name="connsiteY31" fmla="*/ 0 h 4642621"/>
                <a:gd name="connsiteX32" fmla="*/ 2768104 w 2777629"/>
                <a:gd name="connsiteY32" fmla="*/ 5399 h 4642621"/>
                <a:gd name="connsiteX0" fmla="*/ 2768104 w 2777629"/>
                <a:gd name="connsiteY0" fmla="*/ 5399 h 4642621"/>
                <a:gd name="connsiteX1" fmla="*/ 2777629 w 2777629"/>
                <a:gd name="connsiteY1" fmla="*/ 1068749 h 4642621"/>
                <a:gd name="connsiteX2" fmla="*/ 2758579 w 2777629"/>
                <a:gd name="connsiteY2" fmla="*/ 1552218 h 4642621"/>
                <a:gd name="connsiteX3" fmla="*/ 2730004 w 2777629"/>
                <a:gd name="connsiteY3" fmla="*/ 2040299 h 4642621"/>
                <a:gd name="connsiteX4" fmla="*/ 2625229 w 2777629"/>
                <a:gd name="connsiteY4" fmla="*/ 2450905 h 4642621"/>
                <a:gd name="connsiteX5" fmla="*/ 2520454 w 2777629"/>
                <a:gd name="connsiteY5" fmla="*/ 2735624 h 4642621"/>
                <a:gd name="connsiteX6" fmla="*/ 2368054 w 2777629"/>
                <a:gd name="connsiteY6" fmla="*/ 3238386 h 4642621"/>
                <a:gd name="connsiteX7" fmla="*/ 2158504 w 2777629"/>
                <a:gd name="connsiteY7" fmla="*/ 3639468 h 4642621"/>
                <a:gd name="connsiteX8" fmla="*/ 1872754 w 2777629"/>
                <a:gd name="connsiteY8" fmla="*/ 4031024 h 4642621"/>
                <a:gd name="connsiteX9" fmla="*/ 1691779 w 2777629"/>
                <a:gd name="connsiteY9" fmla="*/ 4306218 h 4642621"/>
                <a:gd name="connsiteX10" fmla="*/ 1377454 w 2777629"/>
                <a:gd name="connsiteY10" fmla="*/ 4471236 h 4642621"/>
                <a:gd name="connsiteX11" fmla="*/ 1184088 w 2777629"/>
                <a:gd name="connsiteY11" fmla="*/ 4456064 h 4642621"/>
                <a:gd name="connsiteX12" fmla="*/ 960863 w 2777629"/>
                <a:gd name="connsiteY12" fmla="*/ 4524385 h 4642621"/>
                <a:gd name="connsiteX13" fmla="*/ 822860 w 2777629"/>
                <a:gd name="connsiteY13" fmla="*/ 4601077 h 4642621"/>
                <a:gd name="connsiteX14" fmla="*/ 740589 w 2777629"/>
                <a:gd name="connsiteY14" fmla="*/ 4642621 h 4642621"/>
                <a:gd name="connsiteX15" fmla="*/ 718193 w 2777629"/>
                <a:gd name="connsiteY15" fmla="*/ 4633777 h 4642621"/>
                <a:gd name="connsiteX16" fmla="*/ 0 w 2777629"/>
                <a:gd name="connsiteY16" fmla="*/ 4585645 h 4642621"/>
                <a:gd name="connsiteX17" fmla="*/ 65863 w 2777629"/>
                <a:gd name="connsiteY17" fmla="*/ 4422877 h 4642621"/>
                <a:gd name="connsiteX18" fmla="*/ 358279 w 2777629"/>
                <a:gd name="connsiteY18" fmla="*/ 4412024 h 4642621"/>
                <a:gd name="connsiteX19" fmla="*/ 453529 w 2777629"/>
                <a:gd name="connsiteY19" fmla="*/ 4221524 h 4642621"/>
                <a:gd name="connsiteX20" fmla="*/ 663079 w 2777629"/>
                <a:gd name="connsiteY20" fmla="*/ 4116749 h 4642621"/>
                <a:gd name="connsiteX21" fmla="*/ 891679 w 2777629"/>
                <a:gd name="connsiteY21" fmla="*/ 4050074 h 4642621"/>
                <a:gd name="connsiteX22" fmla="*/ 1177429 w 2777629"/>
                <a:gd name="connsiteY22" fmla="*/ 3935774 h 4642621"/>
                <a:gd name="connsiteX23" fmla="*/ 1396504 w 2777629"/>
                <a:gd name="connsiteY23" fmla="*/ 3764324 h 4642621"/>
                <a:gd name="connsiteX24" fmla="*/ 1596529 w 2777629"/>
                <a:gd name="connsiteY24" fmla="*/ 3516674 h 4642621"/>
                <a:gd name="connsiteX25" fmla="*/ 1767979 w 2777629"/>
                <a:gd name="connsiteY25" fmla="*/ 3164249 h 4642621"/>
                <a:gd name="connsiteX26" fmla="*/ 1996579 w 2777629"/>
                <a:gd name="connsiteY26" fmla="*/ 2630849 h 4642621"/>
                <a:gd name="connsiteX27" fmla="*/ 2120404 w 2777629"/>
                <a:gd name="connsiteY27" fmla="*/ 2249849 h 4642621"/>
                <a:gd name="connsiteX28" fmla="*/ 2215654 w 2777629"/>
                <a:gd name="connsiteY28" fmla="*/ 1830749 h 4642621"/>
                <a:gd name="connsiteX29" fmla="*/ 2263279 w 2777629"/>
                <a:gd name="connsiteY29" fmla="*/ 1373549 h 4642621"/>
                <a:gd name="connsiteX30" fmla="*/ 2225179 w 2777629"/>
                <a:gd name="connsiteY30" fmla="*/ 954449 h 4642621"/>
                <a:gd name="connsiteX31" fmla="*/ 2196604 w 2777629"/>
                <a:gd name="connsiteY31" fmla="*/ 0 h 4642621"/>
                <a:gd name="connsiteX32" fmla="*/ 2768104 w 2777629"/>
                <a:gd name="connsiteY32" fmla="*/ 5399 h 4642621"/>
                <a:gd name="connsiteX0" fmla="*/ 2768104 w 2777629"/>
                <a:gd name="connsiteY0" fmla="*/ 5399 h 4642621"/>
                <a:gd name="connsiteX1" fmla="*/ 2777629 w 2777629"/>
                <a:gd name="connsiteY1" fmla="*/ 1068749 h 4642621"/>
                <a:gd name="connsiteX2" fmla="*/ 2758579 w 2777629"/>
                <a:gd name="connsiteY2" fmla="*/ 1552218 h 4642621"/>
                <a:gd name="connsiteX3" fmla="*/ 2730004 w 2777629"/>
                <a:gd name="connsiteY3" fmla="*/ 2040299 h 4642621"/>
                <a:gd name="connsiteX4" fmla="*/ 2625229 w 2777629"/>
                <a:gd name="connsiteY4" fmla="*/ 2450905 h 4642621"/>
                <a:gd name="connsiteX5" fmla="*/ 2520454 w 2777629"/>
                <a:gd name="connsiteY5" fmla="*/ 2735624 h 4642621"/>
                <a:gd name="connsiteX6" fmla="*/ 2368054 w 2777629"/>
                <a:gd name="connsiteY6" fmla="*/ 3238386 h 4642621"/>
                <a:gd name="connsiteX7" fmla="*/ 2158504 w 2777629"/>
                <a:gd name="connsiteY7" fmla="*/ 3639468 h 4642621"/>
                <a:gd name="connsiteX8" fmla="*/ 1872754 w 2777629"/>
                <a:gd name="connsiteY8" fmla="*/ 4031024 h 4642621"/>
                <a:gd name="connsiteX9" fmla="*/ 1691779 w 2777629"/>
                <a:gd name="connsiteY9" fmla="*/ 4306218 h 4642621"/>
                <a:gd name="connsiteX10" fmla="*/ 1377454 w 2777629"/>
                <a:gd name="connsiteY10" fmla="*/ 4471236 h 4642621"/>
                <a:gd name="connsiteX11" fmla="*/ 1184088 w 2777629"/>
                <a:gd name="connsiteY11" fmla="*/ 4456064 h 4642621"/>
                <a:gd name="connsiteX12" fmla="*/ 960863 w 2777629"/>
                <a:gd name="connsiteY12" fmla="*/ 4524385 h 4642621"/>
                <a:gd name="connsiteX13" fmla="*/ 822860 w 2777629"/>
                <a:gd name="connsiteY13" fmla="*/ 4601077 h 4642621"/>
                <a:gd name="connsiteX14" fmla="*/ 740589 w 2777629"/>
                <a:gd name="connsiteY14" fmla="*/ 4642621 h 4642621"/>
                <a:gd name="connsiteX15" fmla="*/ 718193 w 2777629"/>
                <a:gd name="connsiteY15" fmla="*/ 4633777 h 4642621"/>
                <a:gd name="connsiteX16" fmla="*/ 0 w 2777629"/>
                <a:gd name="connsiteY16" fmla="*/ 4585645 h 4642621"/>
                <a:gd name="connsiteX17" fmla="*/ 65863 w 2777629"/>
                <a:gd name="connsiteY17" fmla="*/ 4422877 h 4642621"/>
                <a:gd name="connsiteX18" fmla="*/ 358279 w 2777629"/>
                <a:gd name="connsiteY18" fmla="*/ 4412024 h 4642621"/>
                <a:gd name="connsiteX19" fmla="*/ 571163 w 2777629"/>
                <a:gd name="connsiteY19" fmla="*/ 4426777 h 4642621"/>
                <a:gd name="connsiteX20" fmla="*/ 663079 w 2777629"/>
                <a:gd name="connsiteY20" fmla="*/ 4116749 h 4642621"/>
                <a:gd name="connsiteX21" fmla="*/ 891679 w 2777629"/>
                <a:gd name="connsiteY21" fmla="*/ 4050074 h 4642621"/>
                <a:gd name="connsiteX22" fmla="*/ 1177429 w 2777629"/>
                <a:gd name="connsiteY22" fmla="*/ 3935774 h 4642621"/>
                <a:gd name="connsiteX23" fmla="*/ 1396504 w 2777629"/>
                <a:gd name="connsiteY23" fmla="*/ 3764324 h 4642621"/>
                <a:gd name="connsiteX24" fmla="*/ 1596529 w 2777629"/>
                <a:gd name="connsiteY24" fmla="*/ 3516674 h 4642621"/>
                <a:gd name="connsiteX25" fmla="*/ 1767979 w 2777629"/>
                <a:gd name="connsiteY25" fmla="*/ 3164249 h 4642621"/>
                <a:gd name="connsiteX26" fmla="*/ 1996579 w 2777629"/>
                <a:gd name="connsiteY26" fmla="*/ 2630849 h 4642621"/>
                <a:gd name="connsiteX27" fmla="*/ 2120404 w 2777629"/>
                <a:gd name="connsiteY27" fmla="*/ 2249849 h 4642621"/>
                <a:gd name="connsiteX28" fmla="*/ 2215654 w 2777629"/>
                <a:gd name="connsiteY28" fmla="*/ 1830749 h 4642621"/>
                <a:gd name="connsiteX29" fmla="*/ 2263279 w 2777629"/>
                <a:gd name="connsiteY29" fmla="*/ 1373549 h 4642621"/>
                <a:gd name="connsiteX30" fmla="*/ 2225179 w 2777629"/>
                <a:gd name="connsiteY30" fmla="*/ 954449 h 4642621"/>
                <a:gd name="connsiteX31" fmla="*/ 2196604 w 2777629"/>
                <a:gd name="connsiteY31" fmla="*/ 0 h 4642621"/>
                <a:gd name="connsiteX32" fmla="*/ 2768104 w 2777629"/>
                <a:gd name="connsiteY32" fmla="*/ 5399 h 4642621"/>
                <a:gd name="connsiteX0" fmla="*/ 2768104 w 2777629"/>
                <a:gd name="connsiteY0" fmla="*/ 5399 h 4642621"/>
                <a:gd name="connsiteX1" fmla="*/ 2777629 w 2777629"/>
                <a:gd name="connsiteY1" fmla="*/ 1068749 h 4642621"/>
                <a:gd name="connsiteX2" fmla="*/ 2758579 w 2777629"/>
                <a:gd name="connsiteY2" fmla="*/ 1552218 h 4642621"/>
                <a:gd name="connsiteX3" fmla="*/ 2730004 w 2777629"/>
                <a:gd name="connsiteY3" fmla="*/ 2040299 h 4642621"/>
                <a:gd name="connsiteX4" fmla="*/ 2625229 w 2777629"/>
                <a:gd name="connsiteY4" fmla="*/ 2450905 h 4642621"/>
                <a:gd name="connsiteX5" fmla="*/ 2520454 w 2777629"/>
                <a:gd name="connsiteY5" fmla="*/ 2735624 h 4642621"/>
                <a:gd name="connsiteX6" fmla="*/ 2368054 w 2777629"/>
                <a:gd name="connsiteY6" fmla="*/ 3238386 h 4642621"/>
                <a:gd name="connsiteX7" fmla="*/ 2158504 w 2777629"/>
                <a:gd name="connsiteY7" fmla="*/ 3639468 h 4642621"/>
                <a:gd name="connsiteX8" fmla="*/ 1872754 w 2777629"/>
                <a:gd name="connsiteY8" fmla="*/ 4031024 h 4642621"/>
                <a:gd name="connsiteX9" fmla="*/ 1691779 w 2777629"/>
                <a:gd name="connsiteY9" fmla="*/ 4306218 h 4642621"/>
                <a:gd name="connsiteX10" fmla="*/ 1377454 w 2777629"/>
                <a:gd name="connsiteY10" fmla="*/ 4471236 h 4642621"/>
                <a:gd name="connsiteX11" fmla="*/ 1184088 w 2777629"/>
                <a:gd name="connsiteY11" fmla="*/ 4456064 h 4642621"/>
                <a:gd name="connsiteX12" fmla="*/ 960863 w 2777629"/>
                <a:gd name="connsiteY12" fmla="*/ 4524385 h 4642621"/>
                <a:gd name="connsiteX13" fmla="*/ 822860 w 2777629"/>
                <a:gd name="connsiteY13" fmla="*/ 4601077 h 4642621"/>
                <a:gd name="connsiteX14" fmla="*/ 740589 w 2777629"/>
                <a:gd name="connsiteY14" fmla="*/ 4642621 h 4642621"/>
                <a:gd name="connsiteX15" fmla="*/ 718193 w 2777629"/>
                <a:gd name="connsiteY15" fmla="*/ 4633777 h 4642621"/>
                <a:gd name="connsiteX16" fmla="*/ 0 w 2777629"/>
                <a:gd name="connsiteY16" fmla="*/ 4585645 h 4642621"/>
                <a:gd name="connsiteX17" fmla="*/ 65863 w 2777629"/>
                <a:gd name="connsiteY17" fmla="*/ 4422877 h 4642621"/>
                <a:gd name="connsiteX18" fmla="*/ 358279 w 2777629"/>
                <a:gd name="connsiteY18" fmla="*/ 4412024 h 4642621"/>
                <a:gd name="connsiteX19" fmla="*/ 571163 w 2777629"/>
                <a:gd name="connsiteY19" fmla="*/ 4426777 h 4642621"/>
                <a:gd name="connsiteX20" fmla="*/ 817695 w 2777629"/>
                <a:gd name="connsiteY20" fmla="*/ 4301973 h 4642621"/>
                <a:gd name="connsiteX21" fmla="*/ 891679 w 2777629"/>
                <a:gd name="connsiteY21" fmla="*/ 4050074 h 4642621"/>
                <a:gd name="connsiteX22" fmla="*/ 1177429 w 2777629"/>
                <a:gd name="connsiteY22" fmla="*/ 3935774 h 4642621"/>
                <a:gd name="connsiteX23" fmla="*/ 1396504 w 2777629"/>
                <a:gd name="connsiteY23" fmla="*/ 3764324 h 4642621"/>
                <a:gd name="connsiteX24" fmla="*/ 1596529 w 2777629"/>
                <a:gd name="connsiteY24" fmla="*/ 3516674 h 4642621"/>
                <a:gd name="connsiteX25" fmla="*/ 1767979 w 2777629"/>
                <a:gd name="connsiteY25" fmla="*/ 3164249 h 4642621"/>
                <a:gd name="connsiteX26" fmla="*/ 1996579 w 2777629"/>
                <a:gd name="connsiteY26" fmla="*/ 2630849 h 4642621"/>
                <a:gd name="connsiteX27" fmla="*/ 2120404 w 2777629"/>
                <a:gd name="connsiteY27" fmla="*/ 2249849 h 4642621"/>
                <a:gd name="connsiteX28" fmla="*/ 2215654 w 2777629"/>
                <a:gd name="connsiteY28" fmla="*/ 1830749 h 4642621"/>
                <a:gd name="connsiteX29" fmla="*/ 2263279 w 2777629"/>
                <a:gd name="connsiteY29" fmla="*/ 1373549 h 4642621"/>
                <a:gd name="connsiteX30" fmla="*/ 2225179 w 2777629"/>
                <a:gd name="connsiteY30" fmla="*/ 954449 h 4642621"/>
                <a:gd name="connsiteX31" fmla="*/ 2196604 w 2777629"/>
                <a:gd name="connsiteY31" fmla="*/ 0 h 4642621"/>
                <a:gd name="connsiteX32" fmla="*/ 2768104 w 2777629"/>
                <a:gd name="connsiteY32" fmla="*/ 5399 h 4642621"/>
                <a:gd name="connsiteX0" fmla="*/ 2768104 w 2777629"/>
                <a:gd name="connsiteY0" fmla="*/ 5399 h 4642621"/>
                <a:gd name="connsiteX1" fmla="*/ 2777629 w 2777629"/>
                <a:gd name="connsiteY1" fmla="*/ 1068749 h 4642621"/>
                <a:gd name="connsiteX2" fmla="*/ 2758579 w 2777629"/>
                <a:gd name="connsiteY2" fmla="*/ 1552218 h 4642621"/>
                <a:gd name="connsiteX3" fmla="*/ 2730004 w 2777629"/>
                <a:gd name="connsiteY3" fmla="*/ 2040299 h 4642621"/>
                <a:gd name="connsiteX4" fmla="*/ 2625229 w 2777629"/>
                <a:gd name="connsiteY4" fmla="*/ 2450905 h 4642621"/>
                <a:gd name="connsiteX5" fmla="*/ 2520454 w 2777629"/>
                <a:gd name="connsiteY5" fmla="*/ 2735624 h 4642621"/>
                <a:gd name="connsiteX6" fmla="*/ 2368054 w 2777629"/>
                <a:gd name="connsiteY6" fmla="*/ 3238386 h 4642621"/>
                <a:gd name="connsiteX7" fmla="*/ 2158504 w 2777629"/>
                <a:gd name="connsiteY7" fmla="*/ 3639468 h 4642621"/>
                <a:gd name="connsiteX8" fmla="*/ 1872754 w 2777629"/>
                <a:gd name="connsiteY8" fmla="*/ 4031024 h 4642621"/>
                <a:gd name="connsiteX9" fmla="*/ 1691779 w 2777629"/>
                <a:gd name="connsiteY9" fmla="*/ 4306218 h 4642621"/>
                <a:gd name="connsiteX10" fmla="*/ 1377454 w 2777629"/>
                <a:gd name="connsiteY10" fmla="*/ 4471236 h 4642621"/>
                <a:gd name="connsiteX11" fmla="*/ 1184088 w 2777629"/>
                <a:gd name="connsiteY11" fmla="*/ 4456064 h 4642621"/>
                <a:gd name="connsiteX12" fmla="*/ 960863 w 2777629"/>
                <a:gd name="connsiteY12" fmla="*/ 4524385 h 4642621"/>
                <a:gd name="connsiteX13" fmla="*/ 822860 w 2777629"/>
                <a:gd name="connsiteY13" fmla="*/ 4601077 h 4642621"/>
                <a:gd name="connsiteX14" fmla="*/ 740589 w 2777629"/>
                <a:gd name="connsiteY14" fmla="*/ 4642621 h 4642621"/>
                <a:gd name="connsiteX15" fmla="*/ 718193 w 2777629"/>
                <a:gd name="connsiteY15" fmla="*/ 4633777 h 4642621"/>
                <a:gd name="connsiteX16" fmla="*/ 0 w 2777629"/>
                <a:gd name="connsiteY16" fmla="*/ 4585645 h 4642621"/>
                <a:gd name="connsiteX17" fmla="*/ 65863 w 2777629"/>
                <a:gd name="connsiteY17" fmla="*/ 4422877 h 4642621"/>
                <a:gd name="connsiteX18" fmla="*/ 358279 w 2777629"/>
                <a:gd name="connsiteY18" fmla="*/ 4412024 h 4642621"/>
                <a:gd name="connsiteX19" fmla="*/ 571163 w 2777629"/>
                <a:gd name="connsiteY19" fmla="*/ 4426777 h 4642621"/>
                <a:gd name="connsiteX20" fmla="*/ 817695 w 2777629"/>
                <a:gd name="connsiteY20" fmla="*/ 4301973 h 4642621"/>
                <a:gd name="connsiteX21" fmla="*/ 1151052 w 2777629"/>
                <a:gd name="connsiteY21" fmla="*/ 4086549 h 4642621"/>
                <a:gd name="connsiteX22" fmla="*/ 1177429 w 2777629"/>
                <a:gd name="connsiteY22" fmla="*/ 3935774 h 4642621"/>
                <a:gd name="connsiteX23" fmla="*/ 1396504 w 2777629"/>
                <a:gd name="connsiteY23" fmla="*/ 3764324 h 4642621"/>
                <a:gd name="connsiteX24" fmla="*/ 1596529 w 2777629"/>
                <a:gd name="connsiteY24" fmla="*/ 3516674 h 4642621"/>
                <a:gd name="connsiteX25" fmla="*/ 1767979 w 2777629"/>
                <a:gd name="connsiteY25" fmla="*/ 3164249 h 4642621"/>
                <a:gd name="connsiteX26" fmla="*/ 1996579 w 2777629"/>
                <a:gd name="connsiteY26" fmla="*/ 2630849 h 4642621"/>
                <a:gd name="connsiteX27" fmla="*/ 2120404 w 2777629"/>
                <a:gd name="connsiteY27" fmla="*/ 2249849 h 4642621"/>
                <a:gd name="connsiteX28" fmla="*/ 2215654 w 2777629"/>
                <a:gd name="connsiteY28" fmla="*/ 1830749 h 4642621"/>
                <a:gd name="connsiteX29" fmla="*/ 2263279 w 2777629"/>
                <a:gd name="connsiteY29" fmla="*/ 1373549 h 4642621"/>
                <a:gd name="connsiteX30" fmla="*/ 2225179 w 2777629"/>
                <a:gd name="connsiteY30" fmla="*/ 954449 h 4642621"/>
                <a:gd name="connsiteX31" fmla="*/ 2196604 w 2777629"/>
                <a:gd name="connsiteY31" fmla="*/ 0 h 4642621"/>
                <a:gd name="connsiteX32" fmla="*/ 2768104 w 2777629"/>
                <a:gd name="connsiteY32" fmla="*/ 5399 h 4642621"/>
                <a:gd name="connsiteX0" fmla="*/ 2768104 w 2777629"/>
                <a:gd name="connsiteY0" fmla="*/ 5399 h 4642621"/>
                <a:gd name="connsiteX1" fmla="*/ 2777629 w 2777629"/>
                <a:gd name="connsiteY1" fmla="*/ 1068749 h 4642621"/>
                <a:gd name="connsiteX2" fmla="*/ 2758579 w 2777629"/>
                <a:gd name="connsiteY2" fmla="*/ 1552218 h 4642621"/>
                <a:gd name="connsiteX3" fmla="*/ 2730004 w 2777629"/>
                <a:gd name="connsiteY3" fmla="*/ 2040299 h 4642621"/>
                <a:gd name="connsiteX4" fmla="*/ 2625229 w 2777629"/>
                <a:gd name="connsiteY4" fmla="*/ 2450905 h 4642621"/>
                <a:gd name="connsiteX5" fmla="*/ 2520454 w 2777629"/>
                <a:gd name="connsiteY5" fmla="*/ 2735624 h 4642621"/>
                <a:gd name="connsiteX6" fmla="*/ 2368054 w 2777629"/>
                <a:gd name="connsiteY6" fmla="*/ 3238386 h 4642621"/>
                <a:gd name="connsiteX7" fmla="*/ 2158504 w 2777629"/>
                <a:gd name="connsiteY7" fmla="*/ 3639468 h 4642621"/>
                <a:gd name="connsiteX8" fmla="*/ 1872754 w 2777629"/>
                <a:gd name="connsiteY8" fmla="*/ 4031024 h 4642621"/>
                <a:gd name="connsiteX9" fmla="*/ 1691779 w 2777629"/>
                <a:gd name="connsiteY9" fmla="*/ 4306218 h 4642621"/>
                <a:gd name="connsiteX10" fmla="*/ 1377454 w 2777629"/>
                <a:gd name="connsiteY10" fmla="*/ 4471236 h 4642621"/>
                <a:gd name="connsiteX11" fmla="*/ 1184088 w 2777629"/>
                <a:gd name="connsiteY11" fmla="*/ 4456064 h 4642621"/>
                <a:gd name="connsiteX12" fmla="*/ 960863 w 2777629"/>
                <a:gd name="connsiteY12" fmla="*/ 4524385 h 4642621"/>
                <a:gd name="connsiteX13" fmla="*/ 822860 w 2777629"/>
                <a:gd name="connsiteY13" fmla="*/ 4601077 h 4642621"/>
                <a:gd name="connsiteX14" fmla="*/ 740589 w 2777629"/>
                <a:gd name="connsiteY14" fmla="*/ 4642621 h 4642621"/>
                <a:gd name="connsiteX15" fmla="*/ 718193 w 2777629"/>
                <a:gd name="connsiteY15" fmla="*/ 4633777 h 4642621"/>
                <a:gd name="connsiteX16" fmla="*/ 0 w 2777629"/>
                <a:gd name="connsiteY16" fmla="*/ 4585645 h 4642621"/>
                <a:gd name="connsiteX17" fmla="*/ 65863 w 2777629"/>
                <a:gd name="connsiteY17" fmla="*/ 4422877 h 4642621"/>
                <a:gd name="connsiteX18" fmla="*/ 358279 w 2777629"/>
                <a:gd name="connsiteY18" fmla="*/ 4412024 h 4642621"/>
                <a:gd name="connsiteX19" fmla="*/ 571163 w 2777629"/>
                <a:gd name="connsiteY19" fmla="*/ 4426777 h 4642621"/>
                <a:gd name="connsiteX20" fmla="*/ 817695 w 2777629"/>
                <a:gd name="connsiteY20" fmla="*/ 4301973 h 4642621"/>
                <a:gd name="connsiteX21" fmla="*/ 1151052 w 2777629"/>
                <a:gd name="connsiteY21" fmla="*/ 4086549 h 4642621"/>
                <a:gd name="connsiteX22" fmla="*/ 1343388 w 2777629"/>
                <a:gd name="connsiteY22" fmla="*/ 3944984 h 4642621"/>
                <a:gd name="connsiteX23" fmla="*/ 1396504 w 2777629"/>
                <a:gd name="connsiteY23" fmla="*/ 3764324 h 4642621"/>
                <a:gd name="connsiteX24" fmla="*/ 1596529 w 2777629"/>
                <a:gd name="connsiteY24" fmla="*/ 3516674 h 4642621"/>
                <a:gd name="connsiteX25" fmla="*/ 1767979 w 2777629"/>
                <a:gd name="connsiteY25" fmla="*/ 3164249 h 4642621"/>
                <a:gd name="connsiteX26" fmla="*/ 1996579 w 2777629"/>
                <a:gd name="connsiteY26" fmla="*/ 2630849 h 4642621"/>
                <a:gd name="connsiteX27" fmla="*/ 2120404 w 2777629"/>
                <a:gd name="connsiteY27" fmla="*/ 2249849 h 4642621"/>
                <a:gd name="connsiteX28" fmla="*/ 2215654 w 2777629"/>
                <a:gd name="connsiteY28" fmla="*/ 1830749 h 4642621"/>
                <a:gd name="connsiteX29" fmla="*/ 2263279 w 2777629"/>
                <a:gd name="connsiteY29" fmla="*/ 1373549 h 4642621"/>
                <a:gd name="connsiteX30" fmla="*/ 2225179 w 2777629"/>
                <a:gd name="connsiteY30" fmla="*/ 954449 h 4642621"/>
                <a:gd name="connsiteX31" fmla="*/ 2196604 w 2777629"/>
                <a:gd name="connsiteY31" fmla="*/ 0 h 4642621"/>
                <a:gd name="connsiteX32" fmla="*/ 2768104 w 2777629"/>
                <a:gd name="connsiteY32" fmla="*/ 5399 h 4642621"/>
                <a:gd name="connsiteX0" fmla="*/ 2768104 w 2777629"/>
                <a:gd name="connsiteY0" fmla="*/ 5399 h 4642621"/>
                <a:gd name="connsiteX1" fmla="*/ 2777629 w 2777629"/>
                <a:gd name="connsiteY1" fmla="*/ 1068749 h 4642621"/>
                <a:gd name="connsiteX2" fmla="*/ 2758579 w 2777629"/>
                <a:gd name="connsiteY2" fmla="*/ 1552218 h 4642621"/>
                <a:gd name="connsiteX3" fmla="*/ 2730004 w 2777629"/>
                <a:gd name="connsiteY3" fmla="*/ 2040299 h 4642621"/>
                <a:gd name="connsiteX4" fmla="*/ 2625229 w 2777629"/>
                <a:gd name="connsiteY4" fmla="*/ 2450905 h 4642621"/>
                <a:gd name="connsiteX5" fmla="*/ 2520454 w 2777629"/>
                <a:gd name="connsiteY5" fmla="*/ 2735624 h 4642621"/>
                <a:gd name="connsiteX6" fmla="*/ 2368054 w 2777629"/>
                <a:gd name="connsiteY6" fmla="*/ 3238386 h 4642621"/>
                <a:gd name="connsiteX7" fmla="*/ 2158504 w 2777629"/>
                <a:gd name="connsiteY7" fmla="*/ 3639468 h 4642621"/>
                <a:gd name="connsiteX8" fmla="*/ 1872754 w 2777629"/>
                <a:gd name="connsiteY8" fmla="*/ 4031024 h 4642621"/>
                <a:gd name="connsiteX9" fmla="*/ 1691779 w 2777629"/>
                <a:gd name="connsiteY9" fmla="*/ 4306218 h 4642621"/>
                <a:gd name="connsiteX10" fmla="*/ 1377454 w 2777629"/>
                <a:gd name="connsiteY10" fmla="*/ 4471236 h 4642621"/>
                <a:gd name="connsiteX11" fmla="*/ 1184088 w 2777629"/>
                <a:gd name="connsiteY11" fmla="*/ 4456064 h 4642621"/>
                <a:gd name="connsiteX12" fmla="*/ 1005443 w 2777629"/>
                <a:gd name="connsiteY12" fmla="*/ 4571019 h 4642621"/>
                <a:gd name="connsiteX13" fmla="*/ 822860 w 2777629"/>
                <a:gd name="connsiteY13" fmla="*/ 4601077 h 4642621"/>
                <a:gd name="connsiteX14" fmla="*/ 740589 w 2777629"/>
                <a:gd name="connsiteY14" fmla="*/ 4642621 h 4642621"/>
                <a:gd name="connsiteX15" fmla="*/ 718193 w 2777629"/>
                <a:gd name="connsiteY15" fmla="*/ 4633777 h 4642621"/>
                <a:gd name="connsiteX16" fmla="*/ 0 w 2777629"/>
                <a:gd name="connsiteY16" fmla="*/ 4585645 h 4642621"/>
                <a:gd name="connsiteX17" fmla="*/ 65863 w 2777629"/>
                <a:gd name="connsiteY17" fmla="*/ 4422877 h 4642621"/>
                <a:gd name="connsiteX18" fmla="*/ 358279 w 2777629"/>
                <a:gd name="connsiteY18" fmla="*/ 4412024 h 4642621"/>
                <a:gd name="connsiteX19" fmla="*/ 571163 w 2777629"/>
                <a:gd name="connsiteY19" fmla="*/ 4426777 h 4642621"/>
                <a:gd name="connsiteX20" fmla="*/ 817695 w 2777629"/>
                <a:gd name="connsiteY20" fmla="*/ 4301973 h 4642621"/>
                <a:gd name="connsiteX21" fmla="*/ 1151052 w 2777629"/>
                <a:gd name="connsiteY21" fmla="*/ 4086549 h 4642621"/>
                <a:gd name="connsiteX22" fmla="*/ 1343388 w 2777629"/>
                <a:gd name="connsiteY22" fmla="*/ 3944984 h 4642621"/>
                <a:gd name="connsiteX23" fmla="*/ 1396504 w 2777629"/>
                <a:gd name="connsiteY23" fmla="*/ 3764324 h 4642621"/>
                <a:gd name="connsiteX24" fmla="*/ 1596529 w 2777629"/>
                <a:gd name="connsiteY24" fmla="*/ 3516674 h 4642621"/>
                <a:gd name="connsiteX25" fmla="*/ 1767979 w 2777629"/>
                <a:gd name="connsiteY25" fmla="*/ 3164249 h 4642621"/>
                <a:gd name="connsiteX26" fmla="*/ 1996579 w 2777629"/>
                <a:gd name="connsiteY26" fmla="*/ 2630849 h 4642621"/>
                <a:gd name="connsiteX27" fmla="*/ 2120404 w 2777629"/>
                <a:gd name="connsiteY27" fmla="*/ 2249849 h 4642621"/>
                <a:gd name="connsiteX28" fmla="*/ 2215654 w 2777629"/>
                <a:gd name="connsiteY28" fmla="*/ 1830749 h 4642621"/>
                <a:gd name="connsiteX29" fmla="*/ 2263279 w 2777629"/>
                <a:gd name="connsiteY29" fmla="*/ 1373549 h 4642621"/>
                <a:gd name="connsiteX30" fmla="*/ 2225179 w 2777629"/>
                <a:gd name="connsiteY30" fmla="*/ 954449 h 4642621"/>
                <a:gd name="connsiteX31" fmla="*/ 2196604 w 2777629"/>
                <a:gd name="connsiteY31" fmla="*/ 0 h 4642621"/>
                <a:gd name="connsiteX32" fmla="*/ 2768104 w 2777629"/>
                <a:gd name="connsiteY32" fmla="*/ 5399 h 4642621"/>
                <a:gd name="connsiteX0" fmla="*/ 2768104 w 2777629"/>
                <a:gd name="connsiteY0" fmla="*/ 5399 h 4642621"/>
                <a:gd name="connsiteX1" fmla="*/ 2777629 w 2777629"/>
                <a:gd name="connsiteY1" fmla="*/ 1068749 h 4642621"/>
                <a:gd name="connsiteX2" fmla="*/ 2758579 w 2777629"/>
                <a:gd name="connsiteY2" fmla="*/ 1552218 h 4642621"/>
                <a:gd name="connsiteX3" fmla="*/ 2730004 w 2777629"/>
                <a:gd name="connsiteY3" fmla="*/ 2040299 h 4642621"/>
                <a:gd name="connsiteX4" fmla="*/ 2625229 w 2777629"/>
                <a:gd name="connsiteY4" fmla="*/ 2450905 h 4642621"/>
                <a:gd name="connsiteX5" fmla="*/ 2520454 w 2777629"/>
                <a:gd name="connsiteY5" fmla="*/ 2735624 h 4642621"/>
                <a:gd name="connsiteX6" fmla="*/ 2368054 w 2777629"/>
                <a:gd name="connsiteY6" fmla="*/ 3238386 h 4642621"/>
                <a:gd name="connsiteX7" fmla="*/ 2158504 w 2777629"/>
                <a:gd name="connsiteY7" fmla="*/ 3639468 h 4642621"/>
                <a:gd name="connsiteX8" fmla="*/ 1872754 w 2777629"/>
                <a:gd name="connsiteY8" fmla="*/ 4031024 h 4642621"/>
                <a:gd name="connsiteX9" fmla="*/ 1691779 w 2777629"/>
                <a:gd name="connsiteY9" fmla="*/ 4306218 h 4642621"/>
                <a:gd name="connsiteX10" fmla="*/ 1377454 w 2777629"/>
                <a:gd name="connsiteY10" fmla="*/ 4471236 h 4642621"/>
                <a:gd name="connsiteX11" fmla="*/ 1184088 w 2777629"/>
                <a:gd name="connsiteY11" fmla="*/ 4456064 h 4642621"/>
                <a:gd name="connsiteX12" fmla="*/ 1005443 w 2777629"/>
                <a:gd name="connsiteY12" fmla="*/ 4571019 h 4642621"/>
                <a:gd name="connsiteX13" fmla="*/ 822860 w 2777629"/>
                <a:gd name="connsiteY13" fmla="*/ 4601077 h 4642621"/>
                <a:gd name="connsiteX14" fmla="*/ 740589 w 2777629"/>
                <a:gd name="connsiteY14" fmla="*/ 4642621 h 4642621"/>
                <a:gd name="connsiteX15" fmla="*/ 518090 w 2777629"/>
                <a:gd name="connsiteY15" fmla="*/ 4600590 h 4642621"/>
                <a:gd name="connsiteX16" fmla="*/ 0 w 2777629"/>
                <a:gd name="connsiteY16" fmla="*/ 4585645 h 4642621"/>
                <a:gd name="connsiteX17" fmla="*/ 65863 w 2777629"/>
                <a:gd name="connsiteY17" fmla="*/ 4422877 h 4642621"/>
                <a:gd name="connsiteX18" fmla="*/ 358279 w 2777629"/>
                <a:gd name="connsiteY18" fmla="*/ 4412024 h 4642621"/>
                <a:gd name="connsiteX19" fmla="*/ 571163 w 2777629"/>
                <a:gd name="connsiteY19" fmla="*/ 4426777 h 4642621"/>
                <a:gd name="connsiteX20" fmla="*/ 817695 w 2777629"/>
                <a:gd name="connsiteY20" fmla="*/ 4301973 h 4642621"/>
                <a:gd name="connsiteX21" fmla="*/ 1151052 w 2777629"/>
                <a:gd name="connsiteY21" fmla="*/ 4086549 h 4642621"/>
                <a:gd name="connsiteX22" fmla="*/ 1343388 w 2777629"/>
                <a:gd name="connsiteY22" fmla="*/ 3944984 h 4642621"/>
                <a:gd name="connsiteX23" fmla="*/ 1396504 w 2777629"/>
                <a:gd name="connsiteY23" fmla="*/ 3764324 h 4642621"/>
                <a:gd name="connsiteX24" fmla="*/ 1596529 w 2777629"/>
                <a:gd name="connsiteY24" fmla="*/ 3516674 h 4642621"/>
                <a:gd name="connsiteX25" fmla="*/ 1767979 w 2777629"/>
                <a:gd name="connsiteY25" fmla="*/ 3164249 h 4642621"/>
                <a:gd name="connsiteX26" fmla="*/ 1996579 w 2777629"/>
                <a:gd name="connsiteY26" fmla="*/ 2630849 h 4642621"/>
                <a:gd name="connsiteX27" fmla="*/ 2120404 w 2777629"/>
                <a:gd name="connsiteY27" fmla="*/ 2249849 h 4642621"/>
                <a:gd name="connsiteX28" fmla="*/ 2215654 w 2777629"/>
                <a:gd name="connsiteY28" fmla="*/ 1830749 h 4642621"/>
                <a:gd name="connsiteX29" fmla="*/ 2263279 w 2777629"/>
                <a:gd name="connsiteY29" fmla="*/ 1373549 h 4642621"/>
                <a:gd name="connsiteX30" fmla="*/ 2225179 w 2777629"/>
                <a:gd name="connsiteY30" fmla="*/ 954449 h 4642621"/>
                <a:gd name="connsiteX31" fmla="*/ 2196604 w 2777629"/>
                <a:gd name="connsiteY31" fmla="*/ 0 h 4642621"/>
                <a:gd name="connsiteX32" fmla="*/ 2768104 w 2777629"/>
                <a:gd name="connsiteY32" fmla="*/ 5399 h 4642621"/>
                <a:gd name="connsiteX0" fmla="*/ 2768104 w 2777629"/>
                <a:gd name="connsiteY0" fmla="*/ 5399 h 4666596"/>
                <a:gd name="connsiteX1" fmla="*/ 2777629 w 2777629"/>
                <a:gd name="connsiteY1" fmla="*/ 1068749 h 4666596"/>
                <a:gd name="connsiteX2" fmla="*/ 2758579 w 2777629"/>
                <a:gd name="connsiteY2" fmla="*/ 1552218 h 4666596"/>
                <a:gd name="connsiteX3" fmla="*/ 2730004 w 2777629"/>
                <a:gd name="connsiteY3" fmla="*/ 2040299 h 4666596"/>
                <a:gd name="connsiteX4" fmla="*/ 2625229 w 2777629"/>
                <a:gd name="connsiteY4" fmla="*/ 2450905 h 4666596"/>
                <a:gd name="connsiteX5" fmla="*/ 2520454 w 2777629"/>
                <a:gd name="connsiteY5" fmla="*/ 2735624 h 4666596"/>
                <a:gd name="connsiteX6" fmla="*/ 2368054 w 2777629"/>
                <a:gd name="connsiteY6" fmla="*/ 3238386 h 4666596"/>
                <a:gd name="connsiteX7" fmla="*/ 2158504 w 2777629"/>
                <a:gd name="connsiteY7" fmla="*/ 3639468 h 4666596"/>
                <a:gd name="connsiteX8" fmla="*/ 1872754 w 2777629"/>
                <a:gd name="connsiteY8" fmla="*/ 4031024 h 4666596"/>
                <a:gd name="connsiteX9" fmla="*/ 1691779 w 2777629"/>
                <a:gd name="connsiteY9" fmla="*/ 4306218 h 4666596"/>
                <a:gd name="connsiteX10" fmla="*/ 1377454 w 2777629"/>
                <a:gd name="connsiteY10" fmla="*/ 4471236 h 4666596"/>
                <a:gd name="connsiteX11" fmla="*/ 1184088 w 2777629"/>
                <a:gd name="connsiteY11" fmla="*/ 4456064 h 4666596"/>
                <a:gd name="connsiteX12" fmla="*/ 1005443 w 2777629"/>
                <a:gd name="connsiteY12" fmla="*/ 4571019 h 4666596"/>
                <a:gd name="connsiteX13" fmla="*/ 822860 w 2777629"/>
                <a:gd name="connsiteY13" fmla="*/ 4601077 h 4666596"/>
                <a:gd name="connsiteX14" fmla="*/ 740589 w 2777629"/>
                <a:gd name="connsiteY14" fmla="*/ 4642621 h 4666596"/>
                <a:gd name="connsiteX15" fmla="*/ 513837 w 2777629"/>
                <a:gd name="connsiteY15" fmla="*/ 4666596 h 4666596"/>
                <a:gd name="connsiteX16" fmla="*/ 0 w 2777629"/>
                <a:gd name="connsiteY16" fmla="*/ 4585645 h 4666596"/>
                <a:gd name="connsiteX17" fmla="*/ 65863 w 2777629"/>
                <a:gd name="connsiteY17" fmla="*/ 4422877 h 4666596"/>
                <a:gd name="connsiteX18" fmla="*/ 358279 w 2777629"/>
                <a:gd name="connsiteY18" fmla="*/ 4412024 h 4666596"/>
                <a:gd name="connsiteX19" fmla="*/ 571163 w 2777629"/>
                <a:gd name="connsiteY19" fmla="*/ 4426777 h 4666596"/>
                <a:gd name="connsiteX20" fmla="*/ 817695 w 2777629"/>
                <a:gd name="connsiteY20" fmla="*/ 4301973 h 4666596"/>
                <a:gd name="connsiteX21" fmla="*/ 1151052 w 2777629"/>
                <a:gd name="connsiteY21" fmla="*/ 4086549 h 4666596"/>
                <a:gd name="connsiteX22" fmla="*/ 1343388 w 2777629"/>
                <a:gd name="connsiteY22" fmla="*/ 3944984 h 4666596"/>
                <a:gd name="connsiteX23" fmla="*/ 1396504 w 2777629"/>
                <a:gd name="connsiteY23" fmla="*/ 3764324 h 4666596"/>
                <a:gd name="connsiteX24" fmla="*/ 1596529 w 2777629"/>
                <a:gd name="connsiteY24" fmla="*/ 3516674 h 4666596"/>
                <a:gd name="connsiteX25" fmla="*/ 1767979 w 2777629"/>
                <a:gd name="connsiteY25" fmla="*/ 3164249 h 4666596"/>
                <a:gd name="connsiteX26" fmla="*/ 1996579 w 2777629"/>
                <a:gd name="connsiteY26" fmla="*/ 2630849 h 4666596"/>
                <a:gd name="connsiteX27" fmla="*/ 2120404 w 2777629"/>
                <a:gd name="connsiteY27" fmla="*/ 2249849 h 4666596"/>
                <a:gd name="connsiteX28" fmla="*/ 2215654 w 2777629"/>
                <a:gd name="connsiteY28" fmla="*/ 1830749 h 4666596"/>
                <a:gd name="connsiteX29" fmla="*/ 2263279 w 2777629"/>
                <a:gd name="connsiteY29" fmla="*/ 1373549 h 4666596"/>
                <a:gd name="connsiteX30" fmla="*/ 2225179 w 2777629"/>
                <a:gd name="connsiteY30" fmla="*/ 954449 h 4666596"/>
                <a:gd name="connsiteX31" fmla="*/ 2196604 w 2777629"/>
                <a:gd name="connsiteY31" fmla="*/ 0 h 4666596"/>
                <a:gd name="connsiteX32" fmla="*/ 2768104 w 2777629"/>
                <a:gd name="connsiteY32" fmla="*/ 5399 h 466659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730004 w 2777629"/>
                <a:gd name="connsiteY3" fmla="*/ 2040299 h 4683616"/>
                <a:gd name="connsiteX4" fmla="*/ 2625229 w 2777629"/>
                <a:gd name="connsiteY4" fmla="*/ 2450905 h 4683616"/>
                <a:gd name="connsiteX5" fmla="*/ 2520454 w 2777629"/>
                <a:gd name="connsiteY5" fmla="*/ 2735624 h 4683616"/>
                <a:gd name="connsiteX6" fmla="*/ 2368054 w 2777629"/>
                <a:gd name="connsiteY6" fmla="*/ 3238386 h 4683616"/>
                <a:gd name="connsiteX7" fmla="*/ 2158504 w 2777629"/>
                <a:gd name="connsiteY7" fmla="*/ 3639468 h 4683616"/>
                <a:gd name="connsiteX8" fmla="*/ 1872754 w 2777629"/>
                <a:gd name="connsiteY8" fmla="*/ 4031024 h 4683616"/>
                <a:gd name="connsiteX9" fmla="*/ 1691779 w 2777629"/>
                <a:gd name="connsiteY9" fmla="*/ 4306218 h 4683616"/>
                <a:gd name="connsiteX10" fmla="*/ 1377454 w 2777629"/>
                <a:gd name="connsiteY10" fmla="*/ 4471236 h 4683616"/>
                <a:gd name="connsiteX11" fmla="*/ 1184088 w 2777629"/>
                <a:gd name="connsiteY11" fmla="*/ 4456064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730004 w 2777629"/>
                <a:gd name="connsiteY3" fmla="*/ 2040299 h 4683616"/>
                <a:gd name="connsiteX4" fmla="*/ 2625229 w 2777629"/>
                <a:gd name="connsiteY4" fmla="*/ 2450905 h 4683616"/>
                <a:gd name="connsiteX5" fmla="*/ 2520454 w 2777629"/>
                <a:gd name="connsiteY5" fmla="*/ 2735624 h 4683616"/>
                <a:gd name="connsiteX6" fmla="*/ 2368054 w 2777629"/>
                <a:gd name="connsiteY6" fmla="*/ 3238386 h 4683616"/>
                <a:gd name="connsiteX7" fmla="*/ 2158504 w 2777629"/>
                <a:gd name="connsiteY7" fmla="*/ 3639468 h 4683616"/>
                <a:gd name="connsiteX8" fmla="*/ 1872754 w 2777629"/>
                <a:gd name="connsiteY8" fmla="*/ 4031024 h 4683616"/>
                <a:gd name="connsiteX9" fmla="*/ 1691779 w 2777629"/>
                <a:gd name="connsiteY9" fmla="*/ 4306218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730004 w 2777629"/>
                <a:gd name="connsiteY3" fmla="*/ 2040299 h 4683616"/>
                <a:gd name="connsiteX4" fmla="*/ 2625229 w 2777629"/>
                <a:gd name="connsiteY4" fmla="*/ 2450905 h 4683616"/>
                <a:gd name="connsiteX5" fmla="*/ 2520454 w 2777629"/>
                <a:gd name="connsiteY5" fmla="*/ 2735624 h 4683616"/>
                <a:gd name="connsiteX6" fmla="*/ 2368054 w 2777629"/>
                <a:gd name="connsiteY6" fmla="*/ 3238386 h 4683616"/>
                <a:gd name="connsiteX7" fmla="*/ 2158504 w 2777629"/>
                <a:gd name="connsiteY7" fmla="*/ 3639468 h 4683616"/>
                <a:gd name="connsiteX8" fmla="*/ 1872754 w 2777629"/>
                <a:gd name="connsiteY8" fmla="*/ 4031024 h 4683616"/>
                <a:gd name="connsiteX9" fmla="*/ 1640306 w 2777629"/>
                <a:gd name="connsiteY9" fmla="*/ 4181919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730004 w 2777629"/>
                <a:gd name="connsiteY3" fmla="*/ 2040299 h 4683616"/>
                <a:gd name="connsiteX4" fmla="*/ 2625229 w 2777629"/>
                <a:gd name="connsiteY4" fmla="*/ 2450905 h 4683616"/>
                <a:gd name="connsiteX5" fmla="*/ 2520454 w 2777629"/>
                <a:gd name="connsiteY5" fmla="*/ 2735624 h 4683616"/>
                <a:gd name="connsiteX6" fmla="*/ 2368054 w 2777629"/>
                <a:gd name="connsiteY6" fmla="*/ 3238386 h 4683616"/>
                <a:gd name="connsiteX7" fmla="*/ 2158504 w 2777629"/>
                <a:gd name="connsiteY7" fmla="*/ 3639468 h 4683616"/>
                <a:gd name="connsiteX8" fmla="*/ 1844989 w 2777629"/>
                <a:gd name="connsiteY8" fmla="*/ 3908041 h 4683616"/>
                <a:gd name="connsiteX9" fmla="*/ 1640306 w 2777629"/>
                <a:gd name="connsiteY9" fmla="*/ 4181919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730004 w 2777629"/>
                <a:gd name="connsiteY3" fmla="*/ 2040299 h 4683616"/>
                <a:gd name="connsiteX4" fmla="*/ 2625229 w 2777629"/>
                <a:gd name="connsiteY4" fmla="*/ 2450905 h 4683616"/>
                <a:gd name="connsiteX5" fmla="*/ 2520454 w 2777629"/>
                <a:gd name="connsiteY5" fmla="*/ 2735624 h 4683616"/>
                <a:gd name="connsiteX6" fmla="*/ 2368054 w 2777629"/>
                <a:gd name="connsiteY6" fmla="*/ 3238386 h 4683616"/>
                <a:gd name="connsiteX7" fmla="*/ 2047051 w 2777629"/>
                <a:gd name="connsiteY7" fmla="*/ 3522881 h 4683616"/>
                <a:gd name="connsiteX8" fmla="*/ 1844989 w 2777629"/>
                <a:gd name="connsiteY8" fmla="*/ 3908041 h 4683616"/>
                <a:gd name="connsiteX9" fmla="*/ 1640306 w 2777629"/>
                <a:gd name="connsiteY9" fmla="*/ 4181919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730004 w 2777629"/>
                <a:gd name="connsiteY3" fmla="*/ 2040299 h 4683616"/>
                <a:gd name="connsiteX4" fmla="*/ 2625229 w 2777629"/>
                <a:gd name="connsiteY4" fmla="*/ 2450905 h 4683616"/>
                <a:gd name="connsiteX5" fmla="*/ 2520454 w 2777629"/>
                <a:gd name="connsiteY5" fmla="*/ 2735624 h 4683616"/>
                <a:gd name="connsiteX6" fmla="*/ 2292874 w 2777629"/>
                <a:gd name="connsiteY6" fmla="*/ 3112772 h 4683616"/>
                <a:gd name="connsiteX7" fmla="*/ 2047051 w 2777629"/>
                <a:gd name="connsiteY7" fmla="*/ 3522881 h 4683616"/>
                <a:gd name="connsiteX8" fmla="*/ 1844989 w 2777629"/>
                <a:gd name="connsiteY8" fmla="*/ 3908041 h 4683616"/>
                <a:gd name="connsiteX9" fmla="*/ 1640306 w 2777629"/>
                <a:gd name="connsiteY9" fmla="*/ 4181919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730004 w 2777629"/>
                <a:gd name="connsiteY3" fmla="*/ 2040299 h 4683616"/>
                <a:gd name="connsiteX4" fmla="*/ 2625229 w 2777629"/>
                <a:gd name="connsiteY4" fmla="*/ 2450905 h 4683616"/>
                <a:gd name="connsiteX5" fmla="*/ 2408293 w 2777629"/>
                <a:gd name="connsiteY5" fmla="*/ 2630038 h 4683616"/>
                <a:gd name="connsiteX6" fmla="*/ 2292874 w 2777629"/>
                <a:gd name="connsiteY6" fmla="*/ 3112772 h 4683616"/>
                <a:gd name="connsiteX7" fmla="*/ 2047051 w 2777629"/>
                <a:gd name="connsiteY7" fmla="*/ 3522881 h 4683616"/>
                <a:gd name="connsiteX8" fmla="*/ 1844989 w 2777629"/>
                <a:gd name="connsiteY8" fmla="*/ 3908041 h 4683616"/>
                <a:gd name="connsiteX9" fmla="*/ 1640306 w 2777629"/>
                <a:gd name="connsiteY9" fmla="*/ 4181919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730004 w 2777629"/>
                <a:gd name="connsiteY3" fmla="*/ 2040299 h 4683616"/>
                <a:gd name="connsiteX4" fmla="*/ 2467778 w 2777629"/>
                <a:gd name="connsiteY4" fmla="*/ 2309684 h 4683616"/>
                <a:gd name="connsiteX5" fmla="*/ 2408293 w 2777629"/>
                <a:gd name="connsiteY5" fmla="*/ 2630038 h 4683616"/>
                <a:gd name="connsiteX6" fmla="*/ 2292874 w 2777629"/>
                <a:gd name="connsiteY6" fmla="*/ 3112772 h 4683616"/>
                <a:gd name="connsiteX7" fmla="*/ 2047051 w 2777629"/>
                <a:gd name="connsiteY7" fmla="*/ 3522881 h 4683616"/>
                <a:gd name="connsiteX8" fmla="*/ 1844989 w 2777629"/>
                <a:gd name="connsiteY8" fmla="*/ 3908041 h 4683616"/>
                <a:gd name="connsiteX9" fmla="*/ 1640306 w 2777629"/>
                <a:gd name="connsiteY9" fmla="*/ 4181919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758579 w 2777629"/>
                <a:gd name="connsiteY2" fmla="*/ 1552218 h 4683616"/>
                <a:gd name="connsiteX3" fmla="*/ 2592717 w 2777629"/>
                <a:gd name="connsiteY3" fmla="*/ 1955398 h 4683616"/>
                <a:gd name="connsiteX4" fmla="*/ 2467778 w 2777629"/>
                <a:gd name="connsiteY4" fmla="*/ 2309684 h 4683616"/>
                <a:gd name="connsiteX5" fmla="*/ 2408293 w 2777629"/>
                <a:gd name="connsiteY5" fmla="*/ 2630038 h 4683616"/>
                <a:gd name="connsiteX6" fmla="*/ 2292874 w 2777629"/>
                <a:gd name="connsiteY6" fmla="*/ 3112772 h 4683616"/>
                <a:gd name="connsiteX7" fmla="*/ 2047051 w 2777629"/>
                <a:gd name="connsiteY7" fmla="*/ 3522881 h 4683616"/>
                <a:gd name="connsiteX8" fmla="*/ 1844989 w 2777629"/>
                <a:gd name="connsiteY8" fmla="*/ 3908041 h 4683616"/>
                <a:gd name="connsiteX9" fmla="*/ 1640306 w 2777629"/>
                <a:gd name="connsiteY9" fmla="*/ 4181919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77629"/>
                <a:gd name="connsiteY0" fmla="*/ 5399 h 4683616"/>
                <a:gd name="connsiteX1" fmla="*/ 2777629 w 2777629"/>
                <a:gd name="connsiteY1" fmla="*/ 1068749 h 4683616"/>
                <a:gd name="connsiteX2" fmla="*/ 2586438 w 2777629"/>
                <a:gd name="connsiteY2" fmla="*/ 1454343 h 4683616"/>
                <a:gd name="connsiteX3" fmla="*/ 2592717 w 2777629"/>
                <a:gd name="connsiteY3" fmla="*/ 1955398 h 4683616"/>
                <a:gd name="connsiteX4" fmla="*/ 2467778 w 2777629"/>
                <a:gd name="connsiteY4" fmla="*/ 2309684 h 4683616"/>
                <a:gd name="connsiteX5" fmla="*/ 2408293 w 2777629"/>
                <a:gd name="connsiteY5" fmla="*/ 2630038 h 4683616"/>
                <a:gd name="connsiteX6" fmla="*/ 2292874 w 2777629"/>
                <a:gd name="connsiteY6" fmla="*/ 3112772 h 4683616"/>
                <a:gd name="connsiteX7" fmla="*/ 2047051 w 2777629"/>
                <a:gd name="connsiteY7" fmla="*/ 3522881 h 4683616"/>
                <a:gd name="connsiteX8" fmla="*/ 1844989 w 2777629"/>
                <a:gd name="connsiteY8" fmla="*/ 3908041 h 4683616"/>
                <a:gd name="connsiteX9" fmla="*/ 1640306 w 2777629"/>
                <a:gd name="connsiteY9" fmla="*/ 4181919 h 4683616"/>
                <a:gd name="connsiteX10" fmla="*/ 1377454 w 2777629"/>
                <a:gd name="connsiteY10" fmla="*/ 4471236 h 4683616"/>
                <a:gd name="connsiteX11" fmla="*/ 1216106 w 2777629"/>
                <a:gd name="connsiteY11" fmla="*/ 4513042 h 4683616"/>
                <a:gd name="connsiteX12" fmla="*/ 1005443 w 2777629"/>
                <a:gd name="connsiteY12" fmla="*/ 4571019 h 4683616"/>
                <a:gd name="connsiteX13" fmla="*/ 822860 w 2777629"/>
                <a:gd name="connsiteY13" fmla="*/ 4601077 h 4683616"/>
                <a:gd name="connsiteX14" fmla="*/ 740589 w 2777629"/>
                <a:gd name="connsiteY14" fmla="*/ 4642621 h 4683616"/>
                <a:gd name="connsiteX15" fmla="*/ 513837 w 2777629"/>
                <a:gd name="connsiteY15" fmla="*/ 4666596 h 4683616"/>
                <a:gd name="connsiteX16" fmla="*/ 0 w 2777629"/>
                <a:gd name="connsiteY16" fmla="*/ 4585645 h 4683616"/>
                <a:gd name="connsiteX17" fmla="*/ 65863 w 2777629"/>
                <a:gd name="connsiteY17" fmla="*/ 4422877 h 4683616"/>
                <a:gd name="connsiteX18" fmla="*/ 358279 w 2777629"/>
                <a:gd name="connsiteY18" fmla="*/ 4412024 h 4683616"/>
                <a:gd name="connsiteX19" fmla="*/ 571163 w 2777629"/>
                <a:gd name="connsiteY19" fmla="*/ 4426777 h 4683616"/>
                <a:gd name="connsiteX20" fmla="*/ 817695 w 2777629"/>
                <a:gd name="connsiteY20" fmla="*/ 4301973 h 4683616"/>
                <a:gd name="connsiteX21" fmla="*/ 1151052 w 2777629"/>
                <a:gd name="connsiteY21" fmla="*/ 4086549 h 4683616"/>
                <a:gd name="connsiteX22" fmla="*/ 1343388 w 2777629"/>
                <a:gd name="connsiteY22" fmla="*/ 3944984 h 4683616"/>
                <a:gd name="connsiteX23" fmla="*/ 1396504 w 2777629"/>
                <a:gd name="connsiteY23" fmla="*/ 3764324 h 4683616"/>
                <a:gd name="connsiteX24" fmla="*/ 1596529 w 2777629"/>
                <a:gd name="connsiteY24" fmla="*/ 3516674 h 4683616"/>
                <a:gd name="connsiteX25" fmla="*/ 1767979 w 2777629"/>
                <a:gd name="connsiteY25" fmla="*/ 3164249 h 4683616"/>
                <a:gd name="connsiteX26" fmla="*/ 1996579 w 2777629"/>
                <a:gd name="connsiteY26" fmla="*/ 2630849 h 4683616"/>
                <a:gd name="connsiteX27" fmla="*/ 2120404 w 2777629"/>
                <a:gd name="connsiteY27" fmla="*/ 2249849 h 4683616"/>
                <a:gd name="connsiteX28" fmla="*/ 2215654 w 2777629"/>
                <a:gd name="connsiteY28" fmla="*/ 1830749 h 4683616"/>
                <a:gd name="connsiteX29" fmla="*/ 2263279 w 2777629"/>
                <a:gd name="connsiteY29" fmla="*/ 1373549 h 4683616"/>
                <a:gd name="connsiteX30" fmla="*/ 2225179 w 2777629"/>
                <a:gd name="connsiteY30" fmla="*/ 954449 h 4683616"/>
                <a:gd name="connsiteX31" fmla="*/ 2196604 w 2777629"/>
                <a:gd name="connsiteY31" fmla="*/ 0 h 4683616"/>
                <a:gd name="connsiteX32" fmla="*/ 2768104 w 2777629"/>
                <a:gd name="connsiteY32" fmla="*/ 5399 h 4683616"/>
                <a:gd name="connsiteX0" fmla="*/ 2768104 w 2768104"/>
                <a:gd name="connsiteY0" fmla="*/ 5399 h 4683616"/>
                <a:gd name="connsiteX1" fmla="*/ 2625651 w 2768104"/>
                <a:gd name="connsiteY1" fmla="*/ 1027194 h 4683616"/>
                <a:gd name="connsiteX2" fmla="*/ 2586438 w 2768104"/>
                <a:gd name="connsiteY2" fmla="*/ 1454343 h 4683616"/>
                <a:gd name="connsiteX3" fmla="*/ 2592717 w 2768104"/>
                <a:gd name="connsiteY3" fmla="*/ 1955398 h 4683616"/>
                <a:gd name="connsiteX4" fmla="*/ 2467778 w 2768104"/>
                <a:gd name="connsiteY4" fmla="*/ 2309684 h 4683616"/>
                <a:gd name="connsiteX5" fmla="*/ 2408293 w 2768104"/>
                <a:gd name="connsiteY5" fmla="*/ 2630038 h 4683616"/>
                <a:gd name="connsiteX6" fmla="*/ 2292874 w 2768104"/>
                <a:gd name="connsiteY6" fmla="*/ 3112772 h 4683616"/>
                <a:gd name="connsiteX7" fmla="*/ 2047051 w 2768104"/>
                <a:gd name="connsiteY7" fmla="*/ 3522881 h 4683616"/>
                <a:gd name="connsiteX8" fmla="*/ 1844989 w 2768104"/>
                <a:gd name="connsiteY8" fmla="*/ 3908041 h 4683616"/>
                <a:gd name="connsiteX9" fmla="*/ 1640306 w 2768104"/>
                <a:gd name="connsiteY9" fmla="*/ 4181919 h 4683616"/>
                <a:gd name="connsiteX10" fmla="*/ 1377454 w 2768104"/>
                <a:gd name="connsiteY10" fmla="*/ 4471236 h 4683616"/>
                <a:gd name="connsiteX11" fmla="*/ 1216106 w 2768104"/>
                <a:gd name="connsiteY11" fmla="*/ 4513042 h 4683616"/>
                <a:gd name="connsiteX12" fmla="*/ 1005443 w 2768104"/>
                <a:gd name="connsiteY12" fmla="*/ 4571019 h 4683616"/>
                <a:gd name="connsiteX13" fmla="*/ 822860 w 2768104"/>
                <a:gd name="connsiteY13" fmla="*/ 4601077 h 4683616"/>
                <a:gd name="connsiteX14" fmla="*/ 740589 w 2768104"/>
                <a:gd name="connsiteY14" fmla="*/ 4642621 h 4683616"/>
                <a:gd name="connsiteX15" fmla="*/ 513837 w 2768104"/>
                <a:gd name="connsiteY15" fmla="*/ 4666596 h 4683616"/>
                <a:gd name="connsiteX16" fmla="*/ 0 w 2768104"/>
                <a:gd name="connsiteY16" fmla="*/ 4585645 h 4683616"/>
                <a:gd name="connsiteX17" fmla="*/ 65863 w 2768104"/>
                <a:gd name="connsiteY17" fmla="*/ 4422877 h 4683616"/>
                <a:gd name="connsiteX18" fmla="*/ 358279 w 2768104"/>
                <a:gd name="connsiteY18" fmla="*/ 4412024 h 4683616"/>
                <a:gd name="connsiteX19" fmla="*/ 571163 w 2768104"/>
                <a:gd name="connsiteY19" fmla="*/ 4426777 h 4683616"/>
                <a:gd name="connsiteX20" fmla="*/ 817695 w 2768104"/>
                <a:gd name="connsiteY20" fmla="*/ 4301973 h 4683616"/>
                <a:gd name="connsiteX21" fmla="*/ 1151052 w 2768104"/>
                <a:gd name="connsiteY21" fmla="*/ 4086549 h 4683616"/>
                <a:gd name="connsiteX22" fmla="*/ 1343388 w 2768104"/>
                <a:gd name="connsiteY22" fmla="*/ 3944984 h 4683616"/>
                <a:gd name="connsiteX23" fmla="*/ 1396504 w 2768104"/>
                <a:gd name="connsiteY23" fmla="*/ 3764324 h 4683616"/>
                <a:gd name="connsiteX24" fmla="*/ 1596529 w 2768104"/>
                <a:gd name="connsiteY24" fmla="*/ 3516674 h 4683616"/>
                <a:gd name="connsiteX25" fmla="*/ 1767979 w 2768104"/>
                <a:gd name="connsiteY25" fmla="*/ 3164249 h 4683616"/>
                <a:gd name="connsiteX26" fmla="*/ 1996579 w 2768104"/>
                <a:gd name="connsiteY26" fmla="*/ 2630849 h 4683616"/>
                <a:gd name="connsiteX27" fmla="*/ 2120404 w 2768104"/>
                <a:gd name="connsiteY27" fmla="*/ 2249849 h 4683616"/>
                <a:gd name="connsiteX28" fmla="*/ 2215654 w 2768104"/>
                <a:gd name="connsiteY28" fmla="*/ 1830749 h 4683616"/>
                <a:gd name="connsiteX29" fmla="*/ 2263279 w 2768104"/>
                <a:gd name="connsiteY29" fmla="*/ 1373549 h 4683616"/>
                <a:gd name="connsiteX30" fmla="*/ 2225179 w 2768104"/>
                <a:gd name="connsiteY30" fmla="*/ 954449 h 4683616"/>
                <a:gd name="connsiteX31" fmla="*/ 2196604 w 2768104"/>
                <a:gd name="connsiteY31" fmla="*/ 0 h 4683616"/>
                <a:gd name="connsiteX32" fmla="*/ 2768104 w 2768104"/>
                <a:gd name="connsiteY32" fmla="*/ 5399 h 468361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592717 w 2768104"/>
                <a:gd name="connsiteY3" fmla="*/ 1951268 h 4679486"/>
                <a:gd name="connsiteX4" fmla="*/ 2467778 w 2768104"/>
                <a:gd name="connsiteY4" fmla="*/ 2305554 h 4679486"/>
                <a:gd name="connsiteX5" fmla="*/ 2408293 w 2768104"/>
                <a:gd name="connsiteY5" fmla="*/ 2625908 h 4679486"/>
                <a:gd name="connsiteX6" fmla="*/ 2292874 w 2768104"/>
                <a:gd name="connsiteY6" fmla="*/ 3108642 h 4679486"/>
                <a:gd name="connsiteX7" fmla="*/ 2047051 w 2768104"/>
                <a:gd name="connsiteY7" fmla="*/ 3518751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63279 w 2768104"/>
                <a:gd name="connsiteY29" fmla="*/ 1369419 h 4679486"/>
                <a:gd name="connsiteX30" fmla="*/ 2225179 w 2768104"/>
                <a:gd name="connsiteY30" fmla="*/ 950319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592717 w 2768104"/>
                <a:gd name="connsiteY3" fmla="*/ 1951268 h 4679486"/>
                <a:gd name="connsiteX4" fmla="*/ 2467778 w 2768104"/>
                <a:gd name="connsiteY4" fmla="*/ 2305554 h 4679486"/>
                <a:gd name="connsiteX5" fmla="*/ 2408293 w 2768104"/>
                <a:gd name="connsiteY5" fmla="*/ 2625908 h 4679486"/>
                <a:gd name="connsiteX6" fmla="*/ 2292874 w 2768104"/>
                <a:gd name="connsiteY6" fmla="*/ 3108642 h 4679486"/>
                <a:gd name="connsiteX7" fmla="*/ 2047051 w 2768104"/>
                <a:gd name="connsiteY7" fmla="*/ 3518751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63279 w 2768104"/>
                <a:gd name="connsiteY29" fmla="*/ 1369419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507611 w 2768104"/>
                <a:gd name="connsiteY3" fmla="*/ 1979665 h 4679486"/>
                <a:gd name="connsiteX4" fmla="*/ 2467778 w 2768104"/>
                <a:gd name="connsiteY4" fmla="*/ 2305554 h 4679486"/>
                <a:gd name="connsiteX5" fmla="*/ 2408293 w 2768104"/>
                <a:gd name="connsiteY5" fmla="*/ 2625908 h 4679486"/>
                <a:gd name="connsiteX6" fmla="*/ 2292874 w 2768104"/>
                <a:gd name="connsiteY6" fmla="*/ 3108642 h 4679486"/>
                <a:gd name="connsiteX7" fmla="*/ 2047051 w 2768104"/>
                <a:gd name="connsiteY7" fmla="*/ 3518751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63279 w 2768104"/>
                <a:gd name="connsiteY29" fmla="*/ 1369419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507611 w 2768104"/>
                <a:gd name="connsiteY3" fmla="*/ 1979665 h 4679486"/>
                <a:gd name="connsiteX4" fmla="*/ 2420362 w 2768104"/>
                <a:gd name="connsiteY4" fmla="*/ 2302922 h 4679486"/>
                <a:gd name="connsiteX5" fmla="*/ 2408293 w 2768104"/>
                <a:gd name="connsiteY5" fmla="*/ 2625908 h 4679486"/>
                <a:gd name="connsiteX6" fmla="*/ 2292874 w 2768104"/>
                <a:gd name="connsiteY6" fmla="*/ 3108642 h 4679486"/>
                <a:gd name="connsiteX7" fmla="*/ 2047051 w 2768104"/>
                <a:gd name="connsiteY7" fmla="*/ 3518751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63279 w 2768104"/>
                <a:gd name="connsiteY29" fmla="*/ 1369419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507611 w 2768104"/>
                <a:gd name="connsiteY3" fmla="*/ 1979665 h 4679486"/>
                <a:gd name="connsiteX4" fmla="*/ 2420362 w 2768104"/>
                <a:gd name="connsiteY4" fmla="*/ 2302922 h 4679486"/>
                <a:gd name="connsiteX5" fmla="*/ 2408293 w 2768104"/>
                <a:gd name="connsiteY5" fmla="*/ 2625908 h 4679486"/>
                <a:gd name="connsiteX6" fmla="*/ 2292874 w 2768104"/>
                <a:gd name="connsiteY6" fmla="*/ 3108642 h 4679486"/>
                <a:gd name="connsiteX7" fmla="*/ 2047051 w 2768104"/>
                <a:gd name="connsiteY7" fmla="*/ 3518751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507611 w 2768104"/>
                <a:gd name="connsiteY3" fmla="*/ 1979665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292874 w 2768104"/>
                <a:gd name="connsiteY6" fmla="*/ 3108642 h 4679486"/>
                <a:gd name="connsiteX7" fmla="*/ 2047051 w 2768104"/>
                <a:gd name="connsiteY7" fmla="*/ 3518751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507611 w 2768104"/>
                <a:gd name="connsiteY3" fmla="*/ 1979665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2047051 w 2768104"/>
                <a:gd name="connsiteY7" fmla="*/ 3518751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2047051 w 2768104"/>
                <a:gd name="connsiteY7" fmla="*/ 3518751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844989 w 2768104"/>
                <a:gd name="connsiteY8" fmla="*/ 3903911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640306 w 2768104"/>
                <a:gd name="connsiteY9" fmla="*/ 4177789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498765 w 2768104"/>
                <a:gd name="connsiteY9" fmla="*/ 4158894 h 4679486"/>
                <a:gd name="connsiteX10" fmla="*/ 1377454 w 2768104"/>
                <a:gd name="connsiteY10" fmla="*/ 4467106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498765 w 2768104"/>
                <a:gd name="connsiteY9" fmla="*/ 4158894 h 4679486"/>
                <a:gd name="connsiteX10" fmla="*/ 1287583 w 2768104"/>
                <a:gd name="connsiteY10" fmla="*/ 4384837 h 4679486"/>
                <a:gd name="connsiteX11" fmla="*/ 1216106 w 2768104"/>
                <a:gd name="connsiteY11" fmla="*/ 4508912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498765 w 2768104"/>
                <a:gd name="connsiteY9" fmla="*/ 4158894 h 4679486"/>
                <a:gd name="connsiteX10" fmla="*/ 1287583 w 2768104"/>
                <a:gd name="connsiteY10" fmla="*/ 4384837 h 4679486"/>
                <a:gd name="connsiteX11" fmla="*/ 1115799 w 2768104"/>
                <a:gd name="connsiteY11" fmla="*/ 4403983 h 4679486"/>
                <a:gd name="connsiteX12" fmla="*/ 1005443 w 2768104"/>
                <a:gd name="connsiteY12" fmla="*/ 4566889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498765 w 2768104"/>
                <a:gd name="connsiteY9" fmla="*/ 4158894 h 4679486"/>
                <a:gd name="connsiteX10" fmla="*/ 1287583 w 2768104"/>
                <a:gd name="connsiteY10" fmla="*/ 4384837 h 4679486"/>
                <a:gd name="connsiteX11" fmla="*/ 1115799 w 2768104"/>
                <a:gd name="connsiteY11" fmla="*/ 4403983 h 4679486"/>
                <a:gd name="connsiteX12" fmla="*/ 903009 w 2768104"/>
                <a:gd name="connsiteY12" fmla="*/ 4494964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498765 w 2768104"/>
                <a:gd name="connsiteY9" fmla="*/ 4158894 h 4679486"/>
                <a:gd name="connsiteX10" fmla="*/ 1231348 w 2768104"/>
                <a:gd name="connsiteY10" fmla="*/ 4347712 h 4679486"/>
                <a:gd name="connsiteX11" fmla="*/ 1115799 w 2768104"/>
                <a:gd name="connsiteY11" fmla="*/ 4403983 h 4679486"/>
                <a:gd name="connsiteX12" fmla="*/ 903009 w 2768104"/>
                <a:gd name="connsiteY12" fmla="*/ 4494964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470429 w 2768104"/>
                <a:gd name="connsiteY9" fmla="*/ 4143720 h 4679486"/>
                <a:gd name="connsiteX10" fmla="*/ 1231348 w 2768104"/>
                <a:gd name="connsiteY10" fmla="*/ 4347712 h 4679486"/>
                <a:gd name="connsiteX11" fmla="*/ 1115799 w 2768104"/>
                <a:gd name="connsiteY11" fmla="*/ 4403983 h 4679486"/>
                <a:gd name="connsiteX12" fmla="*/ 903009 w 2768104"/>
                <a:gd name="connsiteY12" fmla="*/ 4494964 h 4679486"/>
                <a:gd name="connsiteX13" fmla="*/ 822860 w 2768104"/>
                <a:gd name="connsiteY13" fmla="*/ 4596947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470429 w 2768104"/>
                <a:gd name="connsiteY9" fmla="*/ 4143720 h 4679486"/>
                <a:gd name="connsiteX10" fmla="*/ 1231348 w 2768104"/>
                <a:gd name="connsiteY10" fmla="*/ 4347712 h 4679486"/>
                <a:gd name="connsiteX11" fmla="*/ 1115799 w 2768104"/>
                <a:gd name="connsiteY11" fmla="*/ 4403983 h 4679486"/>
                <a:gd name="connsiteX12" fmla="*/ 903009 w 2768104"/>
                <a:gd name="connsiteY12" fmla="*/ 4494964 h 4679486"/>
                <a:gd name="connsiteX13" fmla="*/ 753332 w 2768104"/>
                <a:gd name="connsiteY13" fmla="*/ 4538683 h 4679486"/>
                <a:gd name="connsiteX14" fmla="*/ 740589 w 2768104"/>
                <a:gd name="connsiteY14" fmla="*/ 4638491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79486"/>
                <a:gd name="connsiteX1" fmla="*/ 2625651 w 2768104"/>
                <a:gd name="connsiteY1" fmla="*/ 1023064 h 4679486"/>
                <a:gd name="connsiteX2" fmla="*/ 2586438 w 2768104"/>
                <a:gd name="connsiteY2" fmla="*/ 1450213 h 4679486"/>
                <a:gd name="connsiteX3" fmla="*/ 2472757 w 2768104"/>
                <a:gd name="connsiteY3" fmla="*/ 1966691 h 4679486"/>
                <a:gd name="connsiteX4" fmla="*/ 2420362 w 2768104"/>
                <a:gd name="connsiteY4" fmla="*/ 2302922 h 4679486"/>
                <a:gd name="connsiteX5" fmla="*/ 2312042 w 2768104"/>
                <a:gd name="connsiteY5" fmla="*/ 2642647 h 4679486"/>
                <a:gd name="connsiteX6" fmla="*/ 2086392 w 2768104"/>
                <a:gd name="connsiteY6" fmla="*/ 3174465 h 4679486"/>
                <a:gd name="connsiteX7" fmla="*/ 1904092 w 2768104"/>
                <a:gd name="connsiteY7" fmla="*/ 3521857 h 4679486"/>
                <a:gd name="connsiteX8" fmla="*/ 1679740 w 2768104"/>
                <a:gd name="connsiteY8" fmla="*/ 3883700 h 4679486"/>
                <a:gd name="connsiteX9" fmla="*/ 1470429 w 2768104"/>
                <a:gd name="connsiteY9" fmla="*/ 4143720 h 4679486"/>
                <a:gd name="connsiteX10" fmla="*/ 1231348 w 2768104"/>
                <a:gd name="connsiteY10" fmla="*/ 4347712 h 4679486"/>
                <a:gd name="connsiteX11" fmla="*/ 1115799 w 2768104"/>
                <a:gd name="connsiteY11" fmla="*/ 4403983 h 4679486"/>
                <a:gd name="connsiteX12" fmla="*/ 903009 w 2768104"/>
                <a:gd name="connsiteY12" fmla="*/ 4494964 h 4679486"/>
                <a:gd name="connsiteX13" fmla="*/ 753332 w 2768104"/>
                <a:gd name="connsiteY13" fmla="*/ 4538683 h 4679486"/>
                <a:gd name="connsiteX14" fmla="*/ 640543 w 2768104"/>
                <a:gd name="connsiteY14" fmla="*/ 4598934 h 4679486"/>
                <a:gd name="connsiteX15" fmla="*/ 513837 w 2768104"/>
                <a:gd name="connsiteY15" fmla="*/ 4662466 h 4679486"/>
                <a:gd name="connsiteX16" fmla="*/ 0 w 2768104"/>
                <a:gd name="connsiteY16" fmla="*/ 4581515 h 4679486"/>
                <a:gd name="connsiteX17" fmla="*/ 65863 w 2768104"/>
                <a:gd name="connsiteY17" fmla="*/ 4418747 h 4679486"/>
                <a:gd name="connsiteX18" fmla="*/ 358279 w 2768104"/>
                <a:gd name="connsiteY18" fmla="*/ 4407894 h 4679486"/>
                <a:gd name="connsiteX19" fmla="*/ 571163 w 2768104"/>
                <a:gd name="connsiteY19" fmla="*/ 4422647 h 4679486"/>
                <a:gd name="connsiteX20" fmla="*/ 817695 w 2768104"/>
                <a:gd name="connsiteY20" fmla="*/ 4297843 h 4679486"/>
                <a:gd name="connsiteX21" fmla="*/ 1151052 w 2768104"/>
                <a:gd name="connsiteY21" fmla="*/ 4082419 h 4679486"/>
                <a:gd name="connsiteX22" fmla="*/ 1343388 w 2768104"/>
                <a:gd name="connsiteY22" fmla="*/ 3940854 h 4679486"/>
                <a:gd name="connsiteX23" fmla="*/ 1396504 w 2768104"/>
                <a:gd name="connsiteY23" fmla="*/ 3760194 h 4679486"/>
                <a:gd name="connsiteX24" fmla="*/ 1596529 w 2768104"/>
                <a:gd name="connsiteY24" fmla="*/ 3512544 h 4679486"/>
                <a:gd name="connsiteX25" fmla="*/ 1767979 w 2768104"/>
                <a:gd name="connsiteY25" fmla="*/ 3160119 h 4679486"/>
                <a:gd name="connsiteX26" fmla="*/ 1996579 w 2768104"/>
                <a:gd name="connsiteY26" fmla="*/ 2626719 h 4679486"/>
                <a:gd name="connsiteX27" fmla="*/ 2120404 w 2768104"/>
                <a:gd name="connsiteY27" fmla="*/ 2245719 h 4679486"/>
                <a:gd name="connsiteX28" fmla="*/ 2215654 w 2768104"/>
                <a:gd name="connsiteY28" fmla="*/ 1826619 h 4679486"/>
                <a:gd name="connsiteX29" fmla="*/ 2298842 w 2768104"/>
                <a:gd name="connsiteY29" fmla="*/ 1371393 h 4679486"/>
                <a:gd name="connsiteX30" fmla="*/ 2367429 w 2768104"/>
                <a:gd name="connsiteY30" fmla="*/ 958214 h 4679486"/>
                <a:gd name="connsiteX31" fmla="*/ 2469958 w 2768104"/>
                <a:gd name="connsiteY31" fmla="*/ 0 h 4679486"/>
                <a:gd name="connsiteX32" fmla="*/ 2768104 w 2768104"/>
                <a:gd name="connsiteY32" fmla="*/ 1269 h 4679486"/>
                <a:gd name="connsiteX0" fmla="*/ 2768104 w 2768104"/>
                <a:gd name="connsiteY0" fmla="*/ 1269 h 4641956"/>
                <a:gd name="connsiteX1" fmla="*/ 2625651 w 2768104"/>
                <a:gd name="connsiteY1" fmla="*/ 1023064 h 4641956"/>
                <a:gd name="connsiteX2" fmla="*/ 2586438 w 2768104"/>
                <a:gd name="connsiteY2" fmla="*/ 1450213 h 4641956"/>
                <a:gd name="connsiteX3" fmla="*/ 2472757 w 2768104"/>
                <a:gd name="connsiteY3" fmla="*/ 1966691 h 4641956"/>
                <a:gd name="connsiteX4" fmla="*/ 2420362 w 2768104"/>
                <a:gd name="connsiteY4" fmla="*/ 2302922 h 4641956"/>
                <a:gd name="connsiteX5" fmla="*/ 2312042 w 2768104"/>
                <a:gd name="connsiteY5" fmla="*/ 2642647 h 4641956"/>
                <a:gd name="connsiteX6" fmla="*/ 2086392 w 2768104"/>
                <a:gd name="connsiteY6" fmla="*/ 3174465 h 4641956"/>
                <a:gd name="connsiteX7" fmla="*/ 1904092 w 2768104"/>
                <a:gd name="connsiteY7" fmla="*/ 3521857 h 4641956"/>
                <a:gd name="connsiteX8" fmla="*/ 1679740 w 2768104"/>
                <a:gd name="connsiteY8" fmla="*/ 3883700 h 4641956"/>
                <a:gd name="connsiteX9" fmla="*/ 1470429 w 2768104"/>
                <a:gd name="connsiteY9" fmla="*/ 4143720 h 4641956"/>
                <a:gd name="connsiteX10" fmla="*/ 1231348 w 2768104"/>
                <a:gd name="connsiteY10" fmla="*/ 4347712 h 4641956"/>
                <a:gd name="connsiteX11" fmla="*/ 1115799 w 2768104"/>
                <a:gd name="connsiteY11" fmla="*/ 4403983 h 4641956"/>
                <a:gd name="connsiteX12" fmla="*/ 903009 w 2768104"/>
                <a:gd name="connsiteY12" fmla="*/ 4494964 h 4641956"/>
                <a:gd name="connsiteX13" fmla="*/ 753332 w 2768104"/>
                <a:gd name="connsiteY13" fmla="*/ 4538683 h 4641956"/>
                <a:gd name="connsiteX14" fmla="*/ 640543 w 2768104"/>
                <a:gd name="connsiteY14" fmla="*/ 4598934 h 4641956"/>
                <a:gd name="connsiteX15" fmla="*/ 450301 w 2768104"/>
                <a:gd name="connsiteY15" fmla="*/ 4624936 h 4641956"/>
                <a:gd name="connsiteX16" fmla="*/ 0 w 2768104"/>
                <a:gd name="connsiteY16" fmla="*/ 4581515 h 4641956"/>
                <a:gd name="connsiteX17" fmla="*/ 65863 w 2768104"/>
                <a:gd name="connsiteY17" fmla="*/ 4418747 h 4641956"/>
                <a:gd name="connsiteX18" fmla="*/ 358279 w 2768104"/>
                <a:gd name="connsiteY18" fmla="*/ 4407894 h 4641956"/>
                <a:gd name="connsiteX19" fmla="*/ 571163 w 2768104"/>
                <a:gd name="connsiteY19" fmla="*/ 4422647 h 4641956"/>
                <a:gd name="connsiteX20" fmla="*/ 817695 w 2768104"/>
                <a:gd name="connsiteY20" fmla="*/ 4297843 h 4641956"/>
                <a:gd name="connsiteX21" fmla="*/ 1151052 w 2768104"/>
                <a:gd name="connsiteY21" fmla="*/ 4082419 h 4641956"/>
                <a:gd name="connsiteX22" fmla="*/ 1343388 w 2768104"/>
                <a:gd name="connsiteY22" fmla="*/ 3940854 h 4641956"/>
                <a:gd name="connsiteX23" fmla="*/ 1396504 w 2768104"/>
                <a:gd name="connsiteY23" fmla="*/ 3760194 h 4641956"/>
                <a:gd name="connsiteX24" fmla="*/ 1596529 w 2768104"/>
                <a:gd name="connsiteY24" fmla="*/ 3512544 h 4641956"/>
                <a:gd name="connsiteX25" fmla="*/ 1767979 w 2768104"/>
                <a:gd name="connsiteY25" fmla="*/ 3160119 h 4641956"/>
                <a:gd name="connsiteX26" fmla="*/ 1996579 w 2768104"/>
                <a:gd name="connsiteY26" fmla="*/ 2626719 h 4641956"/>
                <a:gd name="connsiteX27" fmla="*/ 2120404 w 2768104"/>
                <a:gd name="connsiteY27" fmla="*/ 2245719 h 4641956"/>
                <a:gd name="connsiteX28" fmla="*/ 2215654 w 2768104"/>
                <a:gd name="connsiteY28" fmla="*/ 1826619 h 4641956"/>
                <a:gd name="connsiteX29" fmla="*/ 2298842 w 2768104"/>
                <a:gd name="connsiteY29" fmla="*/ 1371393 h 4641956"/>
                <a:gd name="connsiteX30" fmla="*/ 2367429 w 2768104"/>
                <a:gd name="connsiteY30" fmla="*/ 958214 h 4641956"/>
                <a:gd name="connsiteX31" fmla="*/ 2469958 w 2768104"/>
                <a:gd name="connsiteY31" fmla="*/ 0 h 4641956"/>
                <a:gd name="connsiteX32" fmla="*/ 2768104 w 2768104"/>
                <a:gd name="connsiteY32" fmla="*/ 1269 h 4641956"/>
                <a:gd name="connsiteX0" fmla="*/ 2768104 w 2768104"/>
                <a:gd name="connsiteY0" fmla="*/ 1269 h 4641956"/>
                <a:gd name="connsiteX1" fmla="*/ 2625651 w 2768104"/>
                <a:gd name="connsiteY1" fmla="*/ 1023064 h 4641956"/>
                <a:gd name="connsiteX2" fmla="*/ 2586438 w 2768104"/>
                <a:gd name="connsiteY2" fmla="*/ 1450213 h 4641956"/>
                <a:gd name="connsiteX3" fmla="*/ 2472757 w 2768104"/>
                <a:gd name="connsiteY3" fmla="*/ 1966691 h 4641956"/>
                <a:gd name="connsiteX4" fmla="*/ 2420362 w 2768104"/>
                <a:gd name="connsiteY4" fmla="*/ 2302922 h 4641956"/>
                <a:gd name="connsiteX5" fmla="*/ 2312042 w 2768104"/>
                <a:gd name="connsiteY5" fmla="*/ 2642647 h 4641956"/>
                <a:gd name="connsiteX6" fmla="*/ 2086392 w 2768104"/>
                <a:gd name="connsiteY6" fmla="*/ 3174465 h 4641956"/>
                <a:gd name="connsiteX7" fmla="*/ 1904092 w 2768104"/>
                <a:gd name="connsiteY7" fmla="*/ 3521857 h 4641956"/>
                <a:gd name="connsiteX8" fmla="*/ 1679740 w 2768104"/>
                <a:gd name="connsiteY8" fmla="*/ 3883700 h 4641956"/>
                <a:gd name="connsiteX9" fmla="*/ 1470429 w 2768104"/>
                <a:gd name="connsiteY9" fmla="*/ 4143720 h 4641956"/>
                <a:gd name="connsiteX10" fmla="*/ 1231348 w 2768104"/>
                <a:gd name="connsiteY10" fmla="*/ 4347712 h 4641956"/>
                <a:gd name="connsiteX11" fmla="*/ 1115799 w 2768104"/>
                <a:gd name="connsiteY11" fmla="*/ 4403983 h 4641956"/>
                <a:gd name="connsiteX12" fmla="*/ 903009 w 2768104"/>
                <a:gd name="connsiteY12" fmla="*/ 4494964 h 4641956"/>
                <a:gd name="connsiteX13" fmla="*/ 753332 w 2768104"/>
                <a:gd name="connsiteY13" fmla="*/ 4538683 h 4641956"/>
                <a:gd name="connsiteX14" fmla="*/ 640543 w 2768104"/>
                <a:gd name="connsiteY14" fmla="*/ 4598934 h 4641956"/>
                <a:gd name="connsiteX15" fmla="*/ 450301 w 2768104"/>
                <a:gd name="connsiteY15" fmla="*/ 4624936 h 4641956"/>
                <a:gd name="connsiteX16" fmla="*/ 0 w 2768104"/>
                <a:gd name="connsiteY16" fmla="*/ 4581515 h 4641956"/>
                <a:gd name="connsiteX17" fmla="*/ 65863 w 2768104"/>
                <a:gd name="connsiteY17" fmla="*/ 4418747 h 4641956"/>
                <a:gd name="connsiteX18" fmla="*/ 356533 w 2768104"/>
                <a:gd name="connsiteY18" fmla="*/ 4434999 h 4641956"/>
                <a:gd name="connsiteX19" fmla="*/ 571163 w 2768104"/>
                <a:gd name="connsiteY19" fmla="*/ 4422647 h 4641956"/>
                <a:gd name="connsiteX20" fmla="*/ 817695 w 2768104"/>
                <a:gd name="connsiteY20" fmla="*/ 4297843 h 4641956"/>
                <a:gd name="connsiteX21" fmla="*/ 1151052 w 2768104"/>
                <a:gd name="connsiteY21" fmla="*/ 4082419 h 4641956"/>
                <a:gd name="connsiteX22" fmla="*/ 1343388 w 2768104"/>
                <a:gd name="connsiteY22" fmla="*/ 3940854 h 4641956"/>
                <a:gd name="connsiteX23" fmla="*/ 1396504 w 2768104"/>
                <a:gd name="connsiteY23" fmla="*/ 3760194 h 4641956"/>
                <a:gd name="connsiteX24" fmla="*/ 1596529 w 2768104"/>
                <a:gd name="connsiteY24" fmla="*/ 3512544 h 4641956"/>
                <a:gd name="connsiteX25" fmla="*/ 1767979 w 2768104"/>
                <a:gd name="connsiteY25" fmla="*/ 3160119 h 4641956"/>
                <a:gd name="connsiteX26" fmla="*/ 1996579 w 2768104"/>
                <a:gd name="connsiteY26" fmla="*/ 2626719 h 4641956"/>
                <a:gd name="connsiteX27" fmla="*/ 2120404 w 2768104"/>
                <a:gd name="connsiteY27" fmla="*/ 2245719 h 4641956"/>
                <a:gd name="connsiteX28" fmla="*/ 2215654 w 2768104"/>
                <a:gd name="connsiteY28" fmla="*/ 1826619 h 4641956"/>
                <a:gd name="connsiteX29" fmla="*/ 2298842 w 2768104"/>
                <a:gd name="connsiteY29" fmla="*/ 1371393 h 4641956"/>
                <a:gd name="connsiteX30" fmla="*/ 2367429 w 2768104"/>
                <a:gd name="connsiteY30" fmla="*/ 958214 h 4641956"/>
                <a:gd name="connsiteX31" fmla="*/ 2469958 w 2768104"/>
                <a:gd name="connsiteY31" fmla="*/ 0 h 4641956"/>
                <a:gd name="connsiteX32" fmla="*/ 2768104 w 2768104"/>
                <a:gd name="connsiteY32" fmla="*/ 1269 h 4641956"/>
                <a:gd name="connsiteX0" fmla="*/ 2805803 w 2805803"/>
                <a:gd name="connsiteY0" fmla="*/ 1269 h 4641956"/>
                <a:gd name="connsiteX1" fmla="*/ 2663350 w 2805803"/>
                <a:gd name="connsiteY1" fmla="*/ 1023064 h 4641956"/>
                <a:gd name="connsiteX2" fmla="*/ 2624137 w 2805803"/>
                <a:gd name="connsiteY2" fmla="*/ 1450213 h 4641956"/>
                <a:gd name="connsiteX3" fmla="*/ 2510456 w 2805803"/>
                <a:gd name="connsiteY3" fmla="*/ 1966691 h 4641956"/>
                <a:gd name="connsiteX4" fmla="*/ 2458061 w 2805803"/>
                <a:gd name="connsiteY4" fmla="*/ 2302922 h 4641956"/>
                <a:gd name="connsiteX5" fmla="*/ 2349741 w 2805803"/>
                <a:gd name="connsiteY5" fmla="*/ 2642647 h 4641956"/>
                <a:gd name="connsiteX6" fmla="*/ 2124091 w 2805803"/>
                <a:gd name="connsiteY6" fmla="*/ 3174465 h 4641956"/>
                <a:gd name="connsiteX7" fmla="*/ 1941791 w 2805803"/>
                <a:gd name="connsiteY7" fmla="*/ 3521857 h 4641956"/>
                <a:gd name="connsiteX8" fmla="*/ 1717439 w 2805803"/>
                <a:gd name="connsiteY8" fmla="*/ 3883700 h 4641956"/>
                <a:gd name="connsiteX9" fmla="*/ 1508128 w 2805803"/>
                <a:gd name="connsiteY9" fmla="*/ 4143720 h 4641956"/>
                <a:gd name="connsiteX10" fmla="*/ 1269047 w 2805803"/>
                <a:gd name="connsiteY10" fmla="*/ 4347712 h 4641956"/>
                <a:gd name="connsiteX11" fmla="*/ 1153498 w 2805803"/>
                <a:gd name="connsiteY11" fmla="*/ 4403983 h 4641956"/>
                <a:gd name="connsiteX12" fmla="*/ 940708 w 2805803"/>
                <a:gd name="connsiteY12" fmla="*/ 4494964 h 4641956"/>
                <a:gd name="connsiteX13" fmla="*/ 791031 w 2805803"/>
                <a:gd name="connsiteY13" fmla="*/ 4538683 h 4641956"/>
                <a:gd name="connsiteX14" fmla="*/ 678242 w 2805803"/>
                <a:gd name="connsiteY14" fmla="*/ 4598934 h 4641956"/>
                <a:gd name="connsiteX15" fmla="*/ 488000 w 2805803"/>
                <a:gd name="connsiteY15" fmla="*/ 4624936 h 4641956"/>
                <a:gd name="connsiteX16" fmla="*/ 0 w 2805803"/>
                <a:gd name="connsiteY16" fmla="*/ 4484212 h 4641956"/>
                <a:gd name="connsiteX17" fmla="*/ 103562 w 2805803"/>
                <a:gd name="connsiteY17" fmla="*/ 4418747 h 4641956"/>
                <a:gd name="connsiteX18" fmla="*/ 394232 w 2805803"/>
                <a:gd name="connsiteY18" fmla="*/ 4434999 h 4641956"/>
                <a:gd name="connsiteX19" fmla="*/ 608862 w 2805803"/>
                <a:gd name="connsiteY19" fmla="*/ 4422647 h 4641956"/>
                <a:gd name="connsiteX20" fmla="*/ 855394 w 2805803"/>
                <a:gd name="connsiteY20" fmla="*/ 4297843 h 4641956"/>
                <a:gd name="connsiteX21" fmla="*/ 1188751 w 2805803"/>
                <a:gd name="connsiteY21" fmla="*/ 4082419 h 4641956"/>
                <a:gd name="connsiteX22" fmla="*/ 1381087 w 2805803"/>
                <a:gd name="connsiteY22" fmla="*/ 3940854 h 4641956"/>
                <a:gd name="connsiteX23" fmla="*/ 1434203 w 2805803"/>
                <a:gd name="connsiteY23" fmla="*/ 3760194 h 4641956"/>
                <a:gd name="connsiteX24" fmla="*/ 1634228 w 2805803"/>
                <a:gd name="connsiteY24" fmla="*/ 3512544 h 4641956"/>
                <a:gd name="connsiteX25" fmla="*/ 1805678 w 2805803"/>
                <a:gd name="connsiteY25" fmla="*/ 3160119 h 4641956"/>
                <a:gd name="connsiteX26" fmla="*/ 2034278 w 2805803"/>
                <a:gd name="connsiteY26" fmla="*/ 2626719 h 4641956"/>
                <a:gd name="connsiteX27" fmla="*/ 2158103 w 2805803"/>
                <a:gd name="connsiteY27" fmla="*/ 2245719 h 4641956"/>
                <a:gd name="connsiteX28" fmla="*/ 2253353 w 2805803"/>
                <a:gd name="connsiteY28" fmla="*/ 1826619 h 4641956"/>
                <a:gd name="connsiteX29" fmla="*/ 2336541 w 2805803"/>
                <a:gd name="connsiteY29" fmla="*/ 1371393 h 4641956"/>
                <a:gd name="connsiteX30" fmla="*/ 2405128 w 2805803"/>
                <a:gd name="connsiteY30" fmla="*/ 958214 h 4641956"/>
                <a:gd name="connsiteX31" fmla="*/ 2507657 w 2805803"/>
                <a:gd name="connsiteY31" fmla="*/ 0 h 4641956"/>
                <a:gd name="connsiteX32" fmla="*/ 2805803 w 2805803"/>
                <a:gd name="connsiteY32" fmla="*/ 1269 h 4641956"/>
                <a:gd name="connsiteX0" fmla="*/ 2833808 w 2833808"/>
                <a:gd name="connsiteY0" fmla="*/ 1269 h 4602580"/>
                <a:gd name="connsiteX1" fmla="*/ 2691355 w 2833808"/>
                <a:gd name="connsiteY1" fmla="*/ 1023064 h 4602580"/>
                <a:gd name="connsiteX2" fmla="*/ 2652142 w 2833808"/>
                <a:gd name="connsiteY2" fmla="*/ 1450213 h 4602580"/>
                <a:gd name="connsiteX3" fmla="*/ 2538461 w 2833808"/>
                <a:gd name="connsiteY3" fmla="*/ 1966691 h 4602580"/>
                <a:gd name="connsiteX4" fmla="*/ 2486066 w 2833808"/>
                <a:gd name="connsiteY4" fmla="*/ 2302922 h 4602580"/>
                <a:gd name="connsiteX5" fmla="*/ 2377746 w 2833808"/>
                <a:gd name="connsiteY5" fmla="*/ 2642647 h 4602580"/>
                <a:gd name="connsiteX6" fmla="*/ 2152096 w 2833808"/>
                <a:gd name="connsiteY6" fmla="*/ 3174465 h 4602580"/>
                <a:gd name="connsiteX7" fmla="*/ 1969796 w 2833808"/>
                <a:gd name="connsiteY7" fmla="*/ 3521857 h 4602580"/>
                <a:gd name="connsiteX8" fmla="*/ 1745444 w 2833808"/>
                <a:gd name="connsiteY8" fmla="*/ 3883700 h 4602580"/>
                <a:gd name="connsiteX9" fmla="*/ 1536133 w 2833808"/>
                <a:gd name="connsiteY9" fmla="*/ 4143720 h 4602580"/>
                <a:gd name="connsiteX10" fmla="*/ 1297052 w 2833808"/>
                <a:gd name="connsiteY10" fmla="*/ 4347712 h 4602580"/>
                <a:gd name="connsiteX11" fmla="*/ 1181503 w 2833808"/>
                <a:gd name="connsiteY11" fmla="*/ 4403983 h 4602580"/>
                <a:gd name="connsiteX12" fmla="*/ 968713 w 2833808"/>
                <a:gd name="connsiteY12" fmla="*/ 4494964 h 4602580"/>
                <a:gd name="connsiteX13" fmla="*/ 819036 w 2833808"/>
                <a:gd name="connsiteY13" fmla="*/ 4538683 h 4602580"/>
                <a:gd name="connsiteX14" fmla="*/ 706247 w 2833808"/>
                <a:gd name="connsiteY14" fmla="*/ 4598934 h 4602580"/>
                <a:gd name="connsiteX15" fmla="*/ 174114 w 2833808"/>
                <a:gd name="connsiteY15" fmla="*/ 4585560 h 4602580"/>
                <a:gd name="connsiteX16" fmla="*/ 28005 w 2833808"/>
                <a:gd name="connsiteY16" fmla="*/ 4484212 h 4602580"/>
                <a:gd name="connsiteX17" fmla="*/ 131567 w 2833808"/>
                <a:gd name="connsiteY17" fmla="*/ 4418747 h 4602580"/>
                <a:gd name="connsiteX18" fmla="*/ 422237 w 2833808"/>
                <a:gd name="connsiteY18" fmla="*/ 4434999 h 4602580"/>
                <a:gd name="connsiteX19" fmla="*/ 636867 w 2833808"/>
                <a:gd name="connsiteY19" fmla="*/ 4422647 h 4602580"/>
                <a:gd name="connsiteX20" fmla="*/ 883399 w 2833808"/>
                <a:gd name="connsiteY20" fmla="*/ 4297843 h 4602580"/>
                <a:gd name="connsiteX21" fmla="*/ 1216756 w 2833808"/>
                <a:gd name="connsiteY21" fmla="*/ 4082419 h 4602580"/>
                <a:gd name="connsiteX22" fmla="*/ 1409092 w 2833808"/>
                <a:gd name="connsiteY22" fmla="*/ 3940854 h 4602580"/>
                <a:gd name="connsiteX23" fmla="*/ 1462208 w 2833808"/>
                <a:gd name="connsiteY23" fmla="*/ 3760194 h 4602580"/>
                <a:gd name="connsiteX24" fmla="*/ 1662233 w 2833808"/>
                <a:gd name="connsiteY24" fmla="*/ 3512544 h 4602580"/>
                <a:gd name="connsiteX25" fmla="*/ 1833683 w 2833808"/>
                <a:gd name="connsiteY25" fmla="*/ 3160119 h 4602580"/>
                <a:gd name="connsiteX26" fmla="*/ 2062283 w 2833808"/>
                <a:gd name="connsiteY26" fmla="*/ 2626719 h 4602580"/>
                <a:gd name="connsiteX27" fmla="*/ 2186108 w 2833808"/>
                <a:gd name="connsiteY27" fmla="*/ 2245719 h 4602580"/>
                <a:gd name="connsiteX28" fmla="*/ 2281358 w 2833808"/>
                <a:gd name="connsiteY28" fmla="*/ 1826619 h 4602580"/>
                <a:gd name="connsiteX29" fmla="*/ 2364546 w 2833808"/>
                <a:gd name="connsiteY29" fmla="*/ 1371393 h 4602580"/>
                <a:gd name="connsiteX30" fmla="*/ 2433133 w 2833808"/>
                <a:gd name="connsiteY30" fmla="*/ 958214 h 4602580"/>
                <a:gd name="connsiteX31" fmla="*/ 2535662 w 2833808"/>
                <a:gd name="connsiteY31" fmla="*/ 0 h 4602580"/>
                <a:gd name="connsiteX32" fmla="*/ 2833808 w 2833808"/>
                <a:gd name="connsiteY32" fmla="*/ 1269 h 4602580"/>
                <a:gd name="connsiteX0" fmla="*/ 2805803 w 2805803"/>
                <a:gd name="connsiteY0" fmla="*/ 1269 h 4604719"/>
                <a:gd name="connsiteX1" fmla="*/ 2663350 w 2805803"/>
                <a:gd name="connsiteY1" fmla="*/ 1023064 h 4604719"/>
                <a:gd name="connsiteX2" fmla="*/ 2624137 w 2805803"/>
                <a:gd name="connsiteY2" fmla="*/ 1450213 h 4604719"/>
                <a:gd name="connsiteX3" fmla="*/ 2510456 w 2805803"/>
                <a:gd name="connsiteY3" fmla="*/ 1966691 h 4604719"/>
                <a:gd name="connsiteX4" fmla="*/ 2458061 w 2805803"/>
                <a:gd name="connsiteY4" fmla="*/ 2302922 h 4604719"/>
                <a:gd name="connsiteX5" fmla="*/ 2349741 w 2805803"/>
                <a:gd name="connsiteY5" fmla="*/ 2642647 h 4604719"/>
                <a:gd name="connsiteX6" fmla="*/ 2124091 w 2805803"/>
                <a:gd name="connsiteY6" fmla="*/ 3174465 h 4604719"/>
                <a:gd name="connsiteX7" fmla="*/ 1941791 w 2805803"/>
                <a:gd name="connsiteY7" fmla="*/ 3521857 h 4604719"/>
                <a:gd name="connsiteX8" fmla="*/ 1717439 w 2805803"/>
                <a:gd name="connsiteY8" fmla="*/ 3883700 h 4604719"/>
                <a:gd name="connsiteX9" fmla="*/ 1508128 w 2805803"/>
                <a:gd name="connsiteY9" fmla="*/ 4143720 h 4604719"/>
                <a:gd name="connsiteX10" fmla="*/ 1269047 w 2805803"/>
                <a:gd name="connsiteY10" fmla="*/ 4347712 h 4604719"/>
                <a:gd name="connsiteX11" fmla="*/ 1153498 w 2805803"/>
                <a:gd name="connsiteY11" fmla="*/ 4403983 h 4604719"/>
                <a:gd name="connsiteX12" fmla="*/ 940708 w 2805803"/>
                <a:gd name="connsiteY12" fmla="*/ 4494964 h 4604719"/>
                <a:gd name="connsiteX13" fmla="*/ 791031 w 2805803"/>
                <a:gd name="connsiteY13" fmla="*/ 4538683 h 4604719"/>
                <a:gd name="connsiteX14" fmla="*/ 678242 w 2805803"/>
                <a:gd name="connsiteY14" fmla="*/ 4598934 h 4604719"/>
                <a:gd name="connsiteX15" fmla="*/ 307192 w 2805803"/>
                <a:gd name="connsiteY15" fmla="*/ 4587699 h 4604719"/>
                <a:gd name="connsiteX16" fmla="*/ 0 w 2805803"/>
                <a:gd name="connsiteY16" fmla="*/ 4484212 h 4604719"/>
                <a:gd name="connsiteX17" fmla="*/ 103562 w 2805803"/>
                <a:gd name="connsiteY17" fmla="*/ 4418747 h 4604719"/>
                <a:gd name="connsiteX18" fmla="*/ 394232 w 2805803"/>
                <a:gd name="connsiteY18" fmla="*/ 4434999 h 4604719"/>
                <a:gd name="connsiteX19" fmla="*/ 608862 w 2805803"/>
                <a:gd name="connsiteY19" fmla="*/ 4422647 h 4604719"/>
                <a:gd name="connsiteX20" fmla="*/ 855394 w 2805803"/>
                <a:gd name="connsiteY20" fmla="*/ 4297843 h 4604719"/>
                <a:gd name="connsiteX21" fmla="*/ 1188751 w 2805803"/>
                <a:gd name="connsiteY21" fmla="*/ 4082419 h 4604719"/>
                <a:gd name="connsiteX22" fmla="*/ 1381087 w 2805803"/>
                <a:gd name="connsiteY22" fmla="*/ 3940854 h 4604719"/>
                <a:gd name="connsiteX23" fmla="*/ 1434203 w 2805803"/>
                <a:gd name="connsiteY23" fmla="*/ 3760194 h 4604719"/>
                <a:gd name="connsiteX24" fmla="*/ 1634228 w 2805803"/>
                <a:gd name="connsiteY24" fmla="*/ 3512544 h 4604719"/>
                <a:gd name="connsiteX25" fmla="*/ 1805678 w 2805803"/>
                <a:gd name="connsiteY25" fmla="*/ 3160119 h 4604719"/>
                <a:gd name="connsiteX26" fmla="*/ 2034278 w 2805803"/>
                <a:gd name="connsiteY26" fmla="*/ 2626719 h 4604719"/>
                <a:gd name="connsiteX27" fmla="*/ 2158103 w 2805803"/>
                <a:gd name="connsiteY27" fmla="*/ 2245719 h 4604719"/>
                <a:gd name="connsiteX28" fmla="*/ 2253353 w 2805803"/>
                <a:gd name="connsiteY28" fmla="*/ 1826619 h 4604719"/>
                <a:gd name="connsiteX29" fmla="*/ 2336541 w 2805803"/>
                <a:gd name="connsiteY29" fmla="*/ 1371393 h 4604719"/>
                <a:gd name="connsiteX30" fmla="*/ 2405128 w 2805803"/>
                <a:gd name="connsiteY30" fmla="*/ 958214 h 4604719"/>
                <a:gd name="connsiteX31" fmla="*/ 2507657 w 2805803"/>
                <a:gd name="connsiteY31" fmla="*/ 0 h 4604719"/>
                <a:gd name="connsiteX32" fmla="*/ 2805803 w 2805803"/>
                <a:gd name="connsiteY32" fmla="*/ 1269 h 4604719"/>
                <a:gd name="connsiteX0" fmla="*/ 2805803 w 2805803"/>
                <a:gd name="connsiteY0" fmla="*/ 1269 h 4598934"/>
                <a:gd name="connsiteX1" fmla="*/ 2663350 w 2805803"/>
                <a:gd name="connsiteY1" fmla="*/ 1023064 h 4598934"/>
                <a:gd name="connsiteX2" fmla="*/ 2624137 w 2805803"/>
                <a:gd name="connsiteY2" fmla="*/ 1450213 h 4598934"/>
                <a:gd name="connsiteX3" fmla="*/ 2510456 w 2805803"/>
                <a:gd name="connsiteY3" fmla="*/ 1966691 h 4598934"/>
                <a:gd name="connsiteX4" fmla="*/ 2458061 w 2805803"/>
                <a:gd name="connsiteY4" fmla="*/ 2302922 h 4598934"/>
                <a:gd name="connsiteX5" fmla="*/ 2349741 w 2805803"/>
                <a:gd name="connsiteY5" fmla="*/ 2642647 h 4598934"/>
                <a:gd name="connsiteX6" fmla="*/ 2124091 w 2805803"/>
                <a:gd name="connsiteY6" fmla="*/ 3174465 h 4598934"/>
                <a:gd name="connsiteX7" fmla="*/ 1941791 w 2805803"/>
                <a:gd name="connsiteY7" fmla="*/ 3521857 h 4598934"/>
                <a:gd name="connsiteX8" fmla="*/ 1717439 w 2805803"/>
                <a:gd name="connsiteY8" fmla="*/ 3883700 h 4598934"/>
                <a:gd name="connsiteX9" fmla="*/ 1508128 w 2805803"/>
                <a:gd name="connsiteY9" fmla="*/ 4143720 h 4598934"/>
                <a:gd name="connsiteX10" fmla="*/ 1269047 w 2805803"/>
                <a:gd name="connsiteY10" fmla="*/ 4347712 h 4598934"/>
                <a:gd name="connsiteX11" fmla="*/ 1153498 w 2805803"/>
                <a:gd name="connsiteY11" fmla="*/ 4403983 h 4598934"/>
                <a:gd name="connsiteX12" fmla="*/ 940708 w 2805803"/>
                <a:gd name="connsiteY12" fmla="*/ 4494964 h 4598934"/>
                <a:gd name="connsiteX13" fmla="*/ 791031 w 2805803"/>
                <a:gd name="connsiteY13" fmla="*/ 4538683 h 4598934"/>
                <a:gd name="connsiteX14" fmla="*/ 678242 w 2805803"/>
                <a:gd name="connsiteY14" fmla="*/ 4598934 h 4598934"/>
                <a:gd name="connsiteX15" fmla="*/ 307192 w 2805803"/>
                <a:gd name="connsiteY15" fmla="*/ 4587699 h 4598934"/>
                <a:gd name="connsiteX16" fmla="*/ 0 w 2805803"/>
                <a:gd name="connsiteY16" fmla="*/ 4484212 h 4598934"/>
                <a:gd name="connsiteX17" fmla="*/ 103562 w 2805803"/>
                <a:gd name="connsiteY17" fmla="*/ 4418747 h 4598934"/>
                <a:gd name="connsiteX18" fmla="*/ 394232 w 2805803"/>
                <a:gd name="connsiteY18" fmla="*/ 4434999 h 4598934"/>
                <a:gd name="connsiteX19" fmla="*/ 608862 w 2805803"/>
                <a:gd name="connsiteY19" fmla="*/ 4422647 h 4598934"/>
                <a:gd name="connsiteX20" fmla="*/ 855394 w 2805803"/>
                <a:gd name="connsiteY20" fmla="*/ 4297843 h 4598934"/>
                <a:gd name="connsiteX21" fmla="*/ 1188751 w 2805803"/>
                <a:gd name="connsiteY21" fmla="*/ 4082419 h 4598934"/>
                <a:gd name="connsiteX22" fmla="*/ 1381087 w 2805803"/>
                <a:gd name="connsiteY22" fmla="*/ 3940854 h 4598934"/>
                <a:gd name="connsiteX23" fmla="*/ 1434203 w 2805803"/>
                <a:gd name="connsiteY23" fmla="*/ 3760194 h 4598934"/>
                <a:gd name="connsiteX24" fmla="*/ 1634228 w 2805803"/>
                <a:gd name="connsiteY24" fmla="*/ 3512544 h 4598934"/>
                <a:gd name="connsiteX25" fmla="*/ 1805678 w 2805803"/>
                <a:gd name="connsiteY25" fmla="*/ 3160119 h 4598934"/>
                <a:gd name="connsiteX26" fmla="*/ 2034278 w 2805803"/>
                <a:gd name="connsiteY26" fmla="*/ 2626719 h 4598934"/>
                <a:gd name="connsiteX27" fmla="*/ 2158103 w 2805803"/>
                <a:gd name="connsiteY27" fmla="*/ 2245719 h 4598934"/>
                <a:gd name="connsiteX28" fmla="*/ 2253353 w 2805803"/>
                <a:gd name="connsiteY28" fmla="*/ 1826619 h 4598934"/>
                <a:gd name="connsiteX29" fmla="*/ 2336541 w 2805803"/>
                <a:gd name="connsiteY29" fmla="*/ 1371393 h 4598934"/>
                <a:gd name="connsiteX30" fmla="*/ 2405128 w 2805803"/>
                <a:gd name="connsiteY30" fmla="*/ 958214 h 4598934"/>
                <a:gd name="connsiteX31" fmla="*/ 2507657 w 2805803"/>
                <a:gd name="connsiteY31" fmla="*/ 0 h 4598934"/>
                <a:gd name="connsiteX32" fmla="*/ 2805803 w 2805803"/>
                <a:gd name="connsiteY32" fmla="*/ 1269 h 4598934"/>
                <a:gd name="connsiteX0" fmla="*/ 2805803 w 2805803"/>
                <a:gd name="connsiteY0" fmla="*/ 1269 h 4598934"/>
                <a:gd name="connsiteX1" fmla="*/ 2663350 w 2805803"/>
                <a:gd name="connsiteY1" fmla="*/ 1023064 h 4598934"/>
                <a:gd name="connsiteX2" fmla="*/ 2624137 w 2805803"/>
                <a:gd name="connsiteY2" fmla="*/ 1450213 h 4598934"/>
                <a:gd name="connsiteX3" fmla="*/ 2510456 w 2805803"/>
                <a:gd name="connsiteY3" fmla="*/ 1966691 h 4598934"/>
                <a:gd name="connsiteX4" fmla="*/ 2458061 w 2805803"/>
                <a:gd name="connsiteY4" fmla="*/ 2302922 h 4598934"/>
                <a:gd name="connsiteX5" fmla="*/ 2349741 w 2805803"/>
                <a:gd name="connsiteY5" fmla="*/ 2642647 h 4598934"/>
                <a:gd name="connsiteX6" fmla="*/ 2124091 w 2805803"/>
                <a:gd name="connsiteY6" fmla="*/ 3174465 h 4598934"/>
                <a:gd name="connsiteX7" fmla="*/ 1941791 w 2805803"/>
                <a:gd name="connsiteY7" fmla="*/ 3521857 h 4598934"/>
                <a:gd name="connsiteX8" fmla="*/ 1717439 w 2805803"/>
                <a:gd name="connsiteY8" fmla="*/ 3883700 h 4598934"/>
                <a:gd name="connsiteX9" fmla="*/ 1508128 w 2805803"/>
                <a:gd name="connsiteY9" fmla="*/ 4143720 h 4598934"/>
                <a:gd name="connsiteX10" fmla="*/ 1269047 w 2805803"/>
                <a:gd name="connsiteY10" fmla="*/ 4347712 h 4598934"/>
                <a:gd name="connsiteX11" fmla="*/ 1153498 w 2805803"/>
                <a:gd name="connsiteY11" fmla="*/ 4403983 h 4598934"/>
                <a:gd name="connsiteX12" fmla="*/ 940708 w 2805803"/>
                <a:gd name="connsiteY12" fmla="*/ 4494964 h 4598934"/>
                <a:gd name="connsiteX13" fmla="*/ 791031 w 2805803"/>
                <a:gd name="connsiteY13" fmla="*/ 4538683 h 4598934"/>
                <a:gd name="connsiteX14" fmla="*/ 678242 w 2805803"/>
                <a:gd name="connsiteY14" fmla="*/ 4598934 h 4598934"/>
                <a:gd name="connsiteX15" fmla="*/ 307192 w 2805803"/>
                <a:gd name="connsiteY15" fmla="*/ 4587699 h 4598934"/>
                <a:gd name="connsiteX16" fmla="*/ 0 w 2805803"/>
                <a:gd name="connsiteY16" fmla="*/ 4484212 h 4598934"/>
                <a:gd name="connsiteX17" fmla="*/ 103562 w 2805803"/>
                <a:gd name="connsiteY17" fmla="*/ 4418747 h 4598934"/>
                <a:gd name="connsiteX18" fmla="*/ 394232 w 2805803"/>
                <a:gd name="connsiteY18" fmla="*/ 4434999 h 4598934"/>
                <a:gd name="connsiteX19" fmla="*/ 608862 w 2805803"/>
                <a:gd name="connsiteY19" fmla="*/ 4422647 h 4598934"/>
                <a:gd name="connsiteX20" fmla="*/ 855394 w 2805803"/>
                <a:gd name="connsiteY20" fmla="*/ 4297843 h 4598934"/>
                <a:gd name="connsiteX21" fmla="*/ 1188751 w 2805803"/>
                <a:gd name="connsiteY21" fmla="*/ 4082419 h 4598934"/>
                <a:gd name="connsiteX22" fmla="*/ 1381087 w 2805803"/>
                <a:gd name="connsiteY22" fmla="*/ 3940854 h 4598934"/>
                <a:gd name="connsiteX23" fmla="*/ 1434203 w 2805803"/>
                <a:gd name="connsiteY23" fmla="*/ 3760194 h 4598934"/>
                <a:gd name="connsiteX24" fmla="*/ 1634228 w 2805803"/>
                <a:gd name="connsiteY24" fmla="*/ 3512544 h 4598934"/>
                <a:gd name="connsiteX25" fmla="*/ 1805678 w 2805803"/>
                <a:gd name="connsiteY25" fmla="*/ 3160119 h 4598934"/>
                <a:gd name="connsiteX26" fmla="*/ 2034278 w 2805803"/>
                <a:gd name="connsiteY26" fmla="*/ 2626719 h 4598934"/>
                <a:gd name="connsiteX27" fmla="*/ 2158103 w 2805803"/>
                <a:gd name="connsiteY27" fmla="*/ 2245719 h 4598934"/>
                <a:gd name="connsiteX28" fmla="*/ 2253353 w 2805803"/>
                <a:gd name="connsiteY28" fmla="*/ 1826619 h 4598934"/>
                <a:gd name="connsiteX29" fmla="*/ 2336541 w 2805803"/>
                <a:gd name="connsiteY29" fmla="*/ 1371393 h 4598934"/>
                <a:gd name="connsiteX30" fmla="*/ 2405128 w 2805803"/>
                <a:gd name="connsiteY30" fmla="*/ 958214 h 4598934"/>
                <a:gd name="connsiteX31" fmla="*/ 2507657 w 2805803"/>
                <a:gd name="connsiteY31" fmla="*/ 0 h 4598934"/>
                <a:gd name="connsiteX32" fmla="*/ 2805803 w 2805803"/>
                <a:gd name="connsiteY32" fmla="*/ 1269 h 4598934"/>
                <a:gd name="connsiteX0" fmla="*/ 2809733 w 2809733"/>
                <a:gd name="connsiteY0" fmla="*/ 1269 h 4598934"/>
                <a:gd name="connsiteX1" fmla="*/ 2667280 w 2809733"/>
                <a:gd name="connsiteY1" fmla="*/ 1023064 h 4598934"/>
                <a:gd name="connsiteX2" fmla="*/ 2628067 w 2809733"/>
                <a:gd name="connsiteY2" fmla="*/ 1450213 h 4598934"/>
                <a:gd name="connsiteX3" fmla="*/ 2514386 w 2809733"/>
                <a:gd name="connsiteY3" fmla="*/ 1966691 h 4598934"/>
                <a:gd name="connsiteX4" fmla="*/ 2461991 w 2809733"/>
                <a:gd name="connsiteY4" fmla="*/ 2302922 h 4598934"/>
                <a:gd name="connsiteX5" fmla="*/ 2353671 w 2809733"/>
                <a:gd name="connsiteY5" fmla="*/ 2642647 h 4598934"/>
                <a:gd name="connsiteX6" fmla="*/ 2128021 w 2809733"/>
                <a:gd name="connsiteY6" fmla="*/ 3174465 h 4598934"/>
                <a:gd name="connsiteX7" fmla="*/ 1945721 w 2809733"/>
                <a:gd name="connsiteY7" fmla="*/ 3521857 h 4598934"/>
                <a:gd name="connsiteX8" fmla="*/ 1721369 w 2809733"/>
                <a:gd name="connsiteY8" fmla="*/ 3883700 h 4598934"/>
                <a:gd name="connsiteX9" fmla="*/ 1512058 w 2809733"/>
                <a:gd name="connsiteY9" fmla="*/ 4143720 h 4598934"/>
                <a:gd name="connsiteX10" fmla="*/ 1272977 w 2809733"/>
                <a:gd name="connsiteY10" fmla="*/ 4347712 h 4598934"/>
                <a:gd name="connsiteX11" fmla="*/ 1157428 w 2809733"/>
                <a:gd name="connsiteY11" fmla="*/ 4403983 h 4598934"/>
                <a:gd name="connsiteX12" fmla="*/ 944638 w 2809733"/>
                <a:gd name="connsiteY12" fmla="*/ 4494964 h 4598934"/>
                <a:gd name="connsiteX13" fmla="*/ 794961 w 2809733"/>
                <a:gd name="connsiteY13" fmla="*/ 4538683 h 4598934"/>
                <a:gd name="connsiteX14" fmla="*/ 682172 w 2809733"/>
                <a:gd name="connsiteY14" fmla="*/ 4598934 h 4598934"/>
                <a:gd name="connsiteX15" fmla="*/ 311122 w 2809733"/>
                <a:gd name="connsiteY15" fmla="*/ 4587699 h 4598934"/>
                <a:gd name="connsiteX16" fmla="*/ 0 w 2809733"/>
                <a:gd name="connsiteY16" fmla="*/ 4545201 h 4598934"/>
                <a:gd name="connsiteX17" fmla="*/ 107492 w 2809733"/>
                <a:gd name="connsiteY17" fmla="*/ 4418747 h 4598934"/>
                <a:gd name="connsiteX18" fmla="*/ 398162 w 2809733"/>
                <a:gd name="connsiteY18" fmla="*/ 4434999 h 4598934"/>
                <a:gd name="connsiteX19" fmla="*/ 612792 w 2809733"/>
                <a:gd name="connsiteY19" fmla="*/ 4422647 h 4598934"/>
                <a:gd name="connsiteX20" fmla="*/ 859324 w 2809733"/>
                <a:gd name="connsiteY20" fmla="*/ 4297843 h 4598934"/>
                <a:gd name="connsiteX21" fmla="*/ 1192681 w 2809733"/>
                <a:gd name="connsiteY21" fmla="*/ 4082419 h 4598934"/>
                <a:gd name="connsiteX22" fmla="*/ 1385017 w 2809733"/>
                <a:gd name="connsiteY22" fmla="*/ 3940854 h 4598934"/>
                <a:gd name="connsiteX23" fmla="*/ 1438133 w 2809733"/>
                <a:gd name="connsiteY23" fmla="*/ 3760194 h 4598934"/>
                <a:gd name="connsiteX24" fmla="*/ 1638158 w 2809733"/>
                <a:gd name="connsiteY24" fmla="*/ 3512544 h 4598934"/>
                <a:gd name="connsiteX25" fmla="*/ 1809608 w 2809733"/>
                <a:gd name="connsiteY25" fmla="*/ 3160119 h 4598934"/>
                <a:gd name="connsiteX26" fmla="*/ 2038208 w 2809733"/>
                <a:gd name="connsiteY26" fmla="*/ 2626719 h 4598934"/>
                <a:gd name="connsiteX27" fmla="*/ 2162033 w 2809733"/>
                <a:gd name="connsiteY27" fmla="*/ 2245719 h 4598934"/>
                <a:gd name="connsiteX28" fmla="*/ 2257283 w 2809733"/>
                <a:gd name="connsiteY28" fmla="*/ 1826619 h 4598934"/>
                <a:gd name="connsiteX29" fmla="*/ 2340471 w 2809733"/>
                <a:gd name="connsiteY29" fmla="*/ 1371393 h 4598934"/>
                <a:gd name="connsiteX30" fmla="*/ 2409058 w 2809733"/>
                <a:gd name="connsiteY30" fmla="*/ 958214 h 4598934"/>
                <a:gd name="connsiteX31" fmla="*/ 2511587 w 2809733"/>
                <a:gd name="connsiteY31" fmla="*/ 0 h 4598934"/>
                <a:gd name="connsiteX32" fmla="*/ 2809733 w 2809733"/>
                <a:gd name="connsiteY32" fmla="*/ 1269 h 45989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628067 w 2809733"/>
                <a:gd name="connsiteY2" fmla="*/ 1450213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9324 w 2809733"/>
                <a:gd name="connsiteY20" fmla="*/ 4297843 h 4591234"/>
                <a:gd name="connsiteX21" fmla="*/ 1192681 w 2809733"/>
                <a:gd name="connsiteY21" fmla="*/ 4082419 h 4591234"/>
                <a:gd name="connsiteX22" fmla="*/ 1385017 w 2809733"/>
                <a:gd name="connsiteY22" fmla="*/ 3940854 h 4591234"/>
                <a:gd name="connsiteX23" fmla="*/ 1438133 w 2809733"/>
                <a:gd name="connsiteY23" fmla="*/ 3760194 h 4591234"/>
                <a:gd name="connsiteX24" fmla="*/ 1638158 w 2809733"/>
                <a:gd name="connsiteY24" fmla="*/ 3512544 h 4591234"/>
                <a:gd name="connsiteX25" fmla="*/ 1809608 w 2809733"/>
                <a:gd name="connsiteY25" fmla="*/ 3160119 h 4591234"/>
                <a:gd name="connsiteX26" fmla="*/ 2038208 w 2809733"/>
                <a:gd name="connsiteY26" fmla="*/ 2626719 h 4591234"/>
                <a:gd name="connsiteX27" fmla="*/ 2162033 w 2809733"/>
                <a:gd name="connsiteY27" fmla="*/ 2245719 h 4591234"/>
                <a:gd name="connsiteX28" fmla="*/ 2257283 w 2809733"/>
                <a:gd name="connsiteY28" fmla="*/ 1826619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628067 w 2809733"/>
                <a:gd name="connsiteY2" fmla="*/ 1450213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9324 w 2809733"/>
                <a:gd name="connsiteY20" fmla="*/ 4297843 h 4591234"/>
                <a:gd name="connsiteX21" fmla="*/ 1096322 w 2809733"/>
                <a:gd name="connsiteY21" fmla="*/ 4213087 h 4591234"/>
                <a:gd name="connsiteX22" fmla="*/ 1385017 w 2809733"/>
                <a:gd name="connsiteY22" fmla="*/ 3940854 h 4591234"/>
                <a:gd name="connsiteX23" fmla="*/ 1438133 w 2809733"/>
                <a:gd name="connsiteY23" fmla="*/ 3760194 h 4591234"/>
                <a:gd name="connsiteX24" fmla="*/ 1638158 w 2809733"/>
                <a:gd name="connsiteY24" fmla="*/ 3512544 h 4591234"/>
                <a:gd name="connsiteX25" fmla="*/ 1809608 w 2809733"/>
                <a:gd name="connsiteY25" fmla="*/ 3160119 h 4591234"/>
                <a:gd name="connsiteX26" fmla="*/ 2038208 w 2809733"/>
                <a:gd name="connsiteY26" fmla="*/ 2626719 h 4591234"/>
                <a:gd name="connsiteX27" fmla="*/ 2162033 w 2809733"/>
                <a:gd name="connsiteY27" fmla="*/ 2245719 h 4591234"/>
                <a:gd name="connsiteX28" fmla="*/ 2257283 w 2809733"/>
                <a:gd name="connsiteY28" fmla="*/ 1826619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628067 w 2809733"/>
                <a:gd name="connsiteY2" fmla="*/ 1450213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9324 w 2809733"/>
                <a:gd name="connsiteY20" fmla="*/ 4297843 h 4591234"/>
                <a:gd name="connsiteX21" fmla="*/ 1096322 w 2809733"/>
                <a:gd name="connsiteY21" fmla="*/ 4213087 h 4591234"/>
                <a:gd name="connsiteX22" fmla="*/ 1385017 w 2809733"/>
                <a:gd name="connsiteY22" fmla="*/ 3940854 h 4591234"/>
                <a:gd name="connsiteX23" fmla="*/ 1488374 w 2809733"/>
                <a:gd name="connsiteY23" fmla="*/ 3776584 h 4591234"/>
                <a:gd name="connsiteX24" fmla="*/ 1638158 w 2809733"/>
                <a:gd name="connsiteY24" fmla="*/ 3512544 h 4591234"/>
                <a:gd name="connsiteX25" fmla="*/ 1809608 w 2809733"/>
                <a:gd name="connsiteY25" fmla="*/ 3160119 h 4591234"/>
                <a:gd name="connsiteX26" fmla="*/ 2038208 w 2809733"/>
                <a:gd name="connsiteY26" fmla="*/ 2626719 h 4591234"/>
                <a:gd name="connsiteX27" fmla="*/ 2162033 w 2809733"/>
                <a:gd name="connsiteY27" fmla="*/ 2245719 h 4591234"/>
                <a:gd name="connsiteX28" fmla="*/ 2257283 w 2809733"/>
                <a:gd name="connsiteY28" fmla="*/ 1826619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628067 w 2809733"/>
                <a:gd name="connsiteY2" fmla="*/ 1450213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7577 w 2809733"/>
                <a:gd name="connsiteY20" fmla="*/ 4324950 h 4591234"/>
                <a:gd name="connsiteX21" fmla="*/ 1096322 w 2809733"/>
                <a:gd name="connsiteY21" fmla="*/ 4213087 h 4591234"/>
                <a:gd name="connsiteX22" fmla="*/ 1385017 w 2809733"/>
                <a:gd name="connsiteY22" fmla="*/ 3940854 h 4591234"/>
                <a:gd name="connsiteX23" fmla="*/ 1488374 w 2809733"/>
                <a:gd name="connsiteY23" fmla="*/ 3776584 h 4591234"/>
                <a:gd name="connsiteX24" fmla="*/ 1638158 w 2809733"/>
                <a:gd name="connsiteY24" fmla="*/ 3512544 h 4591234"/>
                <a:gd name="connsiteX25" fmla="*/ 1809608 w 2809733"/>
                <a:gd name="connsiteY25" fmla="*/ 3160119 h 4591234"/>
                <a:gd name="connsiteX26" fmla="*/ 2038208 w 2809733"/>
                <a:gd name="connsiteY26" fmla="*/ 2626719 h 4591234"/>
                <a:gd name="connsiteX27" fmla="*/ 2162033 w 2809733"/>
                <a:gd name="connsiteY27" fmla="*/ 2245719 h 4591234"/>
                <a:gd name="connsiteX28" fmla="*/ 2257283 w 2809733"/>
                <a:gd name="connsiteY28" fmla="*/ 1826619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628067 w 2809733"/>
                <a:gd name="connsiteY2" fmla="*/ 1450213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7577 w 2809733"/>
                <a:gd name="connsiteY20" fmla="*/ 4324950 h 4591234"/>
                <a:gd name="connsiteX21" fmla="*/ 1096322 w 2809733"/>
                <a:gd name="connsiteY21" fmla="*/ 4213087 h 4591234"/>
                <a:gd name="connsiteX22" fmla="*/ 1385017 w 2809733"/>
                <a:gd name="connsiteY22" fmla="*/ 3940854 h 4591234"/>
                <a:gd name="connsiteX23" fmla="*/ 1488374 w 2809733"/>
                <a:gd name="connsiteY23" fmla="*/ 3776584 h 4591234"/>
                <a:gd name="connsiteX24" fmla="*/ 1638158 w 2809733"/>
                <a:gd name="connsiteY24" fmla="*/ 3512544 h 4591234"/>
                <a:gd name="connsiteX25" fmla="*/ 1853858 w 2809733"/>
                <a:gd name="connsiteY25" fmla="*/ 3155773 h 4591234"/>
                <a:gd name="connsiteX26" fmla="*/ 2038208 w 2809733"/>
                <a:gd name="connsiteY26" fmla="*/ 2626719 h 4591234"/>
                <a:gd name="connsiteX27" fmla="*/ 2162033 w 2809733"/>
                <a:gd name="connsiteY27" fmla="*/ 2245719 h 4591234"/>
                <a:gd name="connsiteX28" fmla="*/ 2257283 w 2809733"/>
                <a:gd name="connsiteY28" fmla="*/ 1826619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628067 w 2809733"/>
                <a:gd name="connsiteY2" fmla="*/ 1450213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7577 w 2809733"/>
                <a:gd name="connsiteY20" fmla="*/ 4324950 h 4591234"/>
                <a:gd name="connsiteX21" fmla="*/ 1096322 w 2809733"/>
                <a:gd name="connsiteY21" fmla="*/ 4213087 h 4591234"/>
                <a:gd name="connsiteX22" fmla="*/ 1385017 w 2809733"/>
                <a:gd name="connsiteY22" fmla="*/ 3940854 h 4591234"/>
                <a:gd name="connsiteX23" fmla="*/ 1488374 w 2809733"/>
                <a:gd name="connsiteY23" fmla="*/ 3776584 h 4591234"/>
                <a:gd name="connsiteX24" fmla="*/ 1638158 w 2809733"/>
                <a:gd name="connsiteY24" fmla="*/ 3512544 h 4591234"/>
                <a:gd name="connsiteX25" fmla="*/ 1853858 w 2809733"/>
                <a:gd name="connsiteY25" fmla="*/ 3155773 h 4591234"/>
                <a:gd name="connsiteX26" fmla="*/ 2089760 w 2809733"/>
                <a:gd name="connsiteY26" fmla="*/ 2622779 h 4591234"/>
                <a:gd name="connsiteX27" fmla="*/ 2162033 w 2809733"/>
                <a:gd name="connsiteY27" fmla="*/ 2245719 h 4591234"/>
                <a:gd name="connsiteX28" fmla="*/ 2257283 w 2809733"/>
                <a:gd name="connsiteY28" fmla="*/ 1826619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628067 w 2809733"/>
                <a:gd name="connsiteY2" fmla="*/ 1450213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7577 w 2809733"/>
                <a:gd name="connsiteY20" fmla="*/ 4324950 h 4591234"/>
                <a:gd name="connsiteX21" fmla="*/ 1096322 w 2809733"/>
                <a:gd name="connsiteY21" fmla="*/ 4213087 h 4591234"/>
                <a:gd name="connsiteX22" fmla="*/ 1385017 w 2809733"/>
                <a:gd name="connsiteY22" fmla="*/ 3940854 h 4591234"/>
                <a:gd name="connsiteX23" fmla="*/ 1488374 w 2809733"/>
                <a:gd name="connsiteY23" fmla="*/ 3776584 h 4591234"/>
                <a:gd name="connsiteX24" fmla="*/ 1638158 w 2809733"/>
                <a:gd name="connsiteY24" fmla="*/ 3512544 h 4591234"/>
                <a:gd name="connsiteX25" fmla="*/ 1853858 w 2809733"/>
                <a:gd name="connsiteY25" fmla="*/ 3155773 h 4591234"/>
                <a:gd name="connsiteX26" fmla="*/ 2089760 w 2809733"/>
                <a:gd name="connsiteY26" fmla="*/ 2622779 h 4591234"/>
                <a:gd name="connsiteX27" fmla="*/ 2213148 w 2809733"/>
                <a:gd name="connsiteY27" fmla="*/ 2248556 h 4591234"/>
                <a:gd name="connsiteX28" fmla="*/ 2257283 w 2809733"/>
                <a:gd name="connsiteY28" fmla="*/ 1826619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628067 w 2809733"/>
                <a:gd name="connsiteY2" fmla="*/ 1450213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7577 w 2809733"/>
                <a:gd name="connsiteY20" fmla="*/ 4324950 h 4591234"/>
                <a:gd name="connsiteX21" fmla="*/ 1096322 w 2809733"/>
                <a:gd name="connsiteY21" fmla="*/ 4213087 h 4591234"/>
                <a:gd name="connsiteX22" fmla="*/ 1385017 w 2809733"/>
                <a:gd name="connsiteY22" fmla="*/ 3940854 h 4591234"/>
                <a:gd name="connsiteX23" fmla="*/ 1488374 w 2809733"/>
                <a:gd name="connsiteY23" fmla="*/ 3776584 h 4591234"/>
                <a:gd name="connsiteX24" fmla="*/ 1638158 w 2809733"/>
                <a:gd name="connsiteY24" fmla="*/ 3512544 h 4591234"/>
                <a:gd name="connsiteX25" fmla="*/ 1853858 w 2809733"/>
                <a:gd name="connsiteY25" fmla="*/ 3155773 h 4591234"/>
                <a:gd name="connsiteX26" fmla="*/ 2089760 w 2809733"/>
                <a:gd name="connsiteY26" fmla="*/ 2622779 h 4591234"/>
                <a:gd name="connsiteX27" fmla="*/ 2213148 w 2809733"/>
                <a:gd name="connsiteY27" fmla="*/ 2248556 h 4591234"/>
                <a:gd name="connsiteX28" fmla="*/ 2286491 w 2809733"/>
                <a:gd name="connsiteY28" fmla="*/ 1828241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91234"/>
                <a:gd name="connsiteX1" fmla="*/ 2667280 w 2809733"/>
                <a:gd name="connsiteY1" fmla="*/ 1023064 h 4591234"/>
                <a:gd name="connsiteX2" fmla="*/ 2599732 w 2809733"/>
                <a:gd name="connsiteY2" fmla="*/ 1435040 h 4591234"/>
                <a:gd name="connsiteX3" fmla="*/ 2514386 w 2809733"/>
                <a:gd name="connsiteY3" fmla="*/ 1966691 h 4591234"/>
                <a:gd name="connsiteX4" fmla="*/ 2461991 w 2809733"/>
                <a:gd name="connsiteY4" fmla="*/ 2302922 h 4591234"/>
                <a:gd name="connsiteX5" fmla="*/ 2353671 w 2809733"/>
                <a:gd name="connsiteY5" fmla="*/ 2642647 h 4591234"/>
                <a:gd name="connsiteX6" fmla="*/ 2128021 w 2809733"/>
                <a:gd name="connsiteY6" fmla="*/ 3174465 h 4591234"/>
                <a:gd name="connsiteX7" fmla="*/ 1945721 w 2809733"/>
                <a:gd name="connsiteY7" fmla="*/ 3521857 h 4591234"/>
                <a:gd name="connsiteX8" fmla="*/ 1721369 w 2809733"/>
                <a:gd name="connsiteY8" fmla="*/ 3883700 h 4591234"/>
                <a:gd name="connsiteX9" fmla="*/ 1512058 w 2809733"/>
                <a:gd name="connsiteY9" fmla="*/ 4143720 h 4591234"/>
                <a:gd name="connsiteX10" fmla="*/ 1272977 w 2809733"/>
                <a:gd name="connsiteY10" fmla="*/ 4347712 h 4591234"/>
                <a:gd name="connsiteX11" fmla="*/ 1157428 w 2809733"/>
                <a:gd name="connsiteY11" fmla="*/ 4403983 h 4591234"/>
                <a:gd name="connsiteX12" fmla="*/ 944638 w 2809733"/>
                <a:gd name="connsiteY12" fmla="*/ 4494964 h 4591234"/>
                <a:gd name="connsiteX13" fmla="*/ 794961 w 2809733"/>
                <a:gd name="connsiteY13" fmla="*/ 4538683 h 4591234"/>
                <a:gd name="connsiteX14" fmla="*/ 543431 w 2809733"/>
                <a:gd name="connsiteY14" fmla="*/ 4591234 h 4591234"/>
                <a:gd name="connsiteX15" fmla="*/ 311122 w 2809733"/>
                <a:gd name="connsiteY15" fmla="*/ 4587699 h 4591234"/>
                <a:gd name="connsiteX16" fmla="*/ 0 w 2809733"/>
                <a:gd name="connsiteY16" fmla="*/ 4545201 h 4591234"/>
                <a:gd name="connsiteX17" fmla="*/ 107492 w 2809733"/>
                <a:gd name="connsiteY17" fmla="*/ 4418747 h 4591234"/>
                <a:gd name="connsiteX18" fmla="*/ 398162 w 2809733"/>
                <a:gd name="connsiteY18" fmla="*/ 4434999 h 4591234"/>
                <a:gd name="connsiteX19" fmla="*/ 612792 w 2809733"/>
                <a:gd name="connsiteY19" fmla="*/ 4422647 h 4591234"/>
                <a:gd name="connsiteX20" fmla="*/ 857577 w 2809733"/>
                <a:gd name="connsiteY20" fmla="*/ 4324950 h 4591234"/>
                <a:gd name="connsiteX21" fmla="*/ 1096322 w 2809733"/>
                <a:gd name="connsiteY21" fmla="*/ 4213087 h 4591234"/>
                <a:gd name="connsiteX22" fmla="*/ 1385017 w 2809733"/>
                <a:gd name="connsiteY22" fmla="*/ 3940854 h 4591234"/>
                <a:gd name="connsiteX23" fmla="*/ 1488374 w 2809733"/>
                <a:gd name="connsiteY23" fmla="*/ 3776584 h 4591234"/>
                <a:gd name="connsiteX24" fmla="*/ 1638158 w 2809733"/>
                <a:gd name="connsiteY24" fmla="*/ 3512544 h 4591234"/>
                <a:gd name="connsiteX25" fmla="*/ 1853858 w 2809733"/>
                <a:gd name="connsiteY25" fmla="*/ 3155773 h 4591234"/>
                <a:gd name="connsiteX26" fmla="*/ 2089760 w 2809733"/>
                <a:gd name="connsiteY26" fmla="*/ 2622779 h 4591234"/>
                <a:gd name="connsiteX27" fmla="*/ 2213148 w 2809733"/>
                <a:gd name="connsiteY27" fmla="*/ 2248556 h 4591234"/>
                <a:gd name="connsiteX28" fmla="*/ 2286491 w 2809733"/>
                <a:gd name="connsiteY28" fmla="*/ 1828241 h 4591234"/>
                <a:gd name="connsiteX29" fmla="*/ 2340471 w 2809733"/>
                <a:gd name="connsiteY29" fmla="*/ 1371393 h 4591234"/>
                <a:gd name="connsiteX30" fmla="*/ 2409058 w 2809733"/>
                <a:gd name="connsiteY30" fmla="*/ 958214 h 4591234"/>
                <a:gd name="connsiteX31" fmla="*/ 2511587 w 2809733"/>
                <a:gd name="connsiteY31" fmla="*/ 0 h 4591234"/>
                <a:gd name="connsiteX32" fmla="*/ 2809733 w 2809733"/>
                <a:gd name="connsiteY32" fmla="*/ 1269 h 4591234"/>
                <a:gd name="connsiteX0" fmla="*/ 2809733 w 2809733"/>
                <a:gd name="connsiteY0" fmla="*/ 1269 h 4587699"/>
                <a:gd name="connsiteX1" fmla="*/ 2667280 w 2809733"/>
                <a:gd name="connsiteY1" fmla="*/ 1023064 h 4587699"/>
                <a:gd name="connsiteX2" fmla="*/ 2599732 w 2809733"/>
                <a:gd name="connsiteY2" fmla="*/ 1435040 h 4587699"/>
                <a:gd name="connsiteX3" fmla="*/ 2514386 w 2809733"/>
                <a:gd name="connsiteY3" fmla="*/ 1966691 h 4587699"/>
                <a:gd name="connsiteX4" fmla="*/ 2461991 w 2809733"/>
                <a:gd name="connsiteY4" fmla="*/ 2302922 h 4587699"/>
                <a:gd name="connsiteX5" fmla="*/ 2353671 w 2809733"/>
                <a:gd name="connsiteY5" fmla="*/ 2642647 h 4587699"/>
                <a:gd name="connsiteX6" fmla="*/ 2128021 w 2809733"/>
                <a:gd name="connsiteY6" fmla="*/ 3174465 h 4587699"/>
                <a:gd name="connsiteX7" fmla="*/ 1945721 w 2809733"/>
                <a:gd name="connsiteY7" fmla="*/ 3521857 h 4587699"/>
                <a:gd name="connsiteX8" fmla="*/ 1721369 w 2809733"/>
                <a:gd name="connsiteY8" fmla="*/ 3883700 h 4587699"/>
                <a:gd name="connsiteX9" fmla="*/ 1512058 w 2809733"/>
                <a:gd name="connsiteY9" fmla="*/ 4143720 h 4587699"/>
                <a:gd name="connsiteX10" fmla="*/ 1272977 w 2809733"/>
                <a:gd name="connsiteY10" fmla="*/ 4347712 h 4587699"/>
                <a:gd name="connsiteX11" fmla="*/ 1157428 w 2809733"/>
                <a:gd name="connsiteY11" fmla="*/ 4403983 h 4587699"/>
                <a:gd name="connsiteX12" fmla="*/ 944638 w 2809733"/>
                <a:gd name="connsiteY12" fmla="*/ 4494964 h 4587699"/>
                <a:gd name="connsiteX13" fmla="*/ 794961 w 2809733"/>
                <a:gd name="connsiteY13" fmla="*/ 4538683 h 4587699"/>
                <a:gd name="connsiteX14" fmla="*/ 625065 w 2809733"/>
                <a:gd name="connsiteY14" fmla="*/ 4575361 h 4587699"/>
                <a:gd name="connsiteX15" fmla="*/ 311122 w 2809733"/>
                <a:gd name="connsiteY15" fmla="*/ 4587699 h 4587699"/>
                <a:gd name="connsiteX16" fmla="*/ 0 w 2809733"/>
                <a:gd name="connsiteY16" fmla="*/ 4545201 h 4587699"/>
                <a:gd name="connsiteX17" fmla="*/ 107492 w 2809733"/>
                <a:gd name="connsiteY17" fmla="*/ 4418747 h 4587699"/>
                <a:gd name="connsiteX18" fmla="*/ 398162 w 2809733"/>
                <a:gd name="connsiteY18" fmla="*/ 4434999 h 4587699"/>
                <a:gd name="connsiteX19" fmla="*/ 612792 w 2809733"/>
                <a:gd name="connsiteY19" fmla="*/ 4422647 h 4587699"/>
                <a:gd name="connsiteX20" fmla="*/ 857577 w 2809733"/>
                <a:gd name="connsiteY20" fmla="*/ 4324950 h 4587699"/>
                <a:gd name="connsiteX21" fmla="*/ 1096322 w 2809733"/>
                <a:gd name="connsiteY21" fmla="*/ 4213087 h 4587699"/>
                <a:gd name="connsiteX22" fmla="*/ 1385017 w 2809733"/>
                <a:gd name="connsiteY22" fmla="*/ 3940854 h 4587699"/>
                <a:gd name="connsiteX23" fmla="*/ 1488374 w 2809733"/>
                <a:gd name="connsiteY23" fmla="*/ 3776584 h 4587699"/>
                <a:gd name="connsiteX24" fmla="*/ 1638158 w 2809733"/>
                <a:gd name="connsiteY24" fmla="*/ 3512544 h 4587699"/>
                <a:gd name="connsiteX25" fmla="*/ 1853858 w 2809733"/>
                <a:gd name="connsiteY25" fmla="*/ 3155773 h 4587699"/>
                <a:gd name="connsiteX26" fmla="*/ 2089760 w 2809733"/>
                <a:gd name="connsiteY26" fmla="*/ 2622779 h 4587699"/>
                <a:gd name="connsiteX27" fmla="*/ 2213148 w 2809733"/>
                <a:gd name="connsiteY27" fmla="*/ 2248556 h 4587699"/>
                <a:gd name="connsiteX28" fmla="*/ 2286491 w 2809733"/>
                <a:gd name="connsiteY28" fmla="*/ 1828241 h 4587699"/>
                <a:gd name="connsiteX29" fmla="*/ 2340471 w 2809733"/>
                <a:gd name="connsiteY29" fmla="*/ 1371393 h 4587699"/>
                <a:gd name="connsiteX30" fmla="*/ 2409058 w 2809733"/>
                <a:gd name="connsiteY30" fmla="*/ 958214 h 4587699"/>
                <a:gd name="connsiteX31" fmla="*/ 2511587 w 2809733"/>
                <a:gd name="connsiteY31" fmla="*/ 0 h 4587699"/>
                <a:gd name="connsiteX32" fmla="*/ 2809733 w 2809733"/>
                <a:gd name="connsiteY32" fmla="*/ 1269 h 4587699"/>
                <a:gd name="connsiteX0" fmla="*/ 2809733 w 2809733"/>
                <a:gd name="connsiteY0" fmla="*/ 1269 h 4591752"/>
                <a:gd name="connsiteX1" fmla="*/ 2667280 w 2809733"/>
                <a:gd name="connsiteY1" fmla="*/ 1023064 h 4591752"/>
                <a:gd name="connsiteX2" fmla="*/ 2599732 w 2809733"/>
                <a:gd name="connsiteY2" fmla="*/ 1435040 h 4591752"/>
                <a:gd name="connsiteX3" fmla="*/ 2514386 w 2809733"/>
                <a:gd name="connsiteY3" fmla="*/ 1966691 h 4591752"/>
                <a:gd name="connsiteX4" fmla="*/ 2461991 w 2809733"/>
                <a:gd name="connsiteY4" fmla="*/ 2302922 h 4591752"/>
                <a:gd name="connsiteX5" fmla="*/ 2353671 w 2809733"/>
                <a:gd name="connsiteY5" fmla="*/ 2642647 h 4591752"/>
                <a:gd name="connsiteX6" fmla="*/ 2128021 w 2809733"/>
                <a:gd name="connsiteY6" fmla="*/ 3174465 h 4591752"/>
                <a:gd name="connsiteX7" fmla="*/ 1945721 w 2809733"/>
                <a:gd name="connsiteY7" fmla="*/ 3521857 h 4591752"/>
                <a:gd name="connsiteX8" fmla="*/ 1721369 w 2809733"/>
                <a:gd name="connsiteY8" fmla="*/ 3883700 h 4591752"/>
                <a:gd name="connsiteX9" fmla="*/ 1512058 w 2809733"/>
                <a:gd name="connsiteY9" fmla="*/ 4143720 h 4591752"/>
                <a:gd name="connsiteX10" fmla="*/ 1272977 w 2809733"/>
                <a:gd name="connsiteY10" fmla="*/ 4347712 h 4591752"/>
                <a:gd name="connsiteX11" fmla="*/ 1157428 w 2809733"/>
                <a:gd name="connsiteY11" fmla="*/ 4403983 h 4591752"/>
                <a:gd name="connsiteX12" fmla="*/ 944638 w 2809733"/>
                <a:gd name="connsiteY12" fmla="*/ 4494964 h 4591752"/>
                <a:gd name="connsiteX13" fmla="*/ 794961 w 2809733"/>
                <a:gd name="connsiteY13" fmla="*/ 4538683 h 4591752"/>
                <a:gd name="connsiteX14" fmla="*/ 625065 w 2809733"/>
                <a:gd name="connsiteY14" fmla="*/ 4575361 h 4591752"/>
                <a:gd name="connsiteX15" fmla="*/ 384144 w 2809733"/>
                <a:gd name="connsiteY15" fmla="*/ 4591752 h 4591752"/>
                <a:gd name="connsiteX16" fmla="*/ 0 w 2809733"/>
                <a:gd name="connsiteY16" fmla="*/ 4545201 h 4591752"/>
                <a:gd name="connsiteX17" fmla="*/ 107492 w 2809733"/>
                <a:gd name="connsiteY17" fmla="*/ 4418747 h 4591752"/>
                <a:gd name="connsiteX18" fmla="*/ 398162 w 2809733"/>
                <a:gd name="connsiteY18" fmla="*/ 4434999 h 4591752"/>
                <a:gd name="connsiteX19" fmla="*/ 612792 w 2809733"/>
                <a:gd name="connsiteY19" fmla="*/ 4422647 h 4591752"/>
                <a:gd name="connsiteX20" fmla="*/ 857577 w 2809733"/>
                <a:gd name="connsiteY20" fmla="*/ 4324950 h 4591752"/>
                <a:gd name="connsiteX21" fmla="*/ 1096322 w 2809733"/>
                <a:gd name="connsiteY21" fmla="*/ 4213087 h 4591752"/>
                <a:gd name="connsiteX22" fmla="*/ 1385017 w 2809733"/>
                <a:gd name="connsiteY22" fmla="*/ 3940854 h 4591752"/>
                <a:gd name="connsiteX23" fmla="*/ 1488374 w 2809733"/>
                <a:gd name="connsiteY23" fmla="*/ 3776584 h 4591752"/>
                <a:gd name="connsiteX24" fmla="*/ 1638158 w 2809733"/>
                <a:gd name="connsiteY24" fmla="*/ 3512544 h 4591752"/>
                <a:gd name="connsiteX25" fmla="*/ 1853858 w 2809733"/>
                <a:gd name="connsiteY25" fmla="*/ 3155773 h 4591752"/>
                <a:gd name="connsiteX26" fmla="*/ 2089760 w 2809733"/>
                <a:gd name="connsiteY26" fmla="*/ 2622779 h 4591752"/>
                <a:gd name="connsiteX27" fmla="*/ 2213148 w 2809733"/>
                <a:gd name="connsiteY27" fmla="*/ 2248556 h 4591752"/>
                <a:gd name="connsiteX28" fmla="*/ 2286491 w 2809733"/>
                <a:gd name="connsiteY28" fmla="*/ 1828241 h 4591752"/>
                <a:gd name="connsiteX29" fmla="*/ 2340471 w 2809733"/>
                <a:gd name="connsiteY29" fmla="*/ 1371393 h 4591752"/>
                <a:gd name="connsiteX30" fmla="*/ 2409058 w 2809733"/>
                <a:gd name="connsiteY30" fmla="*/ 958214 h 4591752"/>
                <a:gd name="connsiteX31" fmla="*/ 2511587 w 2809733"/>
                <a:gd name="connsiteY31" fmla="*/ 0 h 4591752"/>
                <a:gd name="connsiteX32" fmla="*/ 2809733 w 2809733"/>
                <a:gd name="connsiteY32" fmla="*/ 1269 h 4591752"/>
                <a:gd name="connsiteX0" fmla="*/ 2751316 w 2751316"/>
                <a:gd name="connsiteY0" fmla="*/ 1269 h 4591752"/>
                <a:gd name="connsiteX1" fmla="*/ 2608863 w 2751316"/>
                <a:gd name="connsiteY1" fmla="*/ 1023064 h 4591752"/>
                <a:gd name="connsiteX2" fmla="*/ 2541315 w 2751316"/>
                <a:gd name="connsiteY2" fmla="*/ 1435040 h 4591752"/>
                <a:gd name="connsiteX3" fmla="*/ 2455969 w 2751316"/>
                <a:gd name="connsiteY3" fmla="*/ 1966691 h 4591752"/>
                <a:gd name="connsiteX4" fmla="*/ 2403574 w 2751316"/>
                <a:gd name="connsiteY4" fmla="*/ 2302922 h 4591752"/>
                <a:gd name="connsiteX5" fmla="*/ 2295254 w 2751316"/>
                <a:gd name="connsiteY5" fmla="*/ 2642647 h 4591752"/>
                <a:gd name="connsiteX6" fmla="*/ 2069604 w 2751316"/>
                <a:gd name="connsiteY6" fmla="*/ 3174465 h 4591752"/>
                <a:gd name="connsiteX7" fmla="*/ 1887304 w 2751316"/>
                <a:gd name="connsiteY7" fmla="*/ 3521857 h 4591752"/>
                <a:gd name="connsiteX8" fmla="*/ 1662952 w 2751316"/>
                <a:gd name="connsiteY8" fmla="*/ 3883700 h 4591752"/>
                <a:gd name="connsiteX9" fmla="*/ 1453641 w 2751316"/>
                <a:gd name="connsiteY9" fmla="*/ 4143720 h 4591752"/>
                <a:gd name="connsiteX10" fmla="*/ 1214560 w 2751316"/>
                <a:gd name="connsiteY10" fmla="*/ 4347712 h 4591752"/>
                <a:gd name="connsiteX11" fmla="*/ 1099011 w 2751316"/>
                <a:gd name="connsiteY11" fmla="*/ 4403983 h 4591752"/>
                <a:gd name="connsiteX12" fmla="*/ 886221 w 2751316"/>
                <a:gd name="connsiteY12" fmla="*/ 4494964 h 4591752"/>
                <a:gd name="connsiteX13" fmla="*/ 736544 w 2751316"/>
                <a:gd name="connsiteY13" fmla="*/ 4538683 h 4591752"/>
                <a:gd name="connsiteX14" fmla="*/ 566648 w 2751316"/>
                <a:gd name="connsiteY14" fmla="*/ 4575361 h 4591752"/>
                <a:gd name="connsiteX15" fmla="*/ 325727 w 2751316"/>
                <a:gd name="connsiteY15" fmla="*/ 4591752 h 4591752"/>
                <a:gd name="connsiteX16" fmla="*/ 0 w 2751316"/>
                <a:gd name="connsiteY16" fmla="*/ 4548443 h 4591752"/>
                <a:gd name="connsiteX17" fmla="*/ 49075 w 2751316"/>
                <a:gd name="connsiteY17" fmla="*/ 4418747 h 4591752"/>
                <a:gd name="connsiteX18" fmla="*/ 339745 w 2751316"/>
                <a:gd name="connsiteY18" fmla="*/ 4434999 h 4591752"/>
                <a:gd name="connsiteX19" fmla="*/ 554375 w 2751316"/>
                <a:gd name="connsiteY19" fmla="*/ 4422647 h 4591752"/>
                <a:gd name="connsiteX20" fmla="*/ 799160 w 2751316"/>
                <a:gd name="connsiteY20" fmla="*/ 4324950 h 4591752"/>
                <a:gd name="connsiteX21" fmla="*/ 1037905 w 2751316"/>
                <a:gd name="connsiteY21" fmla="*/ 4213087 h 4591752"/>
                <a:gd name="connsiteX22" fmla="*/ 1326600 w 2751316"/>
                <a:gd name="connsiteY22" fmla="*/ 3940854 h 4591752"/>
                <a:gd name="connsiteX23" fmla="*/ 1429957 w 2751316"/>
                <a:gd name="connsiteY23" fmla="*/ 3776584 h 4591752"/>
                <a:gd name="connsiteX24" fmla="*/ 1579741 w 2751316"/>
                <a:gd name="connsiteY24" fmla="*/ 3512544 h 4591752"/>
                <a:gd name="connsiteX25" fmla="*/ 1795441 w 2751316"/>
                <a:gd name="connsiteY25" fmla="*/ 3155773 h 4591752"/>
                <a:gd name="connsiteX26" fmla="*/ 2031343 w 2751316"/>
                <a:gd name="connsiteY26" fmla="*/ 2622779 h 4591752"/>
                <a:gd name="connsiteX27" fmla="*/ 2154731 w 2751316"/>
                <a:gd name="connsiteY27" fmla="*/ 2248556 h 4591752"/>
                <a:gd name="connsiteX28" fmla="*/ 2228074 w 2751316"/>
                <a:gd name="connsiteY28" fmla="*/ 1828241 h 4591752"/>
                <a:gd name="connsiteX29" fmla="*/ 2282054 w 2751316"/>
                <a:gd name="connsiteY29" fmla="*/ 1371393 h 4591752"/>
                <a:gd name="connsiteX30" fmla="*/ 2350641 w 2751316"/>
                <a:gd name="connsiteY30" fmla="*/ 958214 h 4591752"/>
                <a:gd name="connsiteX31" fmla="*/ 2453170 w 2751316"/>
                <a:gd name="connsiteY31" fmla="*/ 0 h 4591752"/>
                <a:gd name="connsiteX32" fmla="*/ 2751316 w 2751316"/>
                <a:gd name="connsiteY32" fmla="*/ 1269 h 4591752"/>
                <a:gd name="connsiteX0" fmla="*/ 2751316 w 2751316"/>
                <a:gd name="connsiteY0" fmla="*/ 1269 h 4591752"/>
                <a:gd name="connsiteX1" fmla="*/ 2608863 w 2751316"/>
                <a:gd name="connsiteY1" fmla="*/ 1023064 h 4591752"/>
                <a:gd name="connsiteX2" fmla="*/ 2541315 w 2751316"/>
                <a:gd name="connsiteY2" fmla="*/ 1435040 h 4591752"/>
                <a:gd name="connsiteX3" fmla="*/ 2455969 w 2751316"/>
                <a:gd name="connsiteY3" fmla="*/ 1966691 h 4591752"/>
                <a:gd name="connsiteX4" fmla="*/ 2403574 w 2751316"/>
                <a:gd name="connsiteY4" fmla="*/ 2302922 h 4591752"/>
                <a:gd name="connsiteX5" fmla="*/ 2295254 w 2751316"/>
                <a:gd name="connsiteY5" fmla="*/ 2642647 h 4591752"/>
                <a:gd name="connsiteX6" fmla="*/ 2069604 w 2751316"/>
                <a:gd name="connsiteY6" fmla="*/ 3174465 h 4591752"/>
                <a:gd name="connsiteX7" fmla="*/ 1887304 w 2751316"/>
                <a:gd name="connsiteY7" fmla="*/ 3521857 h 4591752"/>
                <a:gd name="connsiteX8" fmla="*/ 1662952 w 2751316"/>
                <a:gd name="connsiteY8" fmla="*/ 3883700 h 4591752"/>
                <a:gd name="connsiteX9" fmla="*/ 1453641 w 2751316"/>
                <a:gd name="connsiteY9" fmla="*/ 4143720 h 4591752"/>
                <a:gd name="connsiteX10" fmla="*/ 1214560 w 2751316"/>
                <a:gd name="connsiteY10" fmla="*/ 4347712 h 4591752"/>
                <a:gd name="connsiteX11" fmla="*/ 1099011 w 2751316"/>
                <a:gd name="connsiteY11" fmla="*/ 4403983 h 4591752"/>
                <a:gd name="connsiteX12" fmla="*/ 886221 w 2751316"/>
                <a:gd name="connsiteY12" fmla="*/ 4494964 h 4591752"/>
                <a:gd name="connsiteX13" fmla="*/ 736544 w 2751316"/>
                <a:gd name="connsiteY13" fmla="*/ 4538683 h 4591752"/>
                <a:gd name="connsiteX14" fmla="*/ 566648 w 2751316"/>
                <a:gd name="connsiteY14" fmla="*/ 4575361 h 4591752"/>
                <a:gd name="connsiteX15" fmla="*/ 325727 w 2751316"/>
                <a:gd name="connsiteY15" fmla="*/ 4591752 h 4591752"/>
                <a:gd name="connsiteX16" fmla="*/ 0 w 2751316"/>
                <a:gd name="connsiteY16" fmla="*/ 4548443 h 4591752"/>
                <a:gd name="connsiteX17" fmla="*/ 49075 w 2751316"/>
                <a:gd name="connsiteY17" fmla="*/ 4418747 h 4591752"/>
                <a:gd name="connsiteX18" fmla="*/ 339745 w 2751316"/>
                <a:gd name="connsiteY18" fmla="*/ 4434999 h 4591752"/>
                <a:gd name="connsiteX19" fmla="*/ 554375 w 2751316"/>
                <a:gd name="connsiteY19" fmla="*/ 4422647 h 4591752"/>
                <a:gd name="connsiteX20" fmla="*/ 799160 w 2751316"/>
                <a:gd name="connsiteY20" fmla="*/ 4324950 h 4591752"/>
                <a:gd name="connsiteX21" fmla="*/ 1037905 w 2751316"/>
                <a:gd name="connsiteY21" fmla="*/ 4213087 h 4591752"/>
                <a:gd name="connsiteX22" fmla="*/ 1326600 w 2751316"/>
                <a:gd name="connsiteY22" fmla="*/ 3940854 h 4591752"/>
                <a:gd name="connsiteX23" fmla="*/ 1429957 w 2751316"/>
                <a:gd name="connsiteY23" fmla="*/ 3776584 h 4591752"/>
                <a:gd name="connsiteX24" fmla="*/ 1617773 w 2751316"/>
                <a:gd name="connsiteY24" fmla="*/ 3514656 h 4591752"/>
                <a:gd name="connsiteX25" fmla="*/ 1795441 w 2751316"/>
                <a:gd name="connsiteY25" fmla="*/ 3155773 h 4591752"/>
                <a:gd name="connsiteX26" fmla="*/ 2031343 w 2751316"/>
                <a:gd name="connsiteY26" fmla="*/ 2622779 h 4591752"/>
                <a:gd name="connsiteX27" fmla="*/ 2154731 w 2751316"/>
                <a:gd name="connsiteY27" fmla="*/ 2248556 h 4591752"/>
                <a:gd name="connsiteX28" fmla="*/ 2228074 w 2751316"/>
                <a:gd name="connsiteY28" fmla="*/ 1828241 h 4591752"/>
                <a:gd name="connsiteX29" fmla="*/ 2282054 w 2751316"/>
                <a:gd name="connsiteY29" fmla="*/ 1371393 h 4591752"/>
                <a:gd name="connsiteX30" fmla="*/ 2350641 w 2751316"/>
                <a:gd name="connsiteY30" fmla="*/ 958214 h 4591752"/>
                <a:gd name="connsiteX31" fmla="*/ 2453170 w 2751316"/>
                <a:gd name="connsiteY31" fmla="*/ 0 h 4591752"/>
                <a:gd name="connsiteX32" fmla="*/ 2751316 w 2751316"/>
                <a:gd name="connsiteY32" fmla="*/ 1269 h 4591752"/>
                <a:gd name="connsiteX0" fmla="*/ 2751316 w 2751316"/>
                <a:gd name="connsiteY0" fmla="*/ 7454 h 4597937"/>
                <a:gd name="connsiteX1" fmla="*/ 2608863 w 2751316"/>
                <a:gd name="connsiteY1" fmla="*/ 1029249 h 4597937"/>
                <a:gd name="connsiteX2" fmla="*/ 2541315 w 2751316"/>
                <a:gd name="connsiteY2" fmla="*/ 1441225 h 4597937"/>
                <a:gd name="connsiteX3" fmla="*/ 2455969 w 2751316"/>
                <a:gd name="connsiteY3" fmla="*/ 1972876 h 4597937"/>
                <a:gd name="connsiteX4" fmla="*/ 2403574 w 2751316"/>
                <a:gd name="connsiteY4" fmla="*/ 2309107 h 4597937"/>
                <a:gd name="connsiteX5" fmla="*/ 2295254 w 2751316"/>
                <a:gd name="connsiteY5" fmla="*/ 2648832 h 4597937"/>
                <a:gd name="connsiteX6" fmla="*/ 2069604 w 2751316"/>
                <a:gd name="connsiteY6" fmla="*/ 3180650 h 4597937"/>
                <a:gd name="connsiteX7" fmla="*/ 1887304 w 2751316"/>
                <a:gd name="connsiteY7" fmla="*/ 3528042 h 4597937"/>
                <a:gd name="connsiteX8" fmla="*/ 1662952 w 2751316"/>
                <a:gd name="connsiteY8" fmla="*/ 3889885 h 4597937"/>
                <a:gd name="connsiteX9" fmla="*/ 1453641 w 2751316"/>
                <a:gd name="connsiteY9" fmla="*/ 4149905 h 4597937"/>
                <a:gd name="connsiteX10" fmla="*/ 1214560 w 2751316"/>
                <a:gd name="connsiteY10" fmla="*/ 4353897 h 4597937"/>
                <a:gd name="connsiteX11" fmla="*/ 1099011 w 2751316"/>
                <a:gd name="connsiteY11" fmla="*/ 4410168 h 4597937"/>
                <a:gd name="connsiteX12" fmla="*/ 886221 w 2751316"/>
                <a:gd name="connsiteY12" fmla="*/ 4501149 h 4597937"/>
                <a:gd name="connsiteX13" fmla="*/ 736544 w 2751316"/>
                <a:gd name="connsiteY13" fmla="*/ 4544868 h 4597937"/>
                <a:gd name="connsiteX14" fmla="*/ 566648 w 2751316"/>
                <a:gd name="connsiteY14" fmla="*/ 4581546 h 4597937"/>
                <a:gd name="connsiteX15" fmla="*/ 325727 w 2751316"/>
                <a:gd name="connsiteY15" fmla="*/ 4597937 h 4597937"/>
                <a:gd name="connsiteX16" fmla="*/ 0 w 2751316"/>
                <a:gd name="connsiteY16" fmla="*/ 4554628 h 4597937"/>
                <a:gd name="connsiteX17" fmla="*/ 49075 w 2751316"/>
                <a:gd name="connsiteY17" fmla="*/ 4424932 h 4597937"/>
                <a:gd name="connsiteX18" fmla="*/ 339745 w 2751316"/>
                <a:gd name="connsiteY18" fmla="*/ 4441184 h 4597937"/>
                <a:gd name="connsiteX19" fmla="*/ 554375 w 2751316"/>
                <a:gd name="connsiteY19" fmla="*/ 4428832 h 4597937"/>
                <a:gd name="connsiteX20" fmla="*/ 799160 w 2751316"/>
                <a:gd name="connsiteY20" fmla="*/ 4331135 h 4597937"/>
                <a:gd name="connsiteX21" fmla="*/ 1037905 w 2751316"/>
                <a:gd name="connsiteY21" fmla="*/ 4219272 h 4597937"/>
                <a:gd name="connsiteX22" fmla="*/ 1326600 w 2751316"/>
                <a:gd name="connsiteY22" fmla="*/ 3947039 h 4597937"/>
                <a:gd name="connsiteX23" fmla="*/ 1429957 w 2751316"/>
                <a:gd name="connsiteY23" fmla="*/ 3782769 h 4597937"/>
                <a:gd name="connsiteX24" fmla="*/ 1617773 w 2751316"/>
                <a:gd name="connsiteY24" fmla="*/ 3520841 h 4597937"/>
                <a:gd name="connsiteX25" fmla="*/ 1795441 w 2751316"/>
                <a:gd name="connsiteY25" fmla="*/ 3161958 h 4597937"/>
                <a:gd name="connsiteX26" fmla="*/ 2031343 w 2751316"/>
                <a:gd name="connsiteY26" fmla="*/ 2628964 h 4597937"/>
                <a:gd name="connsiteX27" fmla="*/ 2154731 w 2751316"/>
                <a:gd name="connsiteY27" fmla="*/ 2254741 h 4597937"/>
                <a:gd name="connsiteX28" fmla="*/ 2228074 w 2751316"/>
                <a:gd name="connsiteY28" fmla="*/ 1834426 h 4597937"/>
                <a:gd name="connsiteX29" fmla="*/ 2282054 w 2751316"/>
                <a:gd name="connsiteY29" fmla="*/ 1377578 h 4597937"/>
                <a:gd name="connsiteX30" fmla="*/ 2350641 w 2751316"/>
                <a:gd name="connsiteY30" fmla="*/ 964399 h 4597937"/>
                <a:gd name="connsiteX31" fmla="*/ 2501279 w 2751316"/>
                <a:gd name="connsiteY31" fmla="*/ 0 h 4597937"/>
                <a:gd name="connsiteX32" fmla="*/ 2751316 w 2751316"/>
                <a:gd name="connsiteY32" fmla="*/ 7454 h 4597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751316" h="4597937">
                  <a:moveTo>
                    <a:pt x="2751316" y="7454"/>
                  </a:moveTo>
                  <a:lnTo>
                    <a:pt x="2608863" y="1029249"/>
                  </a:lnTo>
                  <a:lnTo>
                    <a:pt x="2541315" y="1441225"/>
                  </a:lnTo>
                  <a:lnTo>
                    <a:pt x="2455969" y="1972876"/>
                  </a:lnTo>
                  <a:lnTo>
                    <a:pt x="2403574" y="2309107"/>
                  </a:lnTo>
                  <a:lnTo>
                    <a:pt x="2295254" y="2648832"/>
                  </a:lnTo>
                  <a:lnTo>
                    <a:pt x="2069604" y="3180650"/>
                  </a:lnTo>
                  <a:lnTo>
                    <a:pt x="1887304" y="3528042"/>
                  </a:lnTo>
                  <a:lnTo>
                    <a:pt x="1662952" y="3889885"/>
                  </a:lnTo>
                  <a:lnTo>
                    <a:pt x="1453641" y="4149905"/>
                  </a:lnTo>
                  <a:lnTo>
                    <a:pt x="1214560" y="4353897"/>
                  </a:lnTo>
                  <a:lnTo>
                    <a:pt x="1099011" y="4410168"/>
                  </a:lnTo>
                  <a:lnTo>
                    <a:pt x="886221" y="4501149"/>
                  </a:lnTo>
                  <a:lnTo>
                    <a:pt x="736544" y="4544868"/>
                  </a:lnTo>
                  <a:lnTo>
                    <a:pt x="566648" y="4581546"/>
                  </a:lnTo>
                  <a:lnTo>
                    <a:pt x="325727" y="4597937"/>
                  </a:lnTo>
                  <a:cubicBezTo>
                    <a:pt x="138319" y="4593817"/>
                    <a:pt x="171279" y="4581612"/>
                    <a:pt x="0" y="4554628"/>
                  </a:cubicBezTo>
                  <a:lnTo>
                    <a:pt x="49075" y="4424932"/>
                  </a:lnTo>
                  <a:lnTo>
                    <a:pt x="339745" y="4441184"/>
                  </a:lnTo>
                  <a:lnTo>
                    <a:pt x="554375" y="4428832"/>
                  </a:lnTo>
                  <a:lnTo>
                    <a:pt x="799160" y="4331135"/>
                  </a:lnTo>
                  <a:lnTo>
                    <a:pt x="1037905" y="4219272"/>
                  </a:lnTo>
                  <a:lnTo>
                    <a:pt x="1326600" y="3947039"/>
                  </a:lnTo>
                  <a:lnTo>
                    <a:pt x="1429957" y="3782769"/>
                  </a:lnTo>
                  <a:lnTo>
                    <a:pt x="1617773" y="3520841"/>
                  </a:lnTo>
                  <a:lnTo>
                    <a:pt x="1795441" y="3161958"/>
                  </a:lnTo>
                  <a:lnTo>
                    <a:pt x="2031343" y="2628964"/>
                  </a:lnTo>
                  <a:lnTo>
                    <a:pt x="2154731" y="2254741"/>
                  </a:lnTo>
                  <a:lnTo>
                    <a:pt x="2228074" y="1834426"/>
                  </a:lnTo>
                  <a:lnTo>
                    <a:pt x="2282054" y="1377578"/>
                  </a:lnTo>
                  <a:lnTo>
                    <a:pt x="2350641" y="964399"/>
                  </a:lnTo>
                  <a:lnTo>
                    <a:pt x="2501279" y="0"/>
                  </a:lnTo>
                  <a:lnTo>
                    <a:pt x="2751316" y="745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scene3d>
              <a:camera prst="orthographicFront"/>
              <a:lightRig rig="threePt" dir="t"/>
            </a:scene3d>
            <a:sp3d prstMaterial="metal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55" name="Isosceles Triangle 54">
            <a:extLst>
              <a:ext uri="{FF2B5EF4-FFF2-40B4-BE49-F238E27FC236}">
                <a16:creationId xmlns:a16="http://schemas.microsoft.com/office/drawing/2014/main" id="{C115AC76-498E-4931-919E-5D3C5BDE43EE}"/>
              </a:ext>
            </a:extLst>
          </p:cNvPr>
          <p:cNvSpPr/>
          <p:nvPr/>
        </p:nvSpPr>
        <p:spPr bwMode="auto">
          <a:xfrm rot="2931412">
            <a:off x="912176" y="3391246"/>
            <a:ext cx="1312845" cy="1054023"/>
          </a:xfrm>
          <a:prstGeom prst="triangle">
            <a:avLst/>
          </a:prstGeom>
          <a:gradFill flip="none" rotWithShape="1">
            <a:gsLst>
              <a:gs pos="0">
                <a:srgbClr val="FFFF00">
                  <a:lumMod val="55000"/>
                  <a:lumOff val="45000"/>
                  <a:alpha val="15000"/>
                </a:srgbClr>
              </a:gs>
              <a:gs pos="100000">
                <a:schemeClr val="bg1">
                  <a:lumMod val="85000"/>
                  <a:alpha val="36000"/>
                </a:schemeClr>
              </a:gs>
              <a:gs pos="86000">
                <a:schemeClr val="bg2">
                  <a:tint val="23500"/>
                  <a:satMod val="160000"/>
                  <a:alpha val="34000"/>
                </a:schemeClr>
              </a:gs>
            </a:gsLst>
            <a:lin ang="162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64" name="Picture 3">
            <a:extLst>
              <a:ext uri="{FF2B5EF4-FFF2-40B4-BE49-F238E27FC236}">
                <a16:creationId xmlns:a16="http://schemas.microsoft.com/office/drawing/2014/main" id="{ABD0EE6F-ACC5-46CE-A62B-0A82CC8D74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41725" y="2391628"/>
            <a:ext cx="4088151" cy="2744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D293543A-2C73-45BB-B69B-29841D414BFD}"/>
              </a:ext>
            </a:extLst>
          </p:cNvPr>
          <p:cNvGrpSpPr/>
          <p:nvPr/>
        </p:nvGrpSpPr>
        <p:grpSpPr>
          <a:xfrm rot="10079640">
            <a:off x="6736055" y="3151677"/>
            <a:ext cx="1514679" cy="1103977"/>
            <a:chOff x="4944469" y="3627189"/>
            <a:chExt cx="928444" cy="861414"/>
          </a:xfrm>
        </p:grpSpPr>
        <p:sp>
          <p:nvSpPr>
            <p:cNvPr id="66" name="Flowchart: Document 65">
              <a:extLst>
                <a:ext uri="{FF2B5EF4-FFF2-40B4-BE49-F238E27FC236}">
                  <a16:creationId xmlns:a16="http://schemas.microsoft.com/office/drawing/2014/main" id="{E6B4C818-1C8E-4F83-89FC-4FA1E6B3EA92}"/>
                </a:ext>
              </a:extLst>
            </p:cNvPr>
            <p:cNvSpPr/>
            <p:nvPr/>
          </p:nvSpPr>
          <p:spPr bwMode="auto">
            <a:xfrm rot="6870099">
              <a:off x="5008612" y="3563046"/>
              <a:ext cx="478957" cy="607244"/>
            </a:xfrm>
            <a:prstGeom prst="flowChartDocument">
              <a:avLst/>
            </a:prstGeom>
            <a:solidFill>
              <a:srgbClr val="E9E9E3"/>
            </a:soli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67" name="Flowchart: Delay 66">
              <a:extLst>
                <a:ext uri="{FF2B5EF4-FFF2-40B4-BE49-F238E27FC236}">
                  <a16:creationId xmlns:a16="http://schemas.microsoft.com/office/drawing/2014/main" id="{87B9CB13-10DB-4DEA-A22D-2BCF85E23528}"/>
                </a:ext>
              </a:extLst>
            </p:cNvPr>
            <p:cNvSpPr/>
            <p:nvPr/>
          </p:nvSpPr>
          <p:spPr bwMode="auto">
            <a:xfrm rot="1470099">
              <a:off x="5784852" y="3922442"/>
              <a:ext cx="88061" cy="566161"/>
            </a:xfrm>
            <a:prstGeom prst="flowChartDelay">
              <a:avLst/>
            </a:prstGeom>
            <a:solidFill>
              <a:srgbClr val="FF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68" name="Rounded Rectangle 37">
              <a:extLst>
                <a:ext uri="{FF2B5EF4-FFF2-40B4-BE49-F238E27FC236}">
                  <a16:creationId xmlns:a16="http://schemas.microsoft.com/office/drawing/2014/main" id="{15301768-8FF6-4FB9-BF26-60662A314766}"/>
                </a:ext>
              </a:extLst>
            </p:cNvPr>
            <p:cNvSpPr/>
            <p:nvPr/>
          </p:nvSpPr>
          <p:spPr bwMode="auto">
            <a:xfrm rot="6870099">
              <a:off x="5357987" y="3919482"/>
              <a:ext cx="622485" cy="368111"/>
            </a:xfrm>
            <a:prstGeom prst="roundRect">
              <a:avLst/>
            </a:prstGeom>
            <a:solidFill>
              <a:srgbClr val="E9E9E3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69" name="Trapezoid 68">
            <a:extLst>
              <a:ext uri="{FF2B5EF4-FFF2-40B4-BE49-F238E27FC236}">
                <a16:creationId xmlns:a16="http://schemas.microsoft.com/office/drawing/2014/main" id="{9AAA1F0B-6064-4913-86D2-C3C897DA8DFF}"/>
              </a:ext>
            </a:extLst>
          </p:cNvPr>
          <p:cNvSpPr/>
          <p:nvPr/>
        </p:nvSpPr>
        <p:spPr bwMode="auto">
          <a:xfrm rot="6181174">
            <a:off x="6988261" y="3770961"/>
            <a:ext cx="900941" cy="681752"/>
          </a:xfrm>
          <a:prstGeom prst="trapezoid">
            <a:avLst>
              <a:gd name="adj" fmla="val 50752"/>
            </a:avLst>
          </a:prstGeom>
          <a:solidFill>
            <a:srgbClr val="FFFF00">
              <a:alpha val="4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0" name="Trapezoid 69">
            <a:extLst>
              <a:ext uri="{FF2B5EF4-FFF2-40B4-BE49-F238E27FC236}">
                <a16:creationId xmlns:a16="http://schemas.microsoft.com/office/drawing/2014/main" id="{78CE972A-F3AE-4F97-B0B7-3AEC44DE9C20}"/>
              </a:ext>
            </a:extLst>
          </p:cNvPr>
          <p:cNvSpPr/>
          <p:nvPr/>
        </p:nvSpPr>
        <p:spPr bwMode="auto">
          <a:xfrm rot="5400000" flipV="1">
            <a:off x="6939211" y="3821329"/>
            <a:ext cx="769138" cy="518400"/>
          </a:xfrm>
          <a:prstGeom prst="trapezoid">
            <a:avLst>
              <a:gd name="adj" fmla="val 79227"/>
            </a:avLst>
          </a:prstGeom>
          <a:solidFill>
            <a:srgbClr val="FFFF00">
              <a:alpha val="48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71" name="Flowchart: Terminator 70">
            <a:extLst>
              <a:ext uri="{FF2B5EF4-FFF2-40B4-BE49-F238E27FC236}">
                <a16:creationId xmlns:a16="http://schemas.microsoft.com/office/drawing/2014/main" id="{6DCE07C5-CACB-4992-813F-00109507421C}"/>
              </a:ext>
            </a:extLst>
          </p:cNvPr>
          <p:cNvSpPr/>
          <p:nvPr/>
        </p:nvSpPr>
        <p:spPr bwMode="auto">
          <a:xfrm>
            <a:off x="7000968" y="2406819"/>
            <a:ext cx="84832" cy="1685677"/>
          </a:xfrm>
          <a:prstGeom prst="flowChartTerminator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 w="57150">
                <a:solidFill>
                  <a:schemeClr val="tx1"/>
                </a:solidFill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317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4.04349E-6 L 0.07517 0.08559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50" y="427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mph" presetSubtype="0" repeatCount="indefinite" fill="hold" grpId="2" nodeType="withEffect">
                                  <p:stCondLst>
                                    <p:cond delay="6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3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mph" presetSubtype="0" repeatCount="indefinite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69" grpId="1" animBg="1"/>
      <p:bldP spid="69" grpId="2" animBg="1"/>
      <p:bldP spid="70" grpId="0" animBg="1"/>
      <p:bldP spid="70" grpId="1" animBg="1"/>
      <p:bldP spid="7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60" y="182880"/>
            <a:ext cx="4747736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Technology Review</a:t>
            </a:r>
          </a:p>
        </p:txBody>
      </p:sp>
      <p:pic>
        <p:nvPicPr>
          <p:cNvPr id="31" name="Picture 30" descr="A picture containing black, cable, connector&#10;&#10;Description automatically generated">
            <a:extLst>
              <a:ext uri="{FF2B5EF4-FFF2-40B4-BE49-F238E27FC236}">
                <a16:creationId xmlns:a16="http://schemas.microsoft.com/office/drawing/2014/main" id="{54854D07-DA84-4F80-8B13-A7D9EBEF4CBC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34" y="1296459"/>
            <a:ext cx="5728166" cy="3667513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AB77CF81-E749-4745-AA22-6946E9AF2500}"/>
              </a:ext>
            </a:extLst>
          </p:cNvPr>
          <p:cNvSpPr txBox="1"/>
          <p:nvPr/>
        </p:nvSpPr>
        <p:spPr>
          <a:xfrm>
            <a:off x="3943118" y="3679927"/>
            <a:ext cx="771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Insertion Tube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4E4D5C4-C013-4A91-9372-8F2B46D22601}"/>
              </a:ext>
            </a:extLst>
          </p:cNvPr>
          <p:cNvSpPr txBox="1"/>
          <p:nvPr/>
        </p:nvSpPr>
        <p:spPr>
          <a:xfrm>
            <a:off x="2284392" y="898655"/>
            <a:ext cx="17040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Image Orientation Controls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0B56D1-B5D8-4F94-853B-068CA2451831}"/>
              </a:ext>
            </a:extLst>
          </p:cNvPr>
          <p:cNvSpPr txBox="1"/>
          <p:nvPr/>
        </p:nvSpPr>
        <p:spPr>
          <a:xfrm>
            <a:off x="2540001" y="1946861"/>
            <a:ext cx="124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Articulation Knobs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2D3041E-6C7E-4467-9150-E7E347E43398}"/>
              </a:ext>
            </a:extLst>
          </p:cNvPr>
          <p:cNvSpPr txBox="1"/>
          <p:nvPr/>
        </p:nvSpPr>
        <p:spPr>
          <a:xfrm>
            <a:off x="4571998" y="2488193"/>
            <a:ext cx="9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Bending</a:t>
            </a:r>
          </a:p>
          <a:p>
            <a:pPr algn="ctr"/>
            <a:r>
              <a:rPr lang="en-US" sz="1200" dirty="0"/>
              <a:t>Rubber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4FF08BD-62BC-40DE-9103-096A3B82D363}"/>
              </a:ext>
            </a:extLst>
          </p:cNvPr>
          <p:cNvSpPr/>
          <p:nvPr/>
        </p:nvSpPr>
        <p:spPr>
          <a:xfrm>
            <a:off x="2611444" y="1397164"/>
            <a:ext cx="396874" cy="45719"/>
          </a:xfrm>
          <a:prstGeom prst="ellipse">
            <a:avLst/>
          </a:prstGeom>
          <a:solidFill>
            <a:schemeClr val="bg2">
              <a:lumMod val="50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7" name="Picture 36" descr="A picture containing weapon, dark&#10;&#10;Description automatically generated">
            <a:extLst>
              <a:ext uri="{FF2B5EF4-FFF2-40B4-BE49-F238E27FC236}">
                <a16:creationId xmlns:a16="http://schemas.microsoft.com/office/drawing/2014/main" id="{1FB33341-C8F5-429B-BA23-F07EAD1EF60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34879"/>
          <a:stretch/>
        </p:blipFill>
        <p:spPr>
          <a:xfrm rot="269422" flipH="1">
            <a:off x="7820703" y="764768"/>
            <a:ext cx="1685967" cy="427122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21A5CCD0-38EE-48B4-9DCA-5E9F07B66C79}"/>
              </a:ext>
            </a:extLst>
          </p:cNvPr>
          <p:cNvSpPr txBox="1"/>
          <p:nvPr/>
        </p:nvSpPr>
        <p:spPr>
          <a:xfrm>
            <a:off x="6091725" y="1065009"/>
            <a:ext cx="1365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Lens / Array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B996114-DFDB-4631-99E7-9A4BBCD388C1}"/>
              </a:ext>
            </a:extLst>
          </p:cNvPr>
          <p:cNvCxnSpPr>
            <a:cxnSpLocks/>
            <a:stCxn id="41" idx="2"/>
          </p:cNvCxnSpPr>
          <p:nvPr/>
        </p:nvCxnSpPr>
        <p:spPr bwMode="auto">
          <a:xfrm>
            <a:off x="6938774" y="3458367"/>
            <a:ext cx="1256252" cy="1024987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755FE1DD-654B-4488-846C-83F84398F4B4}"/>
              </a:ext>
            </a:extLst>
          </p:cNvPr>
          <p:cNvCxnSpPr>
            <a:cxnSpLocks/>
          </p:cNvCxnSpPr>
          <p:nvPr/>
        </p:nvCxnSpPr>
        <p:spPr bwMode="auto">
          <a:xfrm>
            <a:off x="7400155" y="1233051"/>
            <a:ext cx="1125710" cy="0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807877DF-EA15-4E5D-9375-D2F3581B7431}"/>
              </a:ext>
            </a:extLst>
          </p:cNvPr>
          <p:cNvSpPr txBox="1"/>
          <p:nvPr/>
        </p:nvSpPr>
        <p:spPr>
          <a:xfrm>
            <a:off x="6184506" y="2996702"/>
            <a:ext cx="1508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Adhesive Glue Beads</a:t>
            </a:r>
          </a:p>
          <a:p>
            <a:pPr algn="ctr"/>
            <a:r>
              <a:rPr lang="en-US" sz="1200" dirty="0"/>
              <a:t>Collars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4906548-6815-4EA0-954D-33E099E0CA70}"/>
              </a:ext>
            </a:extLst>
          </p:cNvPr>
          <p:cNvCxnSpPr>
            <a:cxnSpLocks/>
            <a:stCxn id="41" idx="0"/>
          </p:cNvCxnSpPr>
          <p:nvPr/>
        </p:nvCxnSpPr>
        <p:spPr bwMode="auto">
          <a:xfrm flipV="1">
            <a:off x="6938774" y="2202822"/>
            <a:ext cx="1329393" cy="793880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2305596-1299-444E-B0B3-A60AFF1A8ED8}"/>
              </a:ext>
            </a:extLst>
          </p:cNvPr>
          <p:cNvSpPr txBox="1"/>
          <p:nvPr/>
        </p:nvSpPr>
        <p:spPr>
          <a:xfrm>
            <a:off x="6324078" y="1392309"/>
            <a:ext cx="11332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Distal Tip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8246BBE-3C9B-4832-BBF5-3C731D56D4C9}"/>
              </a:ext>
            </a:extLst>
          </p:cNvPr>
          <p:cNvSpPr txBox="1"/>
          <p:nvPr/>
        </p:nvSpPr>
        <p:spPr>
          <a:xfrm>
            <a:off x="7535260" y="3188275"/>
            <a:ext cx="935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Bending</a:t>
            </a:r>
          </a:p>
          <a:p>
            <a:pPr algn="ctr"/>
            <a:r>
              <a:rPr lang="en-US" sz="1200" dirty="0"/>
              <a:t>Rubber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11E4E773-D08C-48B6-92FD-6B34C05B593A}"/>
              </a:ext>
            </a:extLst>
          </p:cNvPr>
          <p:cNvCxnSpPr>
            <a:cxnSpLocks/>
          </p:cNvCxnSpPr>
          <p:nvPr/>
        </p:nvCxnSpPr>
        <p:spPr bwMode="auto">
          <a:xfrm>
            <a:off x="7258509" y="1540957"/>
            <a:ext cx="936517" cy="6948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798BC7E1-CEB1-45ED-A2B5-487F804C416F}"/>
              </a:ext>
            </a:extLst>
          </p:cNvPr>
          <p:cNvSpPr txBox="1"/>
          <p:nvPr/>
        </p:nvSpPr>
        <p:spPr>
          <a:xfrm>
            <a:off x="990562" y="1157959"/>
            <a:ext cx="17040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Control Housing</a:t>
            </a:r>
          </a:p>
        </p:txBody>
      </p:sp>
    </p:spTree>
    <p:extLst>
      <p:ext uri="{BB962C8B-B14F-4D97-AF65-F5344CB8AC3E}">
        <p14:creationId xmlns:p14="http://schemas.microsoft.com/office/powerpoint/2010/main" val="826805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60" y="182880"/>
            <a:ext cx="4747736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Challenges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9299F8E3-4618-4606-BB0C-114FD0244684}"/>
              </a:ext>
            </a:extLst>
          </p:cNvPr>
          <p:cNvSpPr/>
          <p:nvPr/>
        </p:nvSpPr>
        <p:spPr>
          <a:xfrm>
            <a:off x="3641561" y="1194588"/>
            <a:ext cx="3517131" cy="2229511"/>
          </a:xfrm>
          <a:prstGeom prst="ellipse">
            <a:avLst/>
          </a:prstGeom>
          <a:solidFill>
            <a:schemeClr val="accent1">
              <a:alpha val="56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kern="0" dirty="0">
                <a:solidFill>
                  <a:schemeClr val="tx1"/>
                </a:solidFill>
              </a:rPr>
              <a:t>Non-Invasive Cardiology</a:t>
            </a:r>
          </a:p>
          <a:p>
            <a:pPr algn="ctr">
              <a:spcAft>
                <a:spcPts val="600"/>
              </a:spcAft>
            </a:pPr>
            <a:r>
              <a:rPr lang="en-US" sz="2000" kern="0" dirty="0">
                <a:solidFill>
                  <a:schemeClr val="tx1"/>
                </a:solidFill>
              </a:rPr>
              <a:t>Echocardiology</a:t>
            </a:r>
            <a:endParaRPr lang="en-US" sz="1400" kern="0" dirty="0">
              <a:solidFill>
                <a:schemeClr val="tx1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874850C-E186-4EC7-8079-7C1E1F9E374C}"/>
              </a:ext>
            </a:extLst>
          </p:cNvPr>
          <p:cNvSpPr/>
          <p:nvPr/>
        </p:nvSpPr>
        <p:spPr>
          <a:xfrm>
            <a:off x="7196243" y="3036511"/>
            <a:ext cx="1843206" cy="792483"/>
          </a:xfrm>
          <a:prstGeom prst="ellipse">
            <a:avLst/>
          </a:prstGeom>
          <a:solidFill>
            <a:schemeClr val="accent1">
              <a:alpha val="56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000" kern="0" dirty="0">
                <a:solidFill>
                  <a:schemeClr val="tx1"/>
                </a:solidFill>
              </a:rPr>
              <a:t>Surgical Suite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83CA5FE-58DD-4A9B-9F13-D843596A6B7A}"/>
              </a:ext>
            </a:extLst>
          </p:cNvPr>
          <p:cNvSpPr/>
          <p:nvPr/>
        </p:nvSpPr>
        <p:spPr>
          <a:xfrm>
            <a:off x="6991635" y="901771"/>
            <a:ext cx="1961533" cy="696748"/>
          </a:xfrm>
          <a:prstGeom prst="ellipse">
            <a:avLst/>
          </a:prstGeom>
          <a:solidFill>
            <a:schemeClr val="accent1">
              <a:alpha val="56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000" kern="0" dirty="0">
                <a:solidFill>
                  <a:schemeClr val="tx1"/>
                </a:solidFill>
              </a:rPr>
              <a:t>Patient Rooms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7F743AC-B4AC-4400-88F5-542FF9C23EA5}"/>
              </a:ext>
            </a:extLst>
          </p:cNvPr>
          <p:cNvSpPr/>
          <p:nvPr/>
        </p:nvSpPr>
        <p:spPr>
          <a:xfrm>
            <a:off x="5015777" y="4295928"/>
            <a:ext cx="1961532" cy="729400"/>
          </a:xfrm>
          <a:prstGeom prst="ellipse">
            <a:avLst/>
          </a:prstGeom>
          <a:solidFill>
            <a:schemeClr val="accent3">
              <a:alpha val="62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kern="0" dirty="0">
                <a:solidFill>
                  <a:schemeClr val="tx1"/>
                </a:solidFill>
              </a:rPr>
              <a:t>Central Processing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00D7AA-DD2B-4D2B-8CC7-B455D3404408}"/>
              </a:ext>
            </a:extLst>
          </p:cNvPr>
          <p:cNvSpPr txBox="1"/>
          <p:nvPr/>
        </p:nvSpPr>
        <p:spPr>
          <a:xfrm>
            <a:off x="365760" y="940534"/>
            <a:ext cx="420624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/>
            <a:r>
              <a:rPr lang="en-US" sz="2000" b="1" dirty="0"/>
              <a:t>Areas of use and points of care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Non-Invasive Cardiology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Outpatient studies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Inpatient Hospital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Bedside studies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Surgical Suite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Open-heart surgery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Central Processing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Cleaning &amp; Disinfection</a:t>
            </a:r>
          </a:p>
          <a:p>
            <a:endParaRPr lang="en-US" i="1" dirty="0">
              <a:solidFill>
                <a:schemeClr val="accent4"/>
              </a:solidFill>
            </a:endParaRPr>
          </a:p>
          <a:p>
            <a:endParaRPr lang="en-US" b="1" i="1" dirty="0">
              <a:solidFill>
                <a:schemeClr val="accent4"/>
              </a:solidFill>
            </a:endParaRPr>
          </a:p>
          <a:p>
            <a:r>
              <a:rPr lang="en-US" b="1" i="1" dirty="0">
                <a:solidFill>
                  <a:schemeClr val="accent4"/>
                </a:solidFill>
              </a:rPr>
              <a:t>Few other device types are subject to as much cross-functional team usage and handling</a:t>
            </a:r>
          </a:p>
          <a:p>
            <a:pPr lvl="1"/>
            <a:endParaRPr lang="en-US" dirty="0"/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1669114-423A-4C99-8858-FC08CE840B9E}"/>
              </a:ext>
            </a:extLst>
          </p:cNvPr>
          <p:cNvCxnSpPr>
            <a:cxnSpLocks/>
            <a:stCxn id="20" idx="4"/>
            <a:endCxn id="24" idx="0"/>
          </p:cNvCxnSpPr>
          <p:nvPr/>
        </p:nvCxnSpPr>
        <p:spPr bwMode="auto">
          <a:xfrm>
            <a:off x="5400127" y="3424099"/>
            <a:ext cx="596416" cy="871829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0014170E-890F-46E7-96CA-AFA733CFA857}"/>
              </a:ext>
            </a:extLst>
          </p:cNvPr>
          <p:cNvCxnSpPr>
            <a:cxnSpLocks/>
            <a:stCxn id="21" idx="4"/>
            <a:endCxn id="24" idx="6"/>
          </p:cNvCxnSpPr>
          <p:nvPr/>
        </p:nvCxnSpPr>
        <p:spPr bwMode="auto">
          <a:xfrm flipH="1">
            <a:off x="6977309" y="3828994"/>
            <a:ext cx="1140537" cy="831634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6A376E7-4233-4C53-921E-F631F32AA6BE}"/>
              </a:ext>
            </a:extLst>
          </p:cNvPr>
          <p:cNvCxnSpPr>
            <a:cxnSpLocks/>
          </p:cNvCxnSpPr>
          <p:nvPr/>
        </p:nvCxnSpPr>
        <p:spPr bwMode="auto">
          <a:xfrm flipH="1">
            <a:off x="7158692" y="1567030"/>
            <a:ext cx="454318" cy="586827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C127335D-1744-4F4E-AA70-3942C6AE3644}"/>
              </a:ext>
            </a:extLst>
          </p:cNvPr>
          <p:cNvCxnSpPr>
            <a:cxnSpLocks/>
          </p:cNvCxnSpPr>
          <p:nvPr/>
        </p:nvCxnSpPr>
        <p:spPr bwMode="auto">
          <a:xfrm flipH="1">
            <a:off x="6533532" y="1598519"/>
            <a:ext cx="1314272" cy="2803953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/>
          </a:ln>
          <a:effectLst/>
        </p:spPr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D0445816-C024-4AE9-892E-7134631B9189}"/>
              </a:ext>
            </a:extLst>
          </p:cNvPr>
          <p:cNvCxnSpPr>
            <a:cxnSpLocks/>
            <a:stCxn id="21" idx="2"/>
          </p:cNvCxnSpPr>
          <p:nvPr/>
        </p:nvCxnSpPr>
        <p:spPr bwMode="auto">
          <a:xfrm flipH="1" flipV="1">
            <a:off x="6510935" y="3196719"/>
            <a:ext cx="685308" cy="236034"/>
          </a:xfrm>
          <a:prstGeom prst="straightConnector1">
            <a:avLst/>
          </a:prstGeom>
          <a:solidFill>
            <a:schemeClr val="bg2"/>
          </a:solidFill>
          <a:ln w="12700" cap="flat" cmpd="sng" algn="ctr">
            <a:solidFill>
              <a:schemeClr val="accent4"/>
            </a:solidFill>
            <a:prstDash val="solid"/>
            <a:round/>
            <a:headEnd type="arrow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8649807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60" y="182880"/>
            <a:ext cx="4747736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Challenges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00D7AA-DD2B-4D2B-8CC7-B455D3404408}"/>
              </a:ext>
            </a:extLst>
          </p:cNvPr>
          <p:cNvSpPr txBox="1"/>
          <p:nvPr/>
        </p:nvSpPr>
        <p:spPr>
          <a:xfrm>
            <a:off x="365760" y="940534"/>
            <a:ext cx="5919984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/>
            <a:r>
              <a:rPr lang="en-US" sz="2000" b="1" dirty="0"/>
              <a:t>TEE probe costs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New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$25,000K - $60,000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OEM replacement/exchange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$12,000 - $30,000 (technology dependent)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Third-party replacement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$5,000 - $28,000 (technology dependent)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Third-party repair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$500 - $12,000 (vendor and technology dependent)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b="1" i="1" dirty="0">
              <a:solidFill>
                <a:schemeClr val="accent4"/>
              </a:solidFill>
            </a:endParaRPr>
          </a:p>
          <a:p>
            <a:r>
              <a:rPr lang="en-US" b="1" i="1" dirty="0">
                <a:solidFill>
                  <a:schemeClr val="accent4"/>
                </a:solidFill>
              </a:rPr>
              <a:t>Few other “accessory” devices are as costly to support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15" name="Picture 5" descr="C:\Documents and Settings\luciditm\Local Settings\Temporary Internet Files\Content.IE5\PJ35AQ1O\MP910216475[1].jpg">
            <a:extLst>
              <a:ext uri="{FF2B5EF4-FFF2-40B4-BE49-F238E27FC236}">
                <a16:creationId xmlns:a16="http://schemas.microsoft.com/office/drawing/2014/main" id="{6692AAD9-24D1-41D7-BBF0-3C3EF417D6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370522" y="2522533"/>
            <a:ext cx="2773477" cy="26209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1574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60" y="182880"/>
            <a:ext cx="4747736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Challenges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00D7AA-DD2B-4D2B-8CC7-B455D3404408}"/>
              </a:ext>
            </a:extLst>
          </p:cNvPr>
          <p:cNvSpPr txBox="1"/>
          <p:nvPr/>
        </p:nvSpPr>
        <p:spPr>
          <a:xfrm>
            <a:off x="365759" y="940534"/>
            <a:ext cx="5425441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/>
            <a:r>
              <a:rPr lang="en-US" sz="2000" b="1" dirty="0"/>
              <a:t>Lack of preventive maintenance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Subject to wear during </a:t>
            </a:r>
            <a:r>
              <a:rPr lang="en-US" b="1" i="1" dirty="0">
                <a:solidFill>
                  <a:schemeClr val="accent4"/>
                </a:solidFill>
              </a:rPr>
              <a:t>EVERY</a:t>
            </a:r>
            <a:r>
              <a:rPr lang="en-US" dirty="0"/>
              <a:t> use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Scratches, scrapes, and minor damage during use and transport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Exposure to highly acidic GI fluids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Exposure to harsh chemical cleaners and disinfectants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Even approved chemicals may degrade materials over time </a:t>
            </a:r>
          </a:p>
          <a:p>
            <a:r>
              <a:rPr lang="en-US" b="1" dirty="0"/>
              <a:t>Wear occurs slowly, over-time, and the results are cumulative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i="1" dirty="0">
                <a:solidFill>
                  <a:schemeClr val="accent4"/>
                </a:solidFill>
              </a:rPr>
              <a:t>If thousands of devices in your facility are included in a comprehensive PM plan, why aren’t your TEE probes?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0122305-7963-4180-B933-367FAFA82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47141" y="948154"/>
            <a:ext cx="2789238" cy="41814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315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3905C16-B4DC-43EA-BC26-298C7868FC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 rot="7099336">
            <a:off x="5136925" y="2484786"/>
            <a:ext cx="3734469" cy="12698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Points of Wear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228600"/>
            <a:ext cx="7289074" cy="4206240"/>
          </a:xfrm>
        </p:spPr>
        <p:txBody>
          <a:bodyPr/>
          <a:lstStyle/>
          <a:p>
            <a:r>
              <a:rPr lang="en-US" sz="2000" dirty="0"/>
              <a:t>The seal surrounding the lens will degrade and deteriorate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Open seals can enable fluid entry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Caustic disinfectants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Body fluids and cross-contamination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pic>
        <p:nvPicPr>
          <p:cNvPr id="8" name="Picture 7" descr="A picture containing black, cable, connector, adapter&#10;&#10;Description automatically generated">
            <a:extLst>
              <a:ext uri="{FF2B5EF4-FFF2-40B4-BE49-F238E27FC236}">
                <a16:creationId xmlns:a16="http://schemas.microsoft.com/office/drawing/2014/main" id="{D8E394E4-4AE7-455F-B19F-F2986C103E4A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040" y="1796096"/>
            <a:ext cx="4216579" cy="269970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179CA6C-5938-4736-B457-BE44121311EC}"/>
              </a:ext>
            </a:extLst>
          </p:cNvPr>
          <p:cNvSpPr/>
          <p:nvPr/>
        </p:nvSpPr>
        <p:spPr>
          <a:xfrm rot="5931981">
            <a:off x="5138360" y="2508432"/>
            <a:ext cx="706684" cy="339518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43E584-0577-4EAE-8992-B2098A198A6C}"/>
              </a:ext>
            </a:extLst>
          </p:cNvPr>
          <p:cNvCxnSpPr/>
          <p:nvPr/>
        </p:nvCxnSpPr>
        <p:spPr>
          <a:xfrm>
            <a:off x="6154642" y="1722120"/>
            <a:ext cx="817658" cy="33528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F17AC74-0ADF-4916-B0E0-22FD7BA69C5D}"/>
              </a:ext>
            </a:extLst>
          </p:cNvPr>
          <p:cNvCxnSpPr>
            <a:cxnSpLocks/>
          </p:cNvCxnSpPr>
          <p:nvPr/>
        </p:nvCxnSpPr>
        <p:spPr>
          <a:xfrm flipH="1">
            <a:off x="7624695" y="1174768"/>
            <a:ext cx="718591" cy="621328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E15943BF-2B8A-4A8C-A124-9DC9653D39B4}"/>
              </a:ext>
            </a:extLst>
          </p:cNvPr>
          <p:cNvSpPr/>
          <p:nvPr/>
        </p:nvSpPr>
        <p:spPr>
          <a:xfrm rot="1794726">
            <a:off x="6040713" y="1073061"/>
            <a:ext cx="1869635" cy="4241921"/>
          </a:xfrm>
          <a:prstGeom prst="ellipse">
            <a:avLst/>
          </a:prstGeom>
          <a:noFill/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288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Points of Wear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228600"/>
            <a:ext cx="7289074" cy="4206240"/>
          </a:xfrm>
        </p:spPr>
        <p:txBody>
          <a:bodyPr/>
          <a:lstStyle/>
          <a:p>
            <a:r>
              <a:rPr lang="en-US" sz="2000" dirty="0"/>
              <a:t>Bending rubbers begin to become more-brittle after 100-150 uses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More-prone to perforate when contacting a hard/sharp object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pic>
        <p:nvPicPr>
          <p:cNvPr id="8" name="Picture 7" descr="A picture containing black, cable, connector, adapter&#10;&#10;Description automatically generated">
            <a:extLst>
              <a:ext uri="{FF2B5EF4-FFF2-40B4-BE49-F238E27FC236}">
                <a16:creationId xmlns:a16="http://schemas.microsoft.com/office/drawing/2014/main" id="{D8E394E4-4AE7-455F-B19F-F2986C103E4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040" y="1796096"/>
            <a:ext cx="4216579" cy="2699704"/>
          </a:xfrm>
          <a:prstGeom prst="rect">
            <a:avLst/>
          </a:prstGeom>
        </p:spPr>
      </p:pic>
      <p:pic>
        <p:nvPicPr>
          <p:cNvPr id="10" name="Picture 9" descr="A close-up of a pen&#10;&#10;Description automatically generated with medium confidence">
            <a:extLst>
              <a:ext uri="{FF2B5EF4-FFF2-40B4-BE49-F238E27FC236}">
                <a16:creationId xmlns:a16="http://schemas.microsoft.com/office/drawing/2014/main" id="{B185527B-B6F8-4CAC-9C3E-879FB97D3C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96" b="89984" l="3152" r="99322">
                        <a14:foregroundMark x1="90702" y1="45521" x2="95551" y2="43485"/>
                        <a14:foregroundMark x1="98224" y1="48229" x2="99342" y2="36055"/>
                        <a14:foregroundMark x1="20391" y1="72313" x2="16301" y2="67243"/>
                        <a14:foregroundMark x1="7243" y1="73412" x2="4110" y2="82248"/>
                        <a14:foregroundMark x1="4110" y1="82248" x2="3152" y2="772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H="1">
            <a:off x="5480808" y="1449829"/>
            <a:ext cx="3882142" cy="3322319"/>
          </a:xfrm>
          <a:prstGeom prst="ellipse">
            <a:avLst/>
          </a:prstGeom>
          <a:ln w="38100">
            <a:solidFill>
              <a:schemeClr val="accent1"/>
            </a:solidFill>
          </a:ln>
          <a:effectLst>
            <a:softEdge rad="12700"/>
          </a:effectLst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179CA6C-5938-4736-B457-BE44121311EC}"/>
              </a:ext>
            </a:extLst>
          </p:cNvPr>
          <p:cNvSpPr/>
          <p:nvPr/>
        </p:nvSpPr>
        <p:spPr>
          <a:xfrm rot="5931981">
            <a:off x="5054357" y="2777276"/>
            <a:ext cx="706684" cy="339518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707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Points of Wear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228600"/>
            <a:ext cx="7289074" cy="4206240"/>
          </a:xfrm>
        </p:spPr>
        <p:txBody>
          <a:bodyPr/>
          <a:lstStyle/>
          <a:p>
            <a:r>
              <a:rPr lang="en-US" sz="2000" dirty="0"/>
              <a:t>Seals at each end of the bending rubber will separate over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Open seals can enable fluid entry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Caustic disinfectants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Body fluids and cross-contamination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pic>
        <p:nvPicPr>
          <p:cNvPr id="8" name="Picture 7" descr="A picture containing black, cable, connector, adapter&#10;&#10;Description automatically generated">
            <a:extLst>
              <a:ext uri="{FF2B5EF4-FFF2-40B4-BE49-F238E27FC236}">
                <a16:creationId xmlns:a16="http://schemas.microsoft.com/office/drawing/2014/main" id="{D8E394E4-4AE7-455F-B19F-F2986C103E4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040" y="1796096"/>
            <a:ext cx="4216579" cy="269970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0179CA6C-5938-4736-B457-BE44121311EC}"/>
              </a:ext>
            </a:extLst>
          </p:cNvPr>
          <p:cNvSpPr/>
          <p:nvPr/>
        </p:nvSpPr>
        <p:spPr>
          <a:xfrm rot="5931981">
            <a:off x="5032083" y="2996761"/>
            <a:ext cx="575085" cy="339518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B297124F-D7DE-4460-9984-FF803E69C1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375" b="99167" l="9622" r="90034">
                        <a14:foregroundMark x1="30584" y1="95833" x2="70790" y2="94583"/>
                        <a14:foregroundMark x1="70790" y1="94583" x2="74570" y2="94583"/>
                        <a14:foregroundMark x1="36082" y1="5208" x2="61512" y2="4583"/>
                        <a14:foregroundMark x1="61512" y1="4583" x2="69072" y2="5417"/>
                        <a14:foregroundMark x1="32990" y1="99167" x2="49485" y2="99167"/>
                        <a14:foregroundMark x1="36426" y1="42083" x2="73196" y2="4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603789">
            <a:off x="6245947" y="1243953"/>
            <a:ext cx="2339930" cy="3845137"/>
          </a:xfrm>
          <a:prstGeom prst="ellipse">
            <a:avLst/>
          </a:prstGeom>
          <a:ln w="28575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43E584-0577-4EAE-8992-B2098A198A6C}"/>
              </a:ext>
            </a:extLst>
          </p:cNvPr>
          <p:cNvCxnSpPr>
            <a:cxnSpLocks/>
          </p:cNvCxnSpPr>
          <p:nvPr/>
        </p:nvCxnSpPr>
        <p:spPr>
          <a:xfrm>
            <a:off x="6088380" y="1531382"/>
            <a:ext cx="1185795" cy="114681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1234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picture containing black, cable, connector, adapter&#10;&#10;Description automatically generated">
            <a:extLst>
              <a:ext uri="{FF2B5EF4-FFF2-40B4-BE49-F238E27FC236}">
                <a16:creationId xmlns:a16="http://schemas.microsoft.com/office/drawing/2014/main" id="{80AC9803-0755-406F-844A-BBB83B28281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040" y="1796096"/>
            <a:ext cx="4216579" cy="26997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Points of Wear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228600"/>
            <a:ext cx="7289074" cy="4206240"/>
          </a:xfrm>
        </p:spPr>
        <p:txBody>
          <a:bodyPr/>
          <a:lstStyle/>
          <a:p>
            <a:r>
              <a:rPr lang="en-US" sz="2000" dirty="0"/>
              <a:t>The articulation’s range of motion will decrease over time due to stretching of the internal control cables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Reduced range of motion causes users to exert more force on the control knobs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i="1" dirty="0">
                <a:solidFill>
                  <a:schemeClr val="accent4"/>
                </a:solidFill>
              </a:rPr>
              <a:t>Eventually leads to a hard failure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179CA6C-5938-4736-B457-BE44121311EC}"/>
              </a:ext>
            </a:extLst>
          </p:cNvPr>
          <p:cNvSpPr/>
          <p:nvPr/>
        </p:nvSpPr>
        <p:spPr>
          <a:xfrm rot="10800000">
            <a:off x="2971800" y="1796095"/>
            <a:ext cx="975360" cy="588963"/>
          </a:xfrm>
          <a:prstGeom prst="ellipse">
            <a:avLst/>
          </a:prstGeom>
          <a:noFill/>
          <a:ln w="1905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close-up of an object&#10;&#10;Description automatically generated with low confidence">
            <a:extLst>
              <a:ext uri="{FF2B5EF4-FFF2-40B4-BE49-F238E27FC236}">
                <a16:creationId xmlns:a16="http://schemas.microsoft.com/office/drawing/2014/main" id="{C610B5A4-6615-4135-A95C-5E31F34708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626" b="91979" l="2500" r="98125">
                        <a14:foregroundMark x1="7031" y1="31016" x2="26719" y2="55615"/>
                        <a14:foregroundMark x1="26719" y1="55615" x2="38906" y2="80749"/>
                        <a14:foregroundMark x1="31250" y1="29412" x2="23750" y2="25134"/>
                        <a14:foregroundMark x1="23750" y1="25134" x2="22813" y2="21390"/>
                        <a14:foregroundMark x1="21094" y1="22460" x2="10313" y2="17647"/>
                        <a14:foregroundMark x1="10313" y1="17647" x2="3438" y2="31551"/>
                        <a14:foregroundMark x1="3438" y1="31551" x2="6250" y2="59893"/>
                        <a14:foregroundMark x1="6250" y1="59893" x2="10625" y2="80749"/>
                        <a14:foregroundMark x1="10625" y1="80749" x2="22813" y2="90374"/>
                        <a14:foregroundMark x1="31250" y1="91444" x2="53906" y2="91979"/>
                        <a14:foregroundMark x1="53906" y1="91979" x2="62656" y2="91444"/>
                        <a14:foregroundMark x1="62656" y1="91444" x2="68750" y2="92513"/>
                        <a14:foregroundMark x1="71563" y1="64171" x2="85938" y2="60963"/>
                        <a14:foregroundMark x1="85938" y1="60963" x2="96406" y2="64706"/>
                        <a14:foregroundMark x1="96406" y1="64706" x2="98125" y2="68984"/>
                        <a14:foregroundMark x1="73750" y1="93048" x2="90313" y2="89305"/>
                        <a14:foregroundMark x1="90313" y1="89305" x2="95938" y2="92513"/>
                        <a14:foregroundMark x1="73750" y1="22995" x2="98281" y2="32086"/>
                        <a14:foregroundMark x1="68594" y1="24599" x2="60313" y2="25134"/>
                        <a14:foregroundMark x1="52188" y1="25668" x2="37031" y2="25134"/>
                        <a14:foregroundMark x1="5938" y1="24064" x2="6563" y2="19786"/>
                        <a14:foregroundMark x1="2500" y1="23529" x2="2969" y2="83957"/>
                        <a14:backgroundMark x1="75938" y1="48128" x2="84531" y2="48128"/>
                        <a14:backgroundMark x1="84531" y1="48128" x2="84688" y2="48663"/>
                        <a14:backgroundMark x1="85938" y1="46524" x2="86563" y2="4652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55401" y="3189175"/>
            <a:ext cx="6688599" cy="1954325"/>
          </a:xfrm>
          <a:prstGeom prst="ellipse">
            <a:avLst/>
          </a:prstGeom>
          <a:ln w="38100">
            <a:solidFill>
              <a:schemeClr val="accent1"/>
            </a:solidFill>
          </a:ln>
          <a:effectLst/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A43E584-0577-4EAE-8992-B2098A198A6C}"/>
              </a:ext>
            </a:extLst>
          </p:cNvPr>
          <p:cNvCxnSpPr>
            <a:cxnSpLocks/>
          </p:cNvCxnSpPr>
          <p:nvPr/>
        </p:nvCxnSpPr>
        <p:spPr>
          <a:xfrm flipH="1">
            <a:off x="5757795" y="2484120"/>
            <a:ext cx="1481205" cy="17316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810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813938"/>
            <a:ext cx="4247109" cy="2050892"/>
          </a:xfrm>
          <a:prstGeom prst="rect">
            <a:avLst/>
          </a:prstGeom>
        </p:spPr>
        <p:txBody>
          <a:bodyPr/>
          <a:lstStyle/>
          <a:p>
            <a:pPr algn="ctr" defTabSz="914400">
              <a:spcBef>
                <a:spcPts val="300"/>
              </a:spcBef>
            </a:pPr>
            <a:r>
              <a:rPr lang="en-US" sz="1800" dirty="0"/>
              <a:t>General/Normal Wear </a:t>
            </a:r>
          </a:p>
          <a:p>
            <a:pPr algn="ctr" defTabSz="914400">
              <a:spcBef>
                <a:spcPts val="300"/>
              </a:spcBef>
            </a:pPr>
            <a:r>
              <a:rPr lang="en-US" sz="1800" i="1" dirty="0">
                <a:solidFill>
                  <a:schemeClr val="accent4"/>
                </a:solidFill>
              </a:rPr>
              <a:t>and lack of </a:t>
            </a:r>
            <a:r>
              <a:rPr lang="en-US" sz="1800" b="1" i="1" dirty="0">
                <a:solidFill>
                  <a:schemeClr val="accent4"/>
                </a:solidFill>
              </a:rPr>
              <a:t>inspection</a:t>
            </a:r>
            <a:endParaRPr lang="en-US" sz="1800" i="1" dirty="0">
              <a:solidFill>
                <a:schemeClr val="accent4"/>
              </a:solidFill>
            </a:endParaRPr>
          </a:p>
          <a:p>
            <a:pPr algn="ctr">
              <a:spcBef>
                <a:spcPts val="300"/>
              </a:spcBef>
            </a:pPr>
            <a:endParaRPr lang="en-US" sz="1600" b="0" dirty="0"/>
          </a:p>
          <a:p>
            <a:pPr algn="ctr">
              <a:spcBef>
                <a:spcPts val="300"/>
              </a:spcBef>
            </a:pPr>
            <a:r>
              <a:rPr lang="en-US" sz="1600" b="0" dirty="0"/>
              <a:t>Missing seals surrounding lens</a:t>
            </a:r>
          </a:p>
          <a:p>
            <a:pPr algn="ctr">
              <a:spcBef>
                <a:spcPts val="300"/>
              </a:spcBef>
            </a:pPr>
            <a:r>
              <a:rPr lang="en-US" sz="1600" b="0" dirty="0"/>
              <a:t>Separated collars/glue beads</a:t>
            </a:r>
          </a:p>
          <a:p>
            <a:pPr algn="ctr">
              <a:spcBef>
                <a:spcPts val="300"/>
              </a:spcBef>
            </a:pPr>
            <a:r>
              <a:rPr lang="en-US" sz="1600" b="0" dirty="0"/>
              <a:t>Separated seals on distal tip</a:t>
            </a:r>
          </a:p>
          <a:p>
            <a:pPr algn="ctr">
              <a:spcBef>
                <a:spcPts val="300"/>
              </a:spcBef>
            </a:pPr>
            <a:r>
              <a:rPr lang="en-US" sz="1600" b="0" dirty="0"/>
              <a:t>Overly brittle bending rubber</a:t>
            </a: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59" y="182880"/>
            <a:ext cx="8552769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Root-cause analysis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1DBADFE-5DBA-4C2B-BE64-AE6E67C427EF}"/>
              </a:ext>
            </a:extLst>
          </p:cNvPr>
          <p:cNvSpPr txBox="1">
            <a:spLocks/>
          </p:cNvSpPr>
          <p:nvPr/>
        </p:nvSpPr>
        <p:spPr bwMode="gray">
          <a:xfrm>
            <a:off x="5266310" y="1813938"/>
            <a:ext cx="2858485" cy="211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ts val="300"/>
              </a:spcBef>
              <a:spcAft>
                <a:spcPts val="60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1463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542925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809625" indent="-265113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0810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15382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9954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4526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9098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en-US" b="1" kern="0" dirty="0"/>
              <a:t>Trauma and Physical Damage</a:t>
            </a:r>
          </a:p>
          <a:p>
            <a:pPr algn="ctr">
              <a:spcAft>
                <a:spcPts val="0"/>
              </a:spcAft>
            </a:pPr>
            <a:r>
              <a:rPr lang="en-US" b="1" i="1" dirty="0">
                <a:solidFill>
                  <a:schemeClr val="accent4"/>
                </a:solidFill>
              </a:rPr>
              <a:t>and lack of inspection</a:t>
            </a:r>
            <a:endParaRPr lang="en-US" b="1" i="1" kern="0" dirty="0">
              <a:solidFill>
                <a:schemeClr val="accent4"/>
              </a:solidFill>
            </a:endParaRPr>
          </a:p>
          <a:p>
            <a:pPr algn="ctr">
              <a:spcAft>
                <a:spcPts val="0"/>
              </a:spcAft>
            </a:pPr>
            <a:endParaRPr lang="en-US" sz="1600" dirty="0"/>
          </a:p>
          <a:p>
            <a:pPr algn="ctr">
              <a:spcAft>
                <a:spcPts val="0"/>
              </a:spcAft>
            </a:pPr>
            <a:r>
              <a:rPr lang="en-US" sz="1600" dirty="0"/>
              <a:t>Damaged bending rubber</a:t>
            </a:r>
          </a:p>
          <a:p>
            <a:pPr algn="ctr">
              <a:spcAft>
                <a:spcPts val="0"/>
              </a:spcAft>
            </a:pPr>
            <a:r>
              <a:rPr lang="en-US" sz="1600" dirty="0"/>
              <a:t>Damaged insertion tube</a:t>
            </a:r>
          </a:p>
          <a:p>
            <a:pPr algn="ctr">
              <a:spcAft>
                <a:spcPts val="0"/>
              </a:spcAft>
            </a:pPr>
            <a:r>
              <a:rPr lang="en-US" sz="1600" dirty="0"/>
              <a:t>Cracked distal tip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B6215B-8A53-46EB-B22E-8F649466B38B}"/>
              </a:ext>
            </a:extLst>
          </p:cNvPr>
          <p:cNvSpPr/>
          <p:nvPr/>
        </p:nvSpPr>
        <p:spPr>
          <a:xfrm>
            <a:off x="-2" y="4206875"/>
            <a:ext cx="9143993" cy="936625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E20F668-164E-4AFD-A02E-DBE7339D212B}"/>
              </a:ext>
            </a:extLst>
          </p:cNvPr>
          <p:cNvSpPr txBox="1"/>
          <p:nvPr/>
        </p:nvSpPr>
        <p:spPr>
          <a:xfrm>
            <a:off x="709746" y="4206875"/>
            <a:ext cx="7724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Common to these modes of failure is EACH is detectable, meaning that costly catastrophic failures are highly preventable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FAA7700-3607-4BDD-A40C-E65AFAC83C29}"/>
              </a:ext>
            </a:extLst>
          </p:cNvPr>
          <p:cNvCxnSpPr>
            <a:cxnSpLocks/>
          </p:cNvCxnSpPr>
          <p:nvPr/>
        </p:nvCxnSpPr>
        <p:spPr bwMode="auto">
          <a:xfrm>
            <a:off x="4472577" y="1874520"/>
            <a:ext cx="0" cy="2251167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1C16245-58F0-4172-98FF-CC06A03F7F5C}"/>
              </a:ext>
            </a:extLst>
          </p:cNvPr>
          <p:cNvSpPr txBox="1">
            <a:spLocks/>
          </p:cNvSpPr>
          <p:nvPr/>
        </p:nvSpPr>
        <p:spPr>
          <a:xfrm>
            <a:off x="326710" y="928528"/>
            <a:ext cx="8591818" cy="4206240"/>
          </a:xfrm>
          <a:prstGeom prst="rect">
            <a:avLst/>
          </a:prstGeom>
        </p:spPr>
        <p:txBody>
          <a:bodyPr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Many (&gt;70%) TEE probes sent-in for repair have failed as a result of gross fluid invasion</a:t>
            </a:r>
          </a:p>
        </p:txBody>
      </p:sp>
    </p:spTree>
    <p:extLst>
      <p:ext uri="{BB962C8B-B14F-4D97-AF65-F5344CB8AC3E}">
        <p14:creationId xmlns:p14="http://schemas.microsoft.com/office/powerpoint/2010/main" val="13737626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98A43F-1CEB-4D73-8FC0-741D8D49CE91}"/>
              </a:ext>
            </a:extLst>
          </p:cNvPr>
          <p:cNvSpPr/>
          <p:nvPr/>
        </p:nvSpPr>
        <p:spPr>
          <a:xfrm>
            <a:off x="4569402" y="3709219"/>
            <a:ext cx="4574598" cy="143428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14067" y="936625"/>
            <a:ext cx="3085736" cy="2764497"/>
          </a:xfrm>
          <a:prstGeom prst="rect">
            <a:avLst/>
          </a:prstGeom>
        </p:spPr>
        <p:txBody>
          <a:bodyPr/>
          <a:lstStyle/>
          <a:p>
            <a:pPr algn="ctr" defTabSz="914400">
              <a:spcBef>
                <a:spcPts val="300"/>
              </a:spcBef>
            </a:pPr>
            <a:r>
              <a:rPr lang="en-US" sz="1800" dirty="0"/>
              <a:t>General/Normal Wear </a:t>
            </a:r>
          </a:p>
          <a:p>
            <a:pPr algn="ctr">
              <a:spcBef>
                <a:spcPts val="300"/>
              </a:spcBef>
            </a:pPr>
            <a:endParaRPr lang="en-US" sz="1600" b="0" dirty="0"/>
          </a:p>
          <a:p>
            <a:pPr algn="ctr">
              <a:spcBef>
                <a:spcPts val="300"/>
              </a:spcBef>
            </a:pPr>
            <a:r>
              <a:rPr lang="en-US" sz="1600" b="0" dirty="0"/>
              <a:t>Bending rubbers </a:t>
            </a:r>
            <a:r>
              <a:rPr lang="en-US" sz="1600" i="1" dirty="0"/>
              <a:t>WILL</a:t>
            </a:r>
            <a:r>
              <a:rPr lang="en-US" sz="1600" b="0" dirty="0"/>
              <a:t> wear and become brittle</a:t>
            </a:r>
          </a:p>
          <a:p>
            <a:pPr algn="ctr">
              <a:spcBef>
                <a:spcPts val="300"/>
              </a:spcBef>
            </a:pPr>
            <a:endParaRPr lang="en-US" sz="1600" b="0" dirty="0"/>
          </a:p>
          <a:p>
            <a:pPr algn="ctr">
              <a:spcBef>
                <a:spcPts val="300"/>
              </a:spcBef>
            </a:pPr>
            <a:r>
              <a:rPr lang="en-US" sz="1600" b="0" dirty="0"/>
              <a:t>Seams and seals </a:t>
            </a:r>
            <a:r>
              <a:rPr lang="en-US" sz="1600" i="1" dirty="0"/>
              <a:t>WILL</a:t>
            </a:r>
            <a:r>
              <a:rPr lang="en-US" sz="1600" b="0" dirty="0"/>
              <a:t> degrade</a:t>
            </a:r>
          </a:p>
          <a:p>
            <a:pPr algn="ctr">
              <a:spcBef>
                <a:spcPts val="300"/>
              </a:spcBef>
            </a:pPr>
            <a:endParaRPr lang="en-US" sz="1600" b="0" dirty="0"/>
          </a:p>
          <a:p>
            <a:pPr algn="ctr">
              <a:spcBef>
                <a:spcPts val="300"/>
              </a:spcBef>
            </a:pPr>
            <a:r>
              <a:rPr lang="en-US" sz="1600" b="0" dirty="0"/>
              <a:t>Articulation range of motion </a:t>
            </a:r>
            <a:r>
              <a:rPr lang="en-US" sz="1600" i="1" dirty="0"/>
              <a:t>WILL</a:t>
            </a:r>
            <a:r>
              <a:rPr lang="en-US" sz="1600" b="0" dirty="0"/>
              <a:t> decrease</a:t>
            </a:r>
            <a:endParaRPr lang="en-US" sz="1600" b="0" dirty="0">
              <a:solidFill>
                <a:schemeClr val="accent1"/>
              </a:solidFill>
            </a:endParaRPr>
          </a:p>
          <a:p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59" y="182880"/>
            <a:ext cx="8552769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Root-cause analysis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1DBADFE-5DBA-4C2B-BE64-AE6E67C427EF}"/>
              </a:ext>
            </a:extLst>
          </p:cNvPr>
          <p:cNvSpPr txBox="1">
            <a:spLocks/>
          </p:cNvSpPr>
          <p:nvPr/>
        </p:nvSpPr>
        <p:spPr bwMode="gray">
          <a:xfrm>
            <a:off x="5280662" y="944722"/>
            <a:ext cx="3558538" cy="2764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ts val="300"/>
              </a:spcBef>
              <a:spcAft>
                <a:spcPts val="60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1463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542925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809625" indent="-265113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0810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15382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9954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4526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9098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en-US" b="1" kern="0" dirty="0"/>
              <a:t>Trauma and Physical Damage</a:t>
            </a:r>
          </a:p>
          <a:p>
            <a:pPr algn="ctr">
              <a:spcAft>
                <a:spcPts val="0"/>
              </a:spcAft>
            </a:pPr>
            <a:endParaRPr lang="en-US" sz="1600" dirty="0"/>
          </a:p>
          <a:p>
            <a:pPr algn="ctr">
              <a:spcAft>
                <a:spcPts val="0"/>
              </a:spcAft>
            </a:pPr>
            <a:r>
              <a:rPr lang="en-US" sz="1600" dirty="0"/>
              <a:t>Accidents </a:t>
            </a:r>
            <a:r>
              <a:rPr lang="en-US" sz="1600" b="1" i="1" dirty="0"/>
              <a:t>WILL</a:t>
            </a:r>
            <a:r>
              <a:rPr lang="en-US" sz="1600" dirty="0"/>
              <a:t> occur</a:t>
            </a:r>
          </a:p>
          <a:p>
            <a:pPr algn="ctr">
              <a:spcAft>
                <a:spcPts val="0"/>
              </a:spcAft>
            </a:pPr>
            <a:endParaRPr lang="en-US" sz="1600" dirty="0"/>
          </a:p>
          <a:p>
            <a:pPr algn="ctr">
              <a:spcAft>
                <a:spcPts val="0"/>
              </a:spcAft>
            </a:pPr>
            <a:r>
              <a:rPr lang="en-US" sz="1600" b="1" i="1" dirty="0"/>
              <a:t>Most</a:t>
            </a:r>
            <a:r>
              <a:rPr lang="en-US" sz="1600" dirty="0"/>
              <a:t> physical damage occurs as a result of gaps in the care and handling process</a:t>
            </a:r>
          </a:p>
          <a:p>
            <a:pPr algn="ctr">
              <a:spcAft>
                <a:spcPts val="1200"/>
              </a:spcAft>
            </a:pPr>
            <a:endParaRPr lang="en-US" sz="1600" dirty="0"/>
          </a:p>
          <a:p>
            <a:pPr algn="ctr">
              <a:spcAft>
                <a:spcPts val="0"/>
              </a:spcAft>
            </a:pPr>
            <a:endParaRPr lang="en-US" sz="1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73F35C-9E92-44F6-AF02-00AE71838F02}"/>
              </a:ext>
            </a:extLst>
          </p:cNvPr>
          <p:cNvSpPr/>
          <p:nvPr/>
        </p:nvSpPr>
        <p:spPr>
          <a:xfrm>
            <a:off x="-2" y="3716362"/>
            <a:ext cx="4569404" cy="143428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0F9122-C96D-4EB0-8D15-FB1873A1CFF0}"/>
              </a:ext>
            </a:extLst>
          </p:cNvPr>
          <p:cNvSpPr txBox="1"/>
          <p:nvPr/>
        </p:nvSpPr>
        <p:spPr>
          <a:xfrm>
            <a:off x="503276" y="4103193"/>
            <a:ext cx="3365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Address through a comprehensive PM program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F9557D-AC37-4AB5-844B-9FCBBA042F8F}"/>
              </a:ext>
            </a:extLst>
          </p:cNvPr>
          <p:cNvSpPr txBox="1"/>
          <p:nvPr/>
        </p:nvSpPr>
        <p:spPr>
          <a:xfrm>
            <a:off x="5362789" y="3861460"/>
            <a:ext cx="33942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Another part of our SafeTEE program is designed to help facilities assess their care and handling process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9466174-FFDC-4CAA-8E5C-17566B90CEF0}"/>
              </a:ext>
            </a:extLst>
          </p:cNvPr>
          <p:cNvCxnSpPr>
            <a:cxnSpLocks/>
          </p:cNvCxnSpPr>
          <p:nvPr/>
        </p:nvCxnSpPr>
        <p:spPr bwMode="auto">
          <a:xfrm>
            <a:off x="4569402" y="959642"/>
            <a:ext cx="0" cy="2772594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4F1F35C-1F03-4B0C-9B7B-340227F47CB7}"/>
              </a:ext>
            </a:extLst>
          </p:cNvPr>
          <p:cNvCxnSpPr>
            <a:cxnSpLocks/>
          </p:cNvCxnSpPr>
          <p:nvPr/>
        </p:nvCxnSpPr>
        <p:spPr bwMode="auto">
          <a:xfrm>
            <a:off x="4567546" y="3732236"/>
            <a:ext cx="866" cy="1434281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86944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98A43F-1CEB-4D73-8FC0-741D8D49CE91}"/>
              </a:ext>
            </a:extLst>
          </p:cNvPr>
          <p:cNvSpPr/>
          <p:nvPr/>
        </p:nvSpPr>
        <p:spPr>
          <a:xfrm>
            <a:off x="4569402" y="3709219"/>
            <a:ext cx="4574598" cy="1434281"/>
          </a:xfrm>
          <a:prstGeom prst="rect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1960" y="936625"/>
            <a:ext cx="3558529" cy="2764497"/>
          </a:xfrm>
          <a:prstGeom prst="rect">
            <a:avLst/>
          </a:prstGeom>
        </p:spPr>
        <p:txBody>
          <a:bodyPr/>
          <a:lstStyle/>
          <a:p>
            <a:pPr algn="ctr" defTabSz="914400">
              <a:spcBef>
                <a:spcPts val="300"/>
              </a:spcBef>
            </a:pPr>
            <a:r>
              <a:rPr lang="en-US" sz="1800" dirty="0"/>
              <a:t>In-house Inspections</a:t>
            </a:r>
          </a:p>
          <a:p>
            <a:pPr algn="ctr">
              <a:spcBef>
                <a:spcPts val="300"/>
              </a:spcBef>
            </a:pPr>
            <a:endParaRPr lang="en-US" sz="1600" b="0" dirty="0"/>
          </a:p>
          <a:p>
            <a:pPr algn="ctr">
              <a:spcBef>
                <a:spcPts val="300"/>
              </a:spcBef>
            </a:pPr>
            <a:r>
              <a:rPr lang="en-US" sz="1600" b="0" dirty="0"/>
              <a:t>Visual inspections by </a:t>
            </a:r>
            <a:r>
              <a:rPr lang="en-US" sz="1600" b="0" u="sng" dirty="0"/>
              <a:t>cleaning personnel </a:t>
            </a:r>
            <a:r>
              <a:rPr lang="en-US" sz="1600" b="0" dirty="0"/>
              <a:t>between </a:t>
            </a:r>
            <a:r>
              <a:rPr lang="en-US" sz="1600" i="1" dirty="0">
                <a:solidFill>
                  <a:schemeClr val="accent4"/>
                </a:solidFill>
              </a:rPr>
              <a:t>EVERY</a:t>
            </a:r>
            <a:r>
              <a:rPr lang="en-US" sz="1600" b="0" dirty="0"/>
              <a:t> use, </a:t>
            </a:r>
            <a:r>
              <a:rPr lang="en-US" sz="1600" i="1" dirty="0">
                <a:solidFill>
                  <a:schemeClr val="accent4"/>
                </a:solidFill>
              </a:rPr>
              <a:t>PRIOR TO </a:t>
            </a:r>
            <a:r>
              <a:rPr lang="en-US" sz="1600" b="0" dirty="0"/>
              <a:t>a leakage test</a:t>
            </a:r>
          </a:p>
          <a:p>
            <a:pPr algn="ctr">
              <a:spcBef>
                <a:spcPts val="300"/>
              </a:spcBef>
            </a:pPr>
            <a:endParaRPr lang="en-US" sz="1600" b="0" dirty="0"/>
          </a:p>
          <a:p>
            <a:pPr algn="ctr">
              <a:spcBef>
                <a:spcPts val="300"/>
              </a:spcBef>
            </a:pPr>
            <a:r>
              <a:rPr lang="en-US" sz="1600" b="0" dirty="0"/>
              <a:t>Visual and mechanical inspections by </a:t>
            </a:r>
            <a:r>
              <a:rPr lang="en-US" sz="1600" b="0" u="sng" dirty="0"/>
              <a:t>service personnel </a:t>
            </a:r>
            <a:r>
              <a:rPr lang="en-US" sz="1600" b="0" dirty="0"/>
              <a:t>when concerns are identified (and at specific intervals)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59" y="182880"/>
            <a:ext cx="8552769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Preventive Maintenance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1DBADFE-5DBA-4C2B-BE64-AE6E67C427EF}"/>
              </a:ext>
            </a:extLst>
          </p:cNvPr>
          <p:cNvSpPr txBox="1">
            <a:spLocks/>
          </p:cNvSpPr>
          <p:nvPr/>
        </p:nvSpPr>
        <p:spPr bwMode="gray">
          <a:xfrm>
            <a:off x="5280662" y="944722"/>
            <a:ext cx="3558538" cy="2764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ts val="300"/>
              </a:spcBef>
              <a:spcAft>
                <a:spcPts val="600"/>
              </a:spcAft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71463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2pPr>
            <a:lvl3pPr marL="542925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3pPr>
            <a:lvl4pPr marL="809625" indent="-265113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4pPr>
            <a:lvl5pPr marL="10810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5pPr>
            <a:lvl6pPr marL="15382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6pPr>
            <a:lvl7pPr marL="19954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7pPr>
            <a:lvl8pPr marL="24526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8pPr>
            <a:lvl9pPr marL="2909888" indent="-269875" algn="l" rtl="0" eaLnBrk="1" fontAlgn="base" hangingPunct="1">
              <a:spcBef>
                <a:spcPts val="300"/>
              </a:spcBef>
              <a:spcAft>
                <a:spcPts val="600"/>
              </a:spcAft>
              <a:buClr>
                <a:schemeClr val="accent2"/>
              </a:buClr>
              <a:buSzPct val="110000"/>
              <a:buChar char="•"/>
              <a:defRPr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en-US" b="1" kern="0" dirty="0"/>
              <a:t>Preventive Maintenance</a:t>
            </a:r>
          </a:p>
          <a:p>
            <a:pPr algn="ctr">
              <a:spcAft>
                <a:spcPts val="0"/>
              </a:spcAft>
            </a:pPr>
            <a:endParaRPr lang="en-US" sz="1600" dirty="0"/>
          </a:p>
          <a:p>
            <a:pPr algn="ctr">
              <a:spcAft>
                <a:spcPts val="0"/>
              </a:spcAft>
            </a:pPr>
            <a:r>
              <a:rPr lang="en-US" sz="1600" dirty="0"/>
              <a:t>Replace lens seal</a:t>
            </a:r>
          </a:p>
          <a:p>
            <a:pPr algn="ctr">
              <a:spcAft>
                <a:spcPts val="0"/>
              </a:spcAft>
            </a:pPr>
            <a:r>
              <a:rPr lang="en-US" sz="1600" dirty="0"/>
              <a:t>Replace bending rubber and collars</a:t>
            </a:r>
          </a:p>
          <a:p>
            <a:pPr algn="ctr">
              <a:spcAft>
                <a:spcPts val="0"/>
              </a:spcAft>
            </a:pPr>
            <a:r>
              <a:rPr lang="en-US" sz="1600" dirty="0"/>
              <a:t>Adjust articulation</a:t>
            </a:r>
          </a:p>
          <a:p>
            <a:pPr algn="ctr">
              <a:spcAft>
                <a:spcPts val="0"/>
              </a:spcAft>
            </a:pPr>
            <a:endParaRPr lang="en-US" sz="1600" dirty="0"/>
          </a:p>
          <a:p>
            <a:pPr algn="ctr">
              <a:spcAft>
                <a:spcPts val="0"/>
              </a:spcAft>
            </a:pPr>
            <a:r>
              <a:rPr lang="en-US" sz="1600" b="1" i="1" dirty="0"/>
              <a:t>Every 6 – 12 months</a:t>
            </a:r>
          </a:p>
          <a:p>
            <a:pPr algn="ctr">
              <a:spcAft>
                <a:spcPts val="0"/>
              </a:spcAft>
            </a:pPr>
            <a:r>
              <a:rPr lang="en-US" sz="1600" b="1" i="1" dirty="0"/>
              <a:t>depending upon use</a:t>
            </a:r>
            <a:endParaRPr lang="en-US" sz="1600" dirty="0"/>
          </a:p>
          <a:p>
            <a:pPr algn="ctr">
              <a:spcAft>
                <a:spcPts val="1200"/>
              </a:spcAft>
            </a:pPr>
            <a:endParaRPr lang="en-US" sz="1600" dirty="0"/>
          </a:p>
          <a:p>
            <a:pPr algn="ctr">
              <a:spcAft>
                <a:spcPts val="0"/>
              </a:spcAft>
            </a:pPr>
            <a:endParaRPr lang="en-US" sz="1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73F35C-9E92-44F6-AF02-00AE71838F02}"/>
              </a:ext>
            </a:extLst>
          </p:cNvPr>
          <p:cNvSpPr/>
          <p:nvPr/>
        </p:nvSpPr>
        <p:spPr>
          <a:xfrm>
            <a:off x="-2" y="3716362"/>
            <a:ext cx="4569404" cy="143428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0F9122-C96D-4EB0-8D15-FB1873A1CFF0}"/>
              </a:ext>
            </a:extLst>
          </p:cNvPr>
          <p:cNvSpPr txBox="1"/>
          <p:nvPr/>
        </p:nvSpPr>
        <p:spPr>
          <a:xfrm>
            <a:off x="503276" y="3999959"/>
            <a:ext cx="33650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Frequent visual inspections are the primary means of avoiding gross fluid invasion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DF9557D-AC37-4AB5-844B-9FCBBA042F8F}"/>
              </a:ext>
            </a:extLst>
          </p:cNvPr>
          <p:cNvSpPr txBox="1"/>
          <p:nvPr/>
        </p:nvSpPr>
        <p:spPr>
          <a:xfrm>
            <a:off x="5362789" y="3999959"/>
            <a:ext cx="33942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chemeClr val="bg1"/>
                </a:solidFill>
              </a:rPr>
              <a:t>Addressing items known to wear can minimize costly preventable damage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9466174-FFDC-4CAA-8E5C-17566B90CEF0}"/>
              </a:ext>
            </a:extLst>
          </p:cNvPr>
          <p:cNvCxnSpPr>
            <a:cxnSpLocks/>
          </p:cNvCxnSpPr>
          <p:nvPr/>
        </p:nvCxnSpPr>
        <p:spPr bwMode="auto">
          <a:xfrm>
            <a:off x="4569402" y="959642"/>
            <a:ext cx="0" cy="2772594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4F1F35C-1F03-4B0C-9B7B-340227F47CB7}"/>
              </a:ext>
            </a:extLst>
          </p:cNvPr>
          <p:cNvCxnSpPr>
            <a:cxnSpLocks/>
          </p:cNvCxnSpPr>
          <p:nvPr/>
        </p:nvCxnSpPr>
        <p:spPr bwMode="auto">
          <a:xfrm>
            <a:off x="4567546" y="3732236"/>
            <a:ext cx="866" cy="1434281"/>
          </a:xfrm>
          <a:prstGeom prst="line">
            <a:avLst/>
          </a:prstGeom>
          <a:solidFill>
            <a:schemeClr val="bg2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25366471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59" y="182880"/>
            <a:ext cx="8552769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In-house Inspections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1C16245-58F0-4172-98FF-CC06A03F7F5C}"/>
              </a:ext>
            </a:extLst>
          </p:cNvPr>
          <p:cNvSpPr txBox="1">
            <a:spLocks/>
          </p:cNvSpPr>
          <p:nvPr/>
        </p:nvSpPr>
        <p:spPr>
          <a:xfrm>
            <a:off x="326710" y="928528"/>
            <a:ext cx="8405810" cy="4206240"/>
          </a:xfrm>
          <a:prstGeom prst="rect">
            <a:avLst/>
          </a:prstGeom>
        </p:spPr>
        <p:txBody>
          <a:bodyPr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sz="2000" dirty="0"/>
              <a:t>Visual Inspection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Distal tip: </a:t>
            </a:r>
            <a:r>
              <a:rPr lang="en-US" sz="1800" dirty="0"/>
              <a:t>excessive gouges, cracks, separations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Acoustic lens: </a:t>
            </a:r>
            <a:r>
              <a:rPr lang="en-US" sz="1800" dirty="0"/>
              <a:t>excessive gouges, missing/damaged seal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Glue beads/collars: </a:t>
            </a:r>
            <a:r>
              <a:rPr lang="en-US" sz="1800" dirty="0"/>
              <a:t>separations, cracks, damages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Bending rubber:</a:t>
            </a:r>
            <a:r>
              <a:rPr lang="en-US" sz="1800" dirty="0"/>
              <a:t> wear, discoloration, perforations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Insertion  tube:</a:t>
            </a:r>
            <a:r>
              <a:rPr lang="en-US" sz="1800" dirty="0"/>
              <a:t> dents, crushes, breaks, stiffness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Control housing: </a:t>
            </a:r>
            <a:r>
              <a:rPr lang="en-US" sz="1800" dirty="0"/>
              <a:t>buttons and knobs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Cable:</a:t>
            </a:r>
            <a:r>
              <a:rPr lang="en-US" sz="1800" dirty="0"/>
              <a:t> cuts, excessive kinks, pinches, roll-over damage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b="1" dirty="0"/>
              <a:t>Connector:</a:t>
            </a:r>
            <a:r>
              <a:rPr lang="en-US" sz="1800" dirty="0"/>
              <a:t> deformation, bent pins, corrosion, oxidation</a:t>
            </a:r>
          </a:p>
        </p:txBody>
      </p:sp>
    </p:spTree>
    <p:extLst>
      <p:ext uri="{BB962C8B-B14F-4D97-AF65-F5344CB8AC3E}">
        <p14:creationId xmlns:p14="http://schemas.microsoft.com/office/powerpoint/2010/main" val="17090725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59" y="182880"/>
            <a:ext cx="8552769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In-house Inspections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1C16245-58F0-4172-98FF-CC06A03F7F5C}"/>
              </a:ext>
            </a:extLst>
          </p:cNvPr>
          <p:cNvSpPr txBox="1">
            <a:spLocks/>
          </p:cNvSpPr>
          <p:nvPr/>
        </p:nvSpPr>
        <p:spPr>
          <a:xfrm>
            <a:off x="326710" y="928528"/>
            <a:ext cx="4245290" cy="4206240"/>
          </a:xfrm>
          <a:prstGeom prst="rect">
            <a:avLst/>
          </a:prstGeom>
        </p:spPr>
        <p:txBody>
          <a:bodyPr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 startAt="2"/>
            </a:pPr>
            <a:r>
              <a:rPr lang="en-US" sz="2000" dirty="0"/>
              <a:t>Mechanical Inspection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Dead spot in articulation or lack of motion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en-US" sz="1400" dirty="0"/>
              <a:t>Rotate each knob and look for a dead spot in motion as the tip crosses the center point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800" dirty="0"/>
              <a:t>Maximum Deflection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en-US" sz="1400" dirty="0"/>
              <a:t>Align the insertion tube and distal tip along the 0 line.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en-US" sz="1400" dirty="0"/>
              <a:t>Turn the respective knob to its maximum range while maintaining insertion tube alignment with 0.</a:t>
            </a:r>
          </a:p>
          <a:p>
            <a:pPr marL="1485900" lvl="2" indent="-342900">
              <a:buFont typeface="Arial" panose="020B0604020202020204" pitchFamily="34" charset="0"/>
              <a:buChar char="•"/>
            </a:pPr>
            <a:r>
              <a:rPr lang="en-US" sz="1400" dirty="0"/>
              <a:t>Measure the tip deflection through the center of the distal tip.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381BC71-A439-44ED-B7D3-482CEE571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2142" y="1069143"/>
            <a:ext cx="4403383" cy="338982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 descr="A picture containing floor&#10;&#10;Description automatically generated">
            <a:extLst>
              <a:ext uri="{FF2B5EF4-FFF2-40B4-BE49-F238E27FC236}">
                <a16:creationId xmlns:a16="http://schemas.microsoft.com/office/drawing/2014/main" id="{F73422FC-BF6D-4737-BD38-9BEE7851282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0247" y1="45164" x2="30247" y2="45164"/>
                        <a14:backgroundMark x1="33995" y1="78150" x2="20150" y2="64484"/>
                        <a14:backgroundMark x1="29497" y1="66791" x2="29497" y2="66791"/>
                        <a14:backgroundMark x1="51190" y1="65947" x2="51190" y2="65947"/>
                        <a14:backgroundMark x1="53042" y1="66171" x2="43695" y2="56300"/>
                        <a14:backgroundMark x1="26896" y1="63864" x2="40344" y2="806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358318">
            <a:off x="5707017" y="1529519"/>
            <a:ext cx="1635641" cy="290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381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Keys on a table&#10;&#10;Description automatically generated with medium confidence">
            <a:extLst>
              <a:ext uri="{FF2B5EF4-FFF2-40B4-BE49-F238E27FC236}">
                <a16:creationId xmlns:a16="http://schemas.microsoft.com/office/drawing/2014/main" id="{DE208A6E-5C7F-4F3E-A8D7-ABA2FD6170F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478"/>
          <a:stretch/>
        </p:blipFill>
        <p:spPr>
          <a:xfrm>
            <a:off x="0" y="-7621"/>
            <a:ext cx="9149419" cy="515112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59" y="182880"/>
            <a:ext cx="8552769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Hands-On Session (5 - 10 minutes)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01C16245-58F0-4172-98FF-CC06A03F7F5C}"/>
              </a:ext>
            </a:extLst>
          </p:cNvPr>
          <p:cNvSpPr txBox="1">
            <a:spLocks/>
          </p:cNvSpPr>
          <p:nvPr/>
        </p:nvSpPr>
        <p:spPr>
          <a:xfrm>
            <a:off x="326710" y="1329132"/>
            <a:ext cx="4092890" cy="3212387"/>
          </a:xfrm>
          <a:prstGeom prst="rect">
            <a:avLst/>
          </a:prstGeom>
          <a:solidFill>
            <a:schemeClr val="bg1">
              <a:alpha val="6000"/>
            </a:schemeClr>
          </a:solidFill>
          <a:effectLst>
            <a:softEdge rad="63500"/>
          </a:effectLst>
        </p:spPr>
        <p:txBody>
          <a:bodyPr/>
          <a:lstStyle>
            <a:lvl1pPr marL="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Visually assess the probes using lighted magnifiers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Functionally assess the articulation </a:t>
            </a:r>
          </a:p>
          <a:p>
            <a:pPr marL="457200" indent="-457200">
              <a:buFont typeface="+mj-lt"/>
              <a:buAutoNum type="arabicPeriod"/>
            </a:pPr>
            <a:endParaRPr lang="en-US" dirty="0">
              <a:solidFill>
                <a:schemeClr val="bg1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bg1"/>
                </a:solidFill>
              </a:rPr>
              <a:t>Review findings</a:t>
            </a:r>
          </a:p>
        </p:txBody>
      </p:sp>
    </p:spTree>
    <p:extLst>
      <p:ext uri="{BB962C8B-B14F-4D97-AF65-F5344CB8AC3E}">
        <p14:creationId xmlns:p14="http://schemas.microsoft.com/office/powerpoint/2010/main" val="534521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411960-6F37-4D5F-95D2-68037E63C842}"/>
              </a:ext>
            </a:extLst>
          </p:cNvPr>
          <p:cNvSpPr/>
          <p:nvPr/>
        </p:nvSpPr>
        <p:spPr>
          <a:xfrm>
            <a:off x="7715234" y="4635607"/>
            <a:ext cx="1428766" cy="5078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1" y="228600"/>
            <a:ext cx="4277802" cy="4823460"/>
          </a:xfrm>
        </p:spPr>
        <p:txBody>
          <a:bodyPr/>
          <a:lstStyle/>
          <a:p>
            <a:r>
              <a:rPr lang="en-US" sz="2000" dirty="0"/>
              <a:t>Probe 1: Philips X8-2t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Cut in lens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Seal missing from around lens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Bioburden at bending rubber/collar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Broken insertion tube near control housing</a:t>
            </a:r>
          </a:p>
          <a:p>
            <a:pPr marL="342900" indent="-342900">
              <a:buFont typeface="+mj-lt"/>
              <a:buAutoNum type="arabicPeriod"/>
            </a:pPr>
            <a:endParaRPr lang="en-US" sz="1800" b="0" dirty="0"/>
          </a:p>
          <a:p>
            <a:r>
              <a:rPr lang="en-US" sz="1800" b="0" dirty="0"/>
              <a:t>Other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Broken tube near bending rubber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Dent in tube at 40cm mark</a:t>
            </a:r>
          </a:p>
          <a:p>
            <a:endParaRPr lang="en-US" sz="1800" b="0" dirty="0"/>
          </a:p>
          <a:p>
            <a:endParaRPr lang="en-US" sz="1800" b="0" dirty="0"/>
          </a:p>
          <a:p>
            <a:endParaRPr lang="en-US" sz="2000" dirty="0"/>
          </a:p>
        </p:txBody>
      </p:sp>
      <p:pic>
        <p:nvPicPr>
          <p:cNvPr id="4" name="Picture 3" descr="A picture containing indoor, stationary, pen, leather&#10;&#10;Description automatically generated">
            <a:extLst>
              <a:ext uri="{FF2B5EF4-FFF2-40B4-BE49-F238E27FC236}">
                <a16:creationId xmlns:a16="http://schemas.microsoft.com/office/drawing/2014/main" id="{C83AD7B4-AC45-4CA3-BF06-5EEFFD80B03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970" y="436695"/>
            <a:ext cx="3299791" cy="1853281"/>
          </a:xfrm>
          <a:prstGeom prst="rect">
            <a:avLst/>
          </a:prstGeom>
        </p:spPr>
      </p:pic>
      <p:pic>
        <p:nvPicPr>
          <p:cNvPr id="8" name="Picture 7" descr="A picture containing suitcase, accessory, piece, case&#10;&#10;Description automatically generated">
            <a:extLst>
              <a:ext uri="{FF2B5EF4-FFF2-40B4-BE49-F238E27FC236}">
                <a16:creationId xmlns:a16="http://schemas.microsoft.com/office/drawing/2014/main" id="{1DFB2A50-94B3-44BF-A1EE-26825402D6E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798970" y="2707389"/>
            <a:ext cx="3299791" cy="1853282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A59C3EE-BC79-46AB-9C8B-FFBA2005DAD8}"/>
              </a:ext>
            </a:extLst>
          </p:cNvPr>
          <p:cNvSpPr/>
          <p:nvPr/>
        </p:nvSpPr>
        <p:spPr>
          <a:xfrm>
            <a:off x="5883965" y="1025643"/>
            <a:ext cx="485029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C59EAE-7F10-42BB-840B-C94D986E0E41}"/>
              </a:ext>
            </a:extLst>
          </p:cNvPr>
          <p:cNvSpPr/>
          <p:nvPr/>
        </p:nvSpPr>
        <p:spPr>
          <a:xfrm>
            <a:off x="6624761" y="3149101"/>
            <a:ext cx="485029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38BE82A-18A8-4988-9F73-B3F213AEEE0B}"/>
              </a:ext>
            </a:extLst>
          </p:cNvPr>
          <p:cNvCxnSpPr>
            <a:cxnSpLocks/>
          </p:cNvCxnSpPr>
          <p:nvPr/>
        </p:nvCxnSpPr>
        <p:spPr>
          <a:xfrm flipV="1">
            <a:off x="7448864" y="1744841"/>
            <a:ext cx="528760" cy="3422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2394F83-25D7-42F5-8250-6E79720A7939}"/>
              </a:ext>
            </a:extLst>
          </p:cNvPr>
          <p:cNvCxnSpPr>
            <a:cxnSpLocks/>
          </p:cNvCxnSpPr>
          <p:nvPr/>
        </p:nvCxnSpPr>
        <p:spPr>
          <a:xfrm>
            <a:off x="7295323" y="585852"/>
            <a:ext cx="528760" cy="3366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C51D46B-6B4F-4A48-84B6-0D8BF0500B3F}"/>
              </a:ext>
            </a:extLst>
          </p:cNvPr>
          <p:cNvCxnSpPr>
            <a:cxnSpLocks/>
          </p:cNvCxnSpPr>
          <p:nvPr/>
        </p:nvCxnSpPr>
        <p:spPr>
          <a:xfrm flipH="1" flipV="1">
            <a:off x="8227235" y="1478316"/>
            <a:ext cx="404763" cy="3990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55737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536609-9E43-4E17-BF11-B774365922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5798968" y="351550"/>
            <a:ext cx="3299791" cy="190895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411960-6F37-4D5F-95D2-68037E63C842}"/>
              </a:ext>
            </a:extLst>
          </p:cNvPr>
          <p:cNvSpPr/>
          <p:nvPr/>
        </p:nvSpPr>
        <p:spPr>
          <a:xfrm>
            <a:off x="7715234" y="4635607"/>
            <a:ext cx="1428766" cy="5078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1" y="228600"/>
            <a:ext cx="4277802" cy="4206240"/>
          </a:xfrm>
        </p:spPr>
        <p:txBody>
          <a:bodyPr/>
          <a:lstStyle/>
          <a:p>
            <a:r>
              <a:rPr lang="en-US" sz="2000" dirty="0"/>
              <a:t>Probe 2: Philips X7-2t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Perforated bending rubber</a:t>
            </a:r>
          </a:p>
          <a:p>
            <a:pPr marL="342900" indent="-342900">
              <a:buFont typeface="+mj-lt"/>
              <a:buAutoNum type="arabicPeriod"/>
            </a:pPr>
            <a:endParaRPr lang="en-US" sz="1800" b="0" dirty="0"/>
          </a:p>
          <a:p>
            <a:r>
              <a:rPr lang="en-US" sz="1800" b="0" dirty="0"/>
              <a:t>Other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Pinched cable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pic>
        <p:nvPicPr>
          <p:cNvPr id="5" name="Picture 4" descr="A picture containing silver&#10;&#10;Description automatically generated">
            <a:extLst>
              <a:ext uri="{FF2B5EF4-FFF2-40B4-BE49-F238E27FC236}">
                <a16:creationId xmlns:a16="http://schemas.microsoft.com/office/drawing/2014/main" id="{61B280E3-2431-468D-9865-3A4BDB7FB4F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498366" y="1948226"/>
            <a:ext cx="1908957" cy="329979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A59C3EE-BC79-46AB-9C8B-FFBA2005DAD8}"/>
              </a:ext>
            </a:extLst>
          </p:cNvPr>
          <p:cNvSpPr/>
          <p:nvPr/>
        </p:nvSpPr>
        <p:spPr>
          <a:xfrm>
            <a:off x="6752169" y="818476"/>
            <a:ext cx="485029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C59EAE-7F10-42BB-840B-C94D986E0E41}"/>
              </a:ext>
            </a:extLst>
          </p:cNvPr>
          <p:cNvSpPr/>
          <p:nvPr/>
        </p:nvSpPr>
        <p:spPr>
          <a:xfrm>
            <a:off x="7253393" y="3168437"/>
            <a:ext cx="485029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566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411960-6F37-4D5F-95D2-68037E63C842}"/>
              </a:ext>
            </a:extLst>
          </p:cNvPr>
          <p:cNvSpPr/>
          <p:nvPr/>
        </p:nvSpPr>
        <p:spPr>
          <a:xfrm>
            <a:off x="7715234" y="4635607"/>
            <a:ext cx="1428766" cy="5078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 picture containing bassoon&#10;&#10;Description automatically generated">
            <a:extLst>
              <a:ext uri="{FF2B5EF4-FFF2-40B4-BE49-F238E27FC236}">
                <a16:creationId xmlns:a16="http://schemas.microsoft.com/office/drawing/2014/main" id="{3F3B312A-5B91-494D-985B-56F9CB2594F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771285" y="-573472"/>
            <a:ext cx="1449244" cy="30533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3594D9B-2E10-4516-9419-63889F4379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69213" y="1871538"/>
            <a:ext cx="3053388" cy="1447138"/>
          </a:xfrm>
          <a:prstGeom prst="rect">
            <a:avLst/>
          </a:prstGeom>
        </p:spPr>
      </p:pic>
      <p:pic>
        <p:nvPicPr>
          <p:cNvPr id="14" name="Picture 13" descr="A picture containing floor&#10;&#10;Description automatically generated">
            <a:extLst>
              <a:ext uri="{FF2B5EF4-FFF2-40B4-BE49-F238E27FC236}">
                <a16:creationId xmlns:a16="http://schemas.microsoft.com/office/drawing/2014/main" id="{92DA7DDD-EEB9-4980-B2F2-89EC0B45966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772338" y="2709245"/>
            <a:ext cx="1447138" cy="30533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1" y="228600"/>
            <a:ext cx="4277802" cy="4733014"/>
          </a:xfrm>
        </p:spPr>
        <p:txBody>
          <a:bodyPr/>
          <a:lstStyle/>
          <a:p>
            <a:r>
              <a:rPr lang="en-US" sz="2000" dirty="0"/>
              <a:t>Probe 3: GE 6VT-D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Perforated bending rubber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Tube broken due to bite near 30cm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Articulation slipping and non-functional in 2-directions</a:t>
            </a:r>
          </a:p>
          <a:p>
            <a:pPr marL="342900" indent="-342900">
              <a:buFont typeface="+mj-lt"/>
              <a:buAutoNum type="arabicPeriod"/>
            </a:pPr>
            <a:endParaRPr lang="en-US" sz="1800" b="0" dirty="0"/>
          </a:p>
          <a:p>
            <a:r>
              <a:rPr lang="en-US" sz="1800" b="0" dirty="0"/>
              <a:t>Other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Multiple bites between 10 – 20 cm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Bite marks to sides of distal tip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r>
              <a:rPr lang="en-US" sz="1400" b="0" dirty="0"/>
              <a:t>Damage between distal tip and 40cm MAY be considered “bite damage” IF damage is present on both sides of the tube</a:t>
            </a:r>
          </a:p>
          <a:p>
            <a:endParaRPr lang="en-US" sz="1400" b="0" dirty="0"/>
          </a:p>
          <a:p>
            <a:r>
              <a:rPr lang="en-US" sz="1400" b="0" dirty="0"/>
              <a:t>Tube damage beyond 40cm can be considered a “crush” from external force due to distance from tip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C59EAE-7F10-42BB-840B-C94D986E0E41}"/>
              </a:ext>
            </a:extLst>
          </p:cNvPr>
          <p:cNvSpPr/>
          <p:nvPr/>
        </p:nvSpPr>
        <p:spPr>
          <a:xfrm>
            <a:off x="6607534" y="2159269"/>
            <a:ext cx="1073425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C3A574-B133-4224-AF08-806DB027DD2B}"/>
              </a:ext>
            </a:extLst>
          </p:cNvPr>
          <p:cNvSpPr/>
          <p:nvPr/>
        </p:nvSpPr>
        <p:spPr>
          <a:xfrm>
            <a:off x="6607533" y="545835"/>
            <a:ext cx="1073425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553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F5C9B7EF-F552-4C1F-88A1-DEAEF214068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470535" y="-429238"/>
            <a:ext cx="1908956" cy="329979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E411960-6F37-4D5F-95D2-68037E63C842}"/>
              </a:ext>
            </a:extLst>
          </p:cNvPr>
          <p:cNvSpPr/>
          <p:nvPr/>
        </p:nvSpPr>
        <p:spPr>
          <a:xfrm>
            <a:off x="7715234" y="4635607"/>
            <a:ext cx="1428766" cy="5078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1" y="228600"/>
            <a:ext cx="4277802" cy="4733014"/>
          </a:xfrm>
        </p:spPr>
        <p:txBody>
          <a:bodyPr/>
          <a:lstStyle/>
          <a:p>
            <a:r>
              <a:rPr lang="en-US" sz="2000" dirty="0"/>
              <a:t>Probe 4: Philips X8-2t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Overly brittle bending rubber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Deteriorated/damaged collar/glue bead</a:t>
            </a:r>
          </a:p>
          <a:p>
            <a:pPr marL="342900" indent="-342900">
              <a:buFont typeface="+mj-lt"/>
              <a:buAutoNum type="arabicPeriod"/>
            </a:pPr>
            <a:endParaRPr lang="en-US" sz="1800" b="0" dirty="0"/>
          </a:p>
          <a:p>
            <a:r>
              <a:rPr lang="en-US" sz="1800" b="0" dirty="0"/>
              <a:t>Other items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Bioburden coating bending rubber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Dead spot in articulation motion (front-to-back)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r>
              <a:rPr lang="en-US" sz="1800" i="1" dirty="0">
                <a:solidFill>
                  <a:schemeClr val="accent4"/>
                </a:solidFill>
              </a:rPr>
              <a:t>This is an ideal candidate for preventive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C3A574-B133-4224-AF08-806DB027DD2B}"/>
              </a:ext>
            </a:extLst>
          </p:cNvPr>
          <p:cNvSpPr/>
          <p:nvPr/>
        </p:nvSpPr>
        <p:spPr>
          <a:xfrm>
            <a:off x="7084611" y="712813"/>
            <a:ext cx="1073425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2FC178-098E-428D-BEF0-969073F4EAD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6470534" y="1736034"/>
            <a:ext cx="1908957" cy="3299792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0C59EAE-7F10-42BB-840B-C94D986E0E41}"/>
              </a:ext>
            </a:extLst>
          </p:cNvPr>
          <p:cNvSpPr/>
          <p:nvPr/>
        </p:nvSpPr>
        <p:spPr>
          <a:xfrm>
            <a:off x="6547898" y="2858948"/>
            <a:ext cx="1073425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58320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E411960-6F37-4D5F-95D2-68037E63C842}"/>
              </a:ext>
            </a:extLst>
          </p:cNvPr>
          <p:cNvSpPr/>
          <p:nvPr/>
        </p:nvSpPr>
        <p:spPr>
          <a:xfrm>
            <a:off x="7715234" y="4635607"/>
            <a:ext cx="1428766" cy="50789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 descr="A picture containing indoor, close, silver&#10;&#10;Description automatically generated">
            <a:extLst>
              <a:ext uri="{FF2B5EF4-FFF2-40B4-BE49-F238E27FC236}">
                <a16:creationId xmlns:a16="http://schemas.microsoft.com/office/drawing/2014/main" id="{0BC984C8-C8DD-497E-8436-F74DCB157290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44211" y="2155884"/>
            <a:ext cx="1908956" cy="3299792"/>
          </a:xfrm>
          <a:prstGeom prst="rect">
            <a:avLst/>
          </a:prstGeom>
        </p:spPr>
      </p:pic>
      <p:pic>
        <p:nvPicPr>
          <p:cNvPr id="4" name="Picture 3" descr="A picture containing indoor&#10;&#10;Description automatically generated">
            <a:extLst>
              <a:ext uri="{FF2B5EF4-FFF2-40B4-BE49-F238E27FC236}">
                <a16:creationId xmlns:a16="http://schemas.microsoft.com/office/drawing/2014/main" id="{A07F86B0-727D-4434-8C9B-6F2F0AE0E9E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36260" y="-391094"/>
            <a:ext cx="1908957" cy="32997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1" y="228600"/>
            <a:ext cx="4277802" cy="4733014"/>
          </a:xfrm>
        </p:spPr>
        <p:txBody>
          <a:bodyPr/>
          <a:lstStyle/>
          <a:p>
            <a:r>
              <a:rPr lang="en-US" sz="2000" dirty="0"/>
              <a:t>Probe 5: Philips X7-2t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Damaged seal around lens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Separated collar/glue bead</a:t>
            </a:r>
          </a:p>
          <a:p>
            <a:pPr marL="342900" indent="-342900">
              <a:buFont typeface="+mj-lt"/>
              <a:buAutoNum type="arabicPeriod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r>
              <a:rPr lang="en-US" sz="1800" i="1" dirty="0">
                <a:solidFill>
                  <a:schemeClr val="accent4"/>
                </a:solidFill>
              </a:rPr>
              <a:t>This is an ideal candidate for preventive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C3A574-B133-4224-AF08-806DB027DD2B}"/>
              </a:ext>
            </a:extLst>
          </p:cNvPr>
          <p:cNvSpPr/>
          <p:nvPr/>
        </p:nvSpPr>
        <p:spPr>
          <a:xfrm>
            <a:off x="6547898" y="1276885"/>
            <a:ext cx="1554481" cy="859368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C59EAE-7F10-42BB-840B-C94D986E0E41}"/>
              </a:ext>
            </a:extLst>
          </p:cNvPr>
          <p:cNvSpPr/>
          <p:nvPr/>
        </p:nvSpPr>
        <p:spPr>
          <a:xfrm>
            <a:off x="6997149" y="3396647"/>
            <a:ext cx="718086" cy="123896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7066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black pen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B33BC9A4-DE34-4552-8727-8D00ED28637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6440235" y="-387119"/>
            <a:ext cx="1908957" cy="3291843"/>
          </a:xfrm>
          <a:prstGeom prst="rect">
            <a:avLst/>
          </a:prstGeom>
        </p:spPr>
      </p:pic>
      <p:pic>
        <p:nvPicPr>
          <p:cNvPr id="14" name="Picture 13" descr="A black pen on a white surface&#10;&#10;Description automatically generated with low confidence">
            <a:extLst>
              <a:ext uri="{FF2B5EF4-FFF2-40B4-BE49-F238E27FC236}">
                <a16:creationId xmlns:a16="http://schemas.microsoft.com/office/drawing/2014/main" id="{31129308-9AB3-4EAF-A223-AFC62524A3F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440236" y="1986749"/>
            <a:ext cx="1908957" cy="329184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88C6F87-A420-4419-88ED-F09E86DC2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B4903CD-9E5B-410B-B3DB-C71D317A57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228600"/>
            <a:ext cx="4094917" cy="4733014"/>
          </a:xfrm>
        </p:spPr>
        <p:txBody>
          <a:bodyPr/>
          <a:lstStyle/>
          <a:p>
            <a:r>
              <a:rPr lang="en-US" sz="2000" dirty="0"/>
              <a:t>Probe 6: GE 6Tc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Worn bending rubber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800" b="0" dirty="0"/>
              <a:t>Potential puncture waiting to occur</a:t>
            </a:r>
          </a:p>
          <a:p>
            <a:pPr marL="342900" indent="-342900">
              <a:buFont typeface="+mj-lt"/>
              <a:buAutoNum type="arabicPeriod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r>
              <a:rPr lang="en-US" sz="1800" i="1" dirty="0">
                <a:solidFill>
                  <a:schemeClr val="accent4"/>
                </a:solidFill>
              </a:rPr>
              <a:t>This is an ideal candidate for preventive maintenance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18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600" b="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b="0" dirty="0"/>
          </a:p>
          <a:p>
            <a:endParaRPr lang="en-US" sz="20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C3A574-B133-4224-AF08-806DB027DD2B}"/>
              </a:ext>
            </a:extLst>
          </p:cNvPr>
          <p:cNvSpPr/>
          <p:nvPr/>
        </p:nvSpPr>
        <p:spPr>
          <a:xfrm>
            <a:off x="7191955" y="1250850"/>
            <a:ext cx="767302" cy="40084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F237A5-AC40-47BF-93C9-19F6396B2C00}"/>
              </a:ext>
            </a:extLst>
          </p:cNvPr>
          <p:cNvCxnSpPr>
            <a:cxnSpLocks/>
            <a:stCxn id="15" idx="2"/>
            <a:endCxn id="14" idx="3"/>
          </p:cNvCxnSpPr>
          <p:nvPr/>
        </p:nvCxnSpPr>
        <p:spPr>
          <a:xfrm flipH="1">
            <a:off x="6230872" y="1451270"/>
            <a:ext cx="961083" cy="150648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A1457BB-6887-4E50-B0C0-D305ECD0C5CD}"/>
              </a:ext>
            </a:extLst>
          </p:cNvPr>
          <p:cNvCxnSpPr>
            <a:cxnSpLocks/>
            <a:stCxn id="15" idx="6"/>
          </p:cNvCxnSpPr>
          <p:nvPr/>
        </p:nvCxnSpPr>
        <p:spPr>
          <a:xfrm>
            <a:off x="7959257" y="1451270"/>
            <a:ext cx="890545" cy="170853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93B2F0AB-EE28-46BB-9799-438F9A213A48}"/>
              </a:ext>
            </a:extLst>
          </p:cNvPr>
          <p:cNvSpPr/>
          <p:nvPr/>
        </p:nvSpPr>
        <p:spPr>
          <a:xfrm>
            <a:off x="6960704" y="3432250"/>
            <a:ext cx="767302" cy="40084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5DA663E-5EF4-49BA-B245-53EB378194A7}"/>
              </a:ext>
            </a:extLst>
          </p:cNvPr>
          <p:cNvSpPr/>
          <p:nvPr/>
        </p:nvSpPr>
        <p:spPr>
          <a:xfrm>
            <a:off x="6390347" y="3572030"/>
            <a:ext cx="767302" cy="400840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06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59" y="182880"/>
            <a:ext cx="8552769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Next Level Success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72186808-E510-497B-BDE6-0B7B8BF04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3642211"/>
              </p:ext>
            </p:extLst>
          </p:nvPr>
        </p:nvGraphicFramePr>
        <p:xfrm>
          <a:off x="1104900" y="900430"/>
          <a:ext cx="6934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C6FFEFC-E65B-4BFC-AC45-C38F9E4F208C}"/>
              </a:ext>
            </a:extLst>
          </p:cNvPr>
          <p:cNvSpPr txBox="1"/>
          <p:nvPr/>
        </p:nvSpPr>
        <p:spPr>
          <a:xfrm>
            <a:off x="220980" y="1408689"/>
            <a:ext cx="23393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accent4"/>
                </a:solidFill>
              </a:rPr>
              <a:t>Pick up visual inspection guides at booth 400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4A1F0E-8B0D-4D96-972D-741DDEA7513D}"/>
              </a:ext>
            </a:extLst>
          </p:cNvPr>
          <p:cNvSpPr txBox="1"/>
          <p:nvPr/>
        </p:nvSpPr>
        <p:spPr>
          <a:xfrm>
            <a:off x="6579188" y="3377863"/>
            <a:ext cx="23393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accent4"/>
                </a:solidFill>
              </a:rPr>
              <a:t>Learn more about SafeTEE process analysis at booth 400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238456F-B816-46C0-833D-9A2556E4D964}"/>
              </a:ext>
            </a:extLst>
          </p:cNvPr>
          <p:cNvSpPr txBox="1"/>
          <p:nvPr/>
        </p:nvSpPr>
        <p:spPr>
          <a:xfrm>
            <a:off x="6583682" y="1583948"/>
            <a:ext cx="2339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accent4"/>
                </a:solidFill>
              </a:rPr>
              <a:t>Identify early warning signs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6B3829-E038-46A1-BF32-826704BF496B}"/>
              </a:ext>
            </a:extLst>
          </p:cNvPr>
          <p:cNvSpPr txBox="1"/>
          <p:nvPr/>
        </p:nvSpPr>
        <p:spPr>
          <a:xfrm>
            <a:off x="354330" y="3548717"/>
            <a:ext cx="2339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solidFill>
                  <a:schemeClr val="accent4"/>
                </a:solidFill>
              </a:rPr>
              <a:t>Minimize preventable failures</a:t>
            </a:r>
          </a:p>
        </p:txBody>
      </p:sp>
    </p:spTree>
    <p:extLst>
      <p:ext uri="{BB962C8B-B14F-4D97-AF65-F5344CB8AC3E}">
        <p14:creationId xmlns:p14="http://schemas.microsoft.com/office/powerpoint/2010/main" val="2835970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8D025F7-A9FF-4098-8F9E-2B6A291D1D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2" y="0"/>
            <a:ext cx="9144001" cy="792480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9776E954-1AA6-474C-8DC4-4CECA4549404}"/>
              </a:ext>
            </a:extLst>
          </p:cNvPr>
          <p:cNvSpPr txBox="1">
            <a:spLocks/>
          </p:cNvSpPr>
          <p:nvPr/>
        </p:nvSpPr>
        <p:spPr>
          <a:xfrm>
            <a:off x="365759" y="182880"/>
            <a:ext cx="8552769" cy="60150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3pPr>
            <a:lvl4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4pPr>
            <a:lvl5pPr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Proven Cost Savings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5C4D900-7389-428C-85C5-06F2D6671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487819"/>
              </p:ext>
            </p:extLst>
          </p:nvPr>
        </p:nvGraphicFramePr>
        <p:xfrm>
          <a:off x="114297" y="975362"/>
          <a:ext cx="4241217" cy="3007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6673">
                  <a:extLst>
                    <a:ext uri="{9D8B030D-6E8A-4147-A177-3AD203B41FA5}">
                      <a16:colId xmlns:a16="http://schemas.microsoft.com/office/drawing/2014/main" val="1995582"/>
                    </a:ext>
                  </a:extLst>
                </a:gridCol>
                <a:gridCol w="874544">
                  <a:extLst>
                    <a:ext uri="{9D8B030D-6E8A-4147-A177-3AD203B41FA5}">
                      <a16:colId xmlns:a16="http://schemas.microsoft.com/office/drawing/2014/main" val="2029673773"/>
                    </a:ext>
                  </a:extLst>
                </a:gridCol>
              </a:tblGrid>
              <a:tr h="18250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Sample Data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908584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Number of TEEs in facility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07431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Current number of failures/year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86085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Cost to replace TEE with OEM or current provider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$22,000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8192982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Average cost of TEE probe repair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$5,000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66543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373923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Annual cost to replace TEEs with current provider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$132,000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26474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Annual lost revenue for cancelled exams </a:t>
                      </a:r>
                      <a:r>
                        <a:rPr lang="en-US" sz="1050" dirty="0"/>
                        <a:t>($1,000/exam and 2 cancelled exams/day)</a:t>
                      </a:r>
                      <a:endParaRPr lang="en-US" sz="12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$24,000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0520717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b="1" dirty="0"/>
                        <a:t>TOTAL ANNUAL COSTS WITH CURRENT STRATEGY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$156,000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6812264"/>
                  </a:ext>
                </a:extLst>
              </a:tr>
            </a:tbl>
          </a:graphicData>
        </a:graphic>
      </p:graphicFrame>
      <p:graphicFrame>
        <p:nvGraphicFramePr>
          <p:cNvPr id="11" name="Table 5">
            <a:extLst>
              <a:ext uri="{FF2B5EF4-FFF2-40B4-BE49-F238E27FC236}">
                <a16:creationId xmlns:a16="http://schemas.microsoft.com/office/drawing/2014/main" id="{1B51DF54-AE68-4B63-BDB0-ADB4583553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0371511"/>
              </p:ext>
            </p:extLst>
          </p:nvPr>
        </p:nvGraphicFramePr>
        <p:xfrm>
          <a:off x="4788486" y="982984"/>
          <a:ext cx="4241216" cy="1627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6672">
                  <a:extLst>
                    <a:ext uri="{9D8B030D-6E8A-4147-A177-3AD203B41FA5}">
                      <a16:colId xmlns:a16="http://schemas.microsoft.com/office/drawing/2014/main" val="1995582"/>
                    </a:ext>
                  </a:extLst>
                </a:gridCol>
                <a:gridCol w="874544">
                  <a:extLst>
                    <a:ext uri="{9D8B030D-6E8A-4147-A177-3AD203B41FA5}">
                      <a16:colId xmlns:a16="http://schemas.microsoft.com/office/drawing/2014/main" val="2029673773"/>
                    </a:ext>
                  </a:extLst>
                </a:gridCol>
              </a:tblGrid>
              <a:tr h="182503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TEE PM Program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908584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PM cost per probe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$1,000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07431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Total cost of PM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$10,000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86085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dirty="0"/>
                        <a:t>Assume 1 random TEE failure</a:t>
                      </a: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$5,000</a:t>
                      </a: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8192982"/>
                  </a:ext>
                </a:extLst>
              </a:tr>
              <a:tr h="315370">
                <a:tc>
                  <a:txBody>
                    <a:bodyPr/>
                    <a:lstStyle/>
                    <a:p>
                      <a:r>
                        <a:rPr lang="en-US" sz="1200" b="1" dirty="0"/>
                        <a:t>Total Cost for PM Program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b="1" dirty="0"/>
                        <a:t>$15,000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61302"/>
                  </a:ext>
                </a:extLst>
              </a:tr>
            </a:tbl>
          </a:graphicData>
        </a:graphic>
      </p:graphicFrame>
      <p:graphicFrame>
        <p:nvGraphicFramePr>
          <p:cNvPr id="14" name="Table 5">
            <a:extLst>
              <a:ext uri="{FF2B5EF4-FFF2-40B4-BE49-F238E27FC236}">
                <a16:creationId xmlns:a16="http://schemas.microsoft.com/office/drawing/2014/main" id="{2D066337-1080-4E71-A144-07DB98039A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377546"/>
              </p:ext>
            </p:extLst>
          </p:nvPr>
        </p:nvGraphicFramePr>
        <p:xfrm>
          <a:off x="4788485" y="2913549"/>
          <a:ext cx="4241217" cy="1783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66673">
                  <a:extLst>
                    <a:ext uri="{9D8B030D-6E8A-4147-A177-3AD203B41FA5}">
                      <a16:colId xmlns:a16="http://schemas.microsoft.com/office/drawing/2014/main" val="1995582"/>
                    </a:ext>
                  </a:extLst>
                </a:gridCol>
                <a:gridCol w="874544">
                  <a:extLst>
                    <a:ext uri="{9D8B030D-6E8A-4147-A177-3AD203B41FA5}">
                      <a16:colId xmlns:a16="http://schemas.microsoft.com/office/drawing/2014/main" val="2029673773"/>
                    </a:ext>
                  </a:extLst>
                </a:gridCol>
              </a:tblGrid>
              <a:tr h="345174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Comparison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908584"/>
                  </a:ext>
                </a:extLst>
              </a:tr>
              <a:tr h="297620">
                <a:tc>
                  <a:txBody>
                    <a:bodyPr/>
                    <a:lstStyle/>
                    <a:p>
                      <a:r>
                        <a:rPr lang="en-US" sz="1200" dirty="0"/>
                        <a:t>Total spend with current 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156,000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407431"/>
                  </a:ext>
                </a:extLst>
              </a:tr>
              <a:tr h="297620">
                <a:tc>
                  <a:txBody>
                    <a:bodyPr/>
                    <a:lstStyle/>
                    <a:p>
                      <a:r>
                        <a:rPr lang="en-US" sz="1200" dirty="0"/>
                        <a:t>Total spend with PM program</a:t>
                      </a: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/>
                        <a:t>15,000</a:t>
                      </a: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5786085"/>
                  </a:ext>
                </a:extLst>
              </a:tr>
              <a:tr h="476471">
                <a:tc>
                  <a:txBody>
                    <a:bodyPr/>
                    <a:lstStyle/>
                    <a:p>
                      <a:r>
                        <a:rPr lang="en-US" sz="1400" b="1" dirty="0"/>
                        <a:t>Potential savings by delaying TEE replacement using PM program</a:t>
                      </a:r>
                    </a:p>
                  </a:txBody>
                  <a:tcP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$141,000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8192982"/>
                  </a:ext>
                </a:extLst>
              </a:tr>
              <a:tr h="297620">
                <a:tc>
                  <a:txBody>
                    <a:bodyPr/>
                    <a:lstStyle/>
                    <a:p>
                      <a:r>
                        <a:rPr lang="en-US" sz="1400" b="1" dirty="0"/>
                        <a:t>Savings over current strategy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400" b="1" dirty="0"/>
                        <a:t>90%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466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8223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8F007C5-0491-4C5B-8AA7-14C5C615BD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-1857369" y="1857369"/>
            <a:ext cx="5143503" cy="1428765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30F3A5-5D56-4640-A0E2-C3AE5A2FF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3040" y="228600"/>
            <a:ext cx="7315200" cy="4709160"/>
          </a:xfrm>
        </p:spPr>
        <p:txBody>
          <a:bodyPr/>
          <a:lstStyle/>
          <a:p>
            <a:r>
              <a:rPr lang="en-US" dirty="0"/>
              <a:t>Review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Presented root causes of common costly failures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Presented a plan </a:t>
            </a:r>
            <a:r>
              <a:rPr lang="en-US" sz="1800" i="1" dirty="0">
                <a:solidFill>
                  <a:schemeClr val="accent4"/>
                </a:solidFill>
              </a:rPr>
              <a:t>PROVEN</a:t>
            </a:r>
            <a:r>
              <a:rPr lang="en-US" sz="1800" b="0" dirty="0"/>
              <a:t> to get results</a:t>
            </a:r>
          </a:p>
          <a:p>
            <a:pPr marL="342900" indent="-228600" defTabSz="9144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Provided tools to make </a:t>
            </a:r>
            <a:r>
              <a:rPr lang="en-US" sz="1800" i="1" dirty="0">
                <a:solidFill>
                  <a:schemeClr val="accent4"/>
                </a:solidFill>
              </a:rPr>
              <a:t>YOU</a:t>
            </a:r>
            <a:r>
              <a:rPr lang="en-US" sz="1800" b="0" dirty="0"/>
              <a:t> the expert help you </a:t>
            </a:r>
            <a:r>
              <a:rPr lang="en-US" sz="1800" i="1" dirty="0">
                <a:solidFill>
                  <a:schemeClr val="accent4"/>
                </a:solidFill>
              </a:rPr>
              <a:t>SUCCEED</a:t>
            </a:r>
          </a:p>
          <a:p>
            <a:endParaRPr lang="en-US" sz="1800" dirty="0"/>
          </a:p>
          <a:p>
            <a:r>
              <a:rPr lang="en-US" dirty="0"/>
              <a:t>Perspective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0" dirty="0"/>
              <a:t>The money saved by eliminating several catastrophic failures can justify the expense of one employee to fully manage TEE care and handling</a:t>
            </a:r>
          </a:p>
          <a:p>
            <a:endParaRPr lang="en-US" sz="1800" dirty="0"/>
          </a:p>
          <a:p>
            <a:r>
              <a:rPr lang="en-US" dirty="0"/>
              <a:t>More Information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>
                <a:hlinkClick r:id="rId4"/>
              </a:rPr>
              <a:t>www.InnovatusImaging.com</a:t>
            </a:r>
            <a:r>
              <a:rPr lang="en-US" sz="1800" b="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>
                <a:hlinkClick r:id="rId5"/>
              </a:rPr>
              <a:t>SafeTEE@innovatusimaging.com</a:t>
            </a: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844-687-5100</a:t>
            </a:r>
          </a:p>
          <a:p>
            <a:endParaRPr lang="en-US" dirty="0"/>
          </a:p>
        </p:txBody>
      </p:sp>
      <p:sp>
        <p:nvSpPr>
          <p:cNvPr id="3" name="Title 7">
            <a:extLst>
              <a:ext uri="{FF2B5EF4-FFF2-40B4-BE49-F238E27FC236}">
                <a16:creationId xmlns:a16="http://schemas.microsoft.com/office/drawing/2014/main" id="{ABF5A1A2-8081-43AF-AF58-F8A9C1510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85838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op Graphic, Teal Headings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B2A9"/>
      </a:accent1>
      <a:accent2>
        <a:srgbClr val="7773B5"/>
      </a:accent2>
      <a:accent3>
        <a:srgbClr val="9A9999"/>
      </a:accent3>
      <a:accent4>
        <a:srgbClr val="4D4185"/>
      </a:accent4>
      <a:accent5>
        <a:srgbClr val="988B83"/>
      </a:accent5>
      <a:accent6>
        <a:srgbClr val="000000"/>
      </a:accent6>
      <a:hlink>
        <a:srgbClr val="4D4185"/>
      </a:hlink>
      <a:folHlink>
        <a:srgbClr val="9A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op Graphic, Black Headings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B2A9"/>
      </a:accent1>
      <a:accent2>
        <a:srgbClr val="7773B5"/>
      </a:accent2>
      <a:accent3>
        <a:srgbClr val="9A9999"/>
      </a:accent3>
      <a:accent4>
        <a:srgbClr val="4D4185"/>
      </a:accent4>
      <a:accent5>
        <a:srgbClr val="988B83"/>
      </a:accent5>
      <a:accent6>
        <a:srgbClr val="000000"/>
      </a:accent6>
      <a:hlink>
        <a:srgbClr val="4D4185"/>
      </a:hlink>
      <a:folHlink>
        <a:srgbClr val="9A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ircuit 2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B2A9"/>
      </a:accent1>
      <a:accent2>
        <a:srgbClr val="7773B5"/>
      </a:accent2>
      <a:accent3>
        <a:srgbClr val="9A9999"/>
      </a:accent3>
      <a:accent4>
        <a:srgbClr val="4D4185"/>
      </a:accent4>
      <a:accent5>
        <a:srgbClr val="988B83"/>
      </a:accent5>
      <a:accent6>
        <a:srgbClr val="000000"/>
      </a:accent6>
      <a:hlink>
        <a:srgbClr val="4D4185"/>
      </a:hlink>
      <a:folHlink>
        <a:srgbClr val="9A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Circuit 1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B2A9"/>
      </a:accent1>
      <a:accent2>
        <a:srgbClr val="7773B5"/>
      </a:accent2>
      <a:accent3>
        <a:srgbClr val="9A9999"/>
      </a:accent3>
      <a:accent4>
        <a:srgbClr val="4D4185"/>
      </a:accent4>
      <a:accent5>
        <a:srgbClr val="988B83"/>
      </a:accent5>
      <a:accent6>
        <a:srgbClr val="000000"/>
      </a:accent6>
      <a:hlink>
        <a:srgbClr val="4D4185"/>
      </a:hlink>
      <a:folHlink>
        <a:srgbClr val="9A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Blank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B2A9"/>
      </a:accent1>
      <a:accent2>
        <a:srgbClr val="7773B5"/>
      </a:accent2>
      <a:accent3>
        <a:srgbClr val="9A9999"/>
      </a:accent3>
      <a:accent4>
        <a:srgbClr val="4D4185"/>
      </a:accent4>
      <a:accent5>
        <a:srgbClr val="988B83"/>
      </a:accent5>
      <a:accent6>
        <a:srgbClr val="000000"/>
      </a:accent6>
      <a:hlink>
        <a:srgbClr val="4D4185"/>
      </a:hlink>
      <a:folHlink>
        <a:srgbClr val="9A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3BC8AFBCED2149A5203F95BF21177C" ma:contentTypeVersion="13" ma:contentTypeDescription="Create a new document." ma:contentTypeScope="" ma:versionID="315ea8511653d922c33a176525d19ab4">
  <xsd:schema xmlns:xsd="http://www.w3.org/2001/XMLSchema" xmlns:xs="http://www.w3.org/2001/XMLSchema" xmlns:p="http://schemas.microsoft.com/office/2006/metadata/properties" xmlns:ns2="19d74ad3-37ab-48f5-ad82-f3a54d8c82b8" xmlns:ns3="4ba111ed-f6f1-460d-a9bb-0c51dc6ed5ef" targetNamespace="http://schemas.microsoft.com/office/2006/metadata/properties" ma:root="true" ma:fieldsID="6d5c3f3b327c087e87be497590dbf3c5" ns2:_="" ns3:_="">
    <xsd:import namespace="19d74ad3-37ab-48f5-ad82-f3a54d8c82b8"/>
    <xsd:import namespace="4ba111ed-f6f1-460d-a9bb-0c51dc6ed5e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d74ad3-37ab-48f5-ad82-f3a54d8c82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OCR" ma:index="1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a111ed-f6f1-460d-a9bb-0c51dc6ed5e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224B67-BA66-4763-955F-4F044450A1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d74ad3-37ab-48f5-ad82-f3a54d8c82b8"/>
    <ds:schemaRef ds:uri="4ba111ed-f6f1-460d-a9bb-0c51dc6ed5e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5A158A-D57B-47C1-A6B8-00CD5E006A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A28C87-9487-496D-AB5D-4B0CA4C245CB}">
  <ds:schemaRefs>
    <ds:schemaRef ds:uri="http://purl.org/dc/terms/"/>
    <ds:schemaRef ds:uri="http://schemas.microsoft.com/office/2006/documentManagement/types"/>
    <ds:schemaRef ds:uri="4ba111ed-f6f1-460d-a9bb-0c51dc6ed5ef"/>
    <ds:schemaRef ds:uri="http://purl.org/dc/dcmitype/"/>
    <ds:schemaRef ds:uri="19d74ad3-37ab-48f5-ad82-f3a54d8c82b8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3837</TotalTime>
  <Words>1296</Words>
  <Application>Microsoft Office PowerPoint</Application>
  <PresentationFormat>On-screen Show (16:9)</PresentationFormat>
  <Paragraphs>318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Calibri</vt:lpstr>
      <vt:lpstr>Impact</vt:lpstr>
      <vt:lpstr>Top Graphic, Teal Headings</vt:lpstr>
      <vt:lpstr>Top Graphic, Black Headings</vt:lpstr>
      <vt:lpstr>Circuit 2</vt:lpstr>
      <vt:lpstr>Circuit 1</vt:lpstr>
      <vt:lpstr>Blank</vt:lpstr>
      <vt:lpstr>Title Slide</vt:lpstr>
      <vt:lpstr>SafeTEE PMI’s:  Demonstrating TEE Probe Preventive Maintenance Inspections</vt:lpstr>
      <vt:lpstr>Agenda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Points of Wear</vt:lpstr>
      <vt:lpstr>Points of Wear</vt:lpstr>
      <vt:lpstr>Points of Wear</vt:lpstr>
      <vt:lpstr>Points of Wear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</vt:lpstr>
      <vt:lpstr>Review</vt:lpstr>
      <vt:lpstr>Review</vt:lpstr>
      <vt:lpstr>Review</vt:lpstr>
      <vt:lpstr>Review</vt:lpstr>
      <vt:lpstr>Review</vt:lpstr>
      <vt:lpstr>PowerPoint Presentation</vt:lpstr>
      <vt:lpstr>PowerPoint Presentation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Avoiding Big Failures Without Big Expenses with 4 Easy Steps</dc:title>
  <dc:creator>Ted Lucidi, CBET</dc:creator>
  <cp:lastModifiedBy>Matt Tomory</cp:lastModifiedBy>
  <cp:revision>157</cp:revision>
  <dcterms:created xsi:type="dcterms:W3CDTF">2020-01-06T17:17:47Z</dcterms:created>
  <dcterms:modified xsi:type="dcterms:W3CDTF">2022-04-07T15:31:36Z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0x010100A33BC8AFBCED2149A5203F95BF21177C</vt:lpwstr>
  </property>
</Properties>
</file>