
<file path=[Content_Types].xml><?xml version="1.0" encoding="utf-8"?>
<Types xmlns="http://schemas.openxmlformats.org/package/2006/content-types">
  <Default Extension="bin" ContentType="application/vnd.openxmlformats-officedocument.oleObject"/>
  <Default Extension="bmp" ContentType="image/bmp"/>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62" r:id="rId5"/>
    <p:sldId id="263" r:id="rId6"/>
    <p:sldId id="267" r:id="rId7"/>
    <p:sldId id="266" r:id="rId8"/>
    <p:sldId id="268" r:id="rId9"/>
    <p:sldId id="269" r:id="rId10"/>
    <p:sldId id="272" r:id="rId11"/>
    <p:sldId id="273" r:id="rId12"/>
    <p:sldId id="274" r:id="rId13"/>
    <p:sldId id="275" r:id="rId14"/>
    <p:sldId id="276" r:id="rId15"/>
    <p:sldId id="277" r:id="rId16"/>
    <p:sldId id="278" r:id="rId17"/>
    <p:sldId id="279" r:id="rId18"/>
    <p:sldId id="280" r:id="rId19"/>
    <p:sldId id="281" r:id="rId20"/>
    <p:sldId id="28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FB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98" autoAdjust="0"/>
  </p:normalViewPr>
  <p:slideViewPr>
    <p:cSldViewPr>
      <p:cViewPr>
        <p:scale>
          <a:sx n="100" d="100"/>
          <a:sy n="100" d="100"/>
        </p:scale>
        <p:origin x="191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TH BLANCHARD" userId="e1dcbbb6-7d2c-4884-94a0-ee9a52f69d94" providerId="ADAL" clId="{46939360-C329-4FC4-83DA-D973A23978C3}"/>
    <pc:docChg chg="modSld">
      <pc:chgData name="SETH BLANCHARD" userId="e1dcbbb6-7d2c-4884-94a0-ee9a52f69d94" providerId="ADAL" clId="{46939360-C329-4FC4-83DA-D973A23978C3}" dt="2022-04-04T23:57:48.106" v="16" actId="20577"/>
      <pc:docMkLst>
        <pc:docMk/>
      </pc:docMkLst>
      <pc:sldChg chg="modNotesTx">
        <pc:chgData name="SETH BLANCHARD" userId="e1dcbbb6-7d2c-4884-94a0-ee9a52f69d94" providerId="ADAL" clId="{46939360-C329-4FC4-83DA-D973A23978C3}" dt="2022-04-04T23:57:48.106" v="16" actId="20577"/>
        <pc:sldMkLst>
          <pc:docMk/>
          <pc:sldMk cId="1984204954" sldId="273"/>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DBCADC-A546-4DB9-81E6-F6F492456D3F}" type="datetimeFigureOut">
              <a:rPr lang="en-US" smtClean="0"/>
              <a:t>4/2/2022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80B2A1-7A3A-4052-BB00-269038DC8267}" type="slidenum">
              <a:rPr lang="en-US" smtClean="0"/>
              <a:t>‹#›</a:t>
            </a:fld>
            <a:endParaRPr lang="en-US"/>
          </a:p>
        </p:txBody>
      </p:sp>
    </p:spTree>
    <p:extLst>
      <p:ext uri="{BB962C8B-B14F-4D97-AF65-F5344CB8AC3E}">
        <p14:creationId xmlns:p14="http://schemas.microsoft.com/office/powerpoint/2010/main" val="3043833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WW2E Pyramid / Lean Six Sigma Journey (Virginia Mason Model)</a:t>
            </a:r>
          </a:p>
        </p:txBody>
      </p:sp>
      <p:sp>
        <p:nvSpPr>
          <p:cNvPr id="4" name="Slide Number Placeholder 3"/>
          <p:cNvSpPr>
            <a:spLocks noGrp="1"/>
          </p:cNvSpPr>
          <p:nvPr>
            <p:ph type="sldNum" sz="quarter" idx="5"/>
          </p:nvPr>
        </p:nvSpPr>
        <p:spPr/>
        <p:txBody>
          <a:bodyPr/>
          <a:lstStyle/>
          <a:p>
            <a:fld id="{1580B2A1-7A3A-4052-BB00-269038DC8267}" type="slidenum">
              <a:rPr lang="en-US" smtClean="0"/>
              <a:t>2</a:t>
            </a:fld>
            <a:endParaRPr lang="en-US"/>
          </a:p>
        </p:txBody>
      </p:sp>
    </p:spTree>
    <p:extLst>
      <p:ext uri="{BB962C8B-B14F-4D97-AF65-F5344CB8AC3E}">
        <p14:creationId xmlns:p14="http://schemas.microsoft.com/office/powerpoint/2010/main" val="1456724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CMS made TJC change the 90% target to 100% for Non-High Risk</a:t>
            </a:r>
          </a:p>
          <a:p>
            <a:r>
              <a:rPr lang="en-US" dirty="0"/>
              <a:t>2600 PMs per month + unscheduled + installation projects </a:t>
            </a:r>
          </a:p>
          <a:p>
            <a:r>
              <a:rPr lang="en-US" dirty="0"/>
              <a:t>TJC used to ask an HTM department to justify why they are using and AEM program, now I am hearing that they are asking why a department is not using an AEM program</a:t>
            </a:r>
          </a:p>
        </p:txBody>
      </p:sp>
      <p:sp>
        <p:nvSpPr>
          <p:cNvPr id="4" name="Slide Number Placeholder 3"/>
          <p:cNvSpPr>
            <a:spLocks noGrp="1"/>
          </p:cNvSpPr>
          <p:nvPr>
            <p:ph type="sldNum" sz="quarter" idx="5"/>
          </p:nvPr>
        </p:nvSpPr>
        <p:spPr/>
        <p:txBody>
          <a:bodyPr/>
          <a:lstStyle/>
          <a:p>
            <a:fld id="{1580B2A1-7A3A-4052-BB00-269038DC8267}" type="slidenum">
              <a:rPr lang="en-US" smtClean="0"/>
              <a:t>7</a:t>
            </a:fld>
            <a:endParaRPr lang="en-US"/>
          </a:p>
        </p:txBody>
      </p:sp>
    </p:spTree>
    <p:extLst>
      <p:ext uri="{BB962C8B-B14F-4D97-AF65-F5344CB8AC3E}">
        <p14:creationId xmlns:p14="http://schemas.microsoft.com/office/powerpoint/2010/main" val="3238790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Standardized Inventory – How do you classify what is a medical device? FDA states “</a:t>
            </a:r>
            <a:r>
              <a:rPr lang="en-US" sz="1200" b="0" i="0" kern="1200" dirty="0">
                <a:solidFill>
                  <a:schemeClr val="tx1"/>
                </a:solidFill>
                <a:effectLst/>
                <a:latin typeface="+mn-lt"/>
                <a:ea typeface="+mn-ea"/>
                <a:cs typeface="+mn-cs"/>
              </a:rPr>
              <a:t>Medical devices range from simple tongue depressors and bedpans” It is important to have a clear way you determine what is and is not included in your inventory</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Dev Cat and Mod Cleanup – These first 2 points are where I think a lot of depts fail to have a successful AEM program. How many of you have admin rights to add, edit, or delete device categories and model names from your CMMS. Keep your hands up, how many of you are the only ones in your dept with sole admin rights? If you have more than one person how do you correct for interpretations? If I wheeled in an Electrosurgical Unit and asked 20 </a:t>
            </a:r>
            <a:r>
              <a:rPr lang="en-US" sz="1200" b="0" i="0" kern="1200" dirty="0" err="1">
                <a:solidFill>
                  <a:schemeClr val="tx1"/>
                </a:solidFill>
                <a:effectLst/>
                <a:latin typeface="+mn-lt"/>
                <a:ea typeface="+mn-ea"/>
                <a:cs typeface="+mn-cs"/>
              </a:rPr>
              <a:t>Biomeds</a:t>
            </a:r>
            <a:r>
              <a:rPr lang="en-US" sz="1200" b="0" i="0" kern="1200" dirty="0">
                <a:solidFill>
                  <a:schemeClr val="tx1"/>
                </a:solidFill>
                <a:effectLst/>
                <a:latin typeface="+mn-lt"/>
                <a:ea typeface="+mn-ea"/>
                <a:cs typeface="+mn-cs"/>
              </a:rPr>
              <a:t>; “What is this device”? How many different names will I get? ESU, Electro Surgery Unit, Electro Surgical Unit, Electro Surgical Device, </a:t>
            </a:r>
            <a:r>
              <a:rPr lang="en-US" sz="1200" b="0" i="0" kern="1200" dirty="0" err="1">
                <a:solidFill>
                  <a:schemeClr val="tx1"/>
                </a:solidFill>
                <a:effectLst/>
                <a:latin typeface="+mn-lt"/>
                <a:ea typeface="+mn-ea"/>
                <a:cs typeface="+mn-cs"/>
              </a:rPr>
              <a:t>Bovie</a:t>
            </a:r>
            <a:r>
              <a:rPr lang="en-US" sz="1200" b="0" i="0" kern="1200" dirty="0">
                <a:solidFill>
                  <a:schemeClr val="tx1"/>
                </a:solidFill>
                <a:effectLst/>
                <a:latin typeface="+mn-lt"/>
                <a:ea typeface="+mn-ea"/>
                <a:cs typeface="+mn-cs"/>
              </a:rPr>
              <a:t>… It is even more difficult cleaning up models. Infant Warmer Example… blender, scale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TJC now classifies devices into 2 risk categories. We used to have 7 depending on the device, how it was used, and where it was </a:t>
            </a:r>
            <a:r>
              <a:rPr lang="en-US" sz="1200" b="0" i="0" kern="1200">
                <a:solidFill>
                  <a:schemeClr val="tx1"/>
                </a:solidFill>
                <a:effectLst/>
                <a:latin typeface="+mn-lt"/>
                <a:ea typeface="+mn-ea"/>
                <a:cs typeface="+mn-cs"/>
              </a:rPr>
              <a:t>used.</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Make sure your PM schedule is standardized and that each technician is performing the same PM process if you do have the device under the AEM program</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Legal Document – Description “Broke” Solution “Fixed” not enough data to determine if the device should be in the AEM program… tell the story of the repair process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Dept. Policy – How do you eliminate interpretation?</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Identify – For TJC, and for your staff to know what is on an AEM program and which devices are High/Non-High Risk</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Have a means to monitor going forward devices that should be included, excluded, or modified in your AEM program </a:t>
            </a:r>
            <a:endParaRPr lang="en-US" dirty="0"/>
          </a:p>
        </p:txBody>
      </p:sp>
      <p:sp>
        <p:nvSpPr>
          <p:cNvPr id="4" name="Slide Number Placeholder 3"/>
          <p:cNvSpPr>
            <a:spLocks noGrp="1"/>
          </p:cNvSpPr>
          <p:nvPr>
            <p:ph type="sldNum" sz="quarter" idx="5"/>
          </p:nvPr>
        </p:nvSpPr>
        <p:spPr/>
        <p:txBody>
          <a:bodyPr/>
          <a:lstStyle/>
          <a:p>
            <a:fld id="{1580B2A1-7A3A-4052-BB00-269038DC8267}" type="slidenum">
              <a:rPr lang="en-US" smtClean="0"/>
              <a:t>8</a:t>
            </a:fld>
            <a:endParaRPr lang="en-US"/>
          </a:p>
        </p:txBody>
      </p:sp>
    </p:spTree>
    <p:extLst>
      <p:ext uri="{BB962C8B-B14F-4D97-AF65-F5344CB8AC3E}">
        <p14:creationId xmlns:p14="http://schemas.microsoft.com/office/powerpoint/2010/main" val="674122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date, I am not aware of any Federal Laws or requirements regarding medical equipment but please be sure to check state and local laws</a:t>
            </a:r>
          </a:p>
          <a:p>
            <a:r>
              <a:rPr lang="en-US" dirty="0"/>
              <a:t>Sufficient maintenance history is rather loose. There is no specific timeline given. Leaves this up to you to determine. </a:t>
            </a:r>
          </a:p>
          <a:p>
            <a:r>
              <a:rPr lang="en-US" dirty="0"/>
              <a:t>WakeMed has identified a minimum of 2 years of model history prior to consideration of device inclusion into AEM</a:t>
            </a:r>
          </a:p>
        </p:txBody>
      </p:sp>
      <p:sp>
        <p:nvSpPr>
          <p:cNvPr id="4" name="Slide Number Placeholder 3"/>
          <p:cNvSpPr>
            <a:spLocks noGrp="1"/>
          </p:cNvSpPr>
          <p:nvPr>
            <p:ph type="sldNum" sz="quarter" idx="5"/>
          </p:nvPr>
        </p:nvSpPr>
        <p:spPr/>
        <p:txBody>
          <a:bodyPr/>
          <a:lstStyle/>
          <a:p>
            <a:fld id="{1580B2A1-7A3A-4052-BB00-269038DC8267}" type="slidenum">
              <a:rPr lang="en-US" smtClean="0"/>
              <a:t>9</a:t>
            </a:fld>
            <a:endParaRPr lang="en-US"/>
          </a:p>
        </p:txBody>
      </p:sp>
    </p:spTree>
    <p:extLst>
      <p:ext uri="{BB962C8B-B14F-4D97-AF65-F5344CB8AC3E}">
        <p14:creationId xmlns:p14="http://schemas.microsoft.com/office/powerpoint/2010/main" val="1506377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Are you maintaining these service reports in your CMMS?</a:t>
            </a:r>
          </a:p>
        </p:txBody>
      </p:sp>
      <p:sp>
        <p:nvSpPr>
          <p:cNvPr id="4" name="Slide Number Placeholder 3"/>
          <p:cNvSpPr>
            <a:spLocks noGrp="1"/>
          </p:cNvSpPr>
          <p:nvPr>
            <p:ph type="sldNum" sz="quarter" idx="5"/>
          </p:nvPr>
        </p:nvSpPr>
        <p:spPr/>
        <p:txBody>
          <a:bodyPr/>
          <a:lstStyle/>
          <a:p>
            <a:fld id="{1580B2A1-7A3A-4052-BB00-269038DC8267}" type="slidenum">
              <a:rPr lang="en-US" smtClean="0"/>
              <a:t>10</a:t>
            </a:fld>
            <a:endParaRPr lang="en-US"/>
          </a:p>
        </p:txBody>
      </p:sp>
    </p:spTree>
    <p:extLst>
      <p:ext uri="{BB962C8B-B14F-4D97-AF65-F5344CB8AC3E}">
        <p14:creationId xmlns:p14="http://schemas.microsoft.com/office/powerpoint/2010/main" val="2073067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again rather loose… but be sure to have on file everyone’s training certifications if asked</a:t>
            </a:r>
          </a:p>
        </p:txBody>
      </p:sp>
      <p:sp>
        <p:nvSpPr>
          <p:cNvPr id="4" name="Slide Number Placeholder 3"/>
          <p:cNvSpPr>
            <a:spLocks noGrp="1"/>
          </p:cNvSpPr>
          <p:nvPr>
            <p:ph type="sldNum" sz="quarter" idx="5"/>
          </p:nvPr>
        </p:nvSpPr>
        <p:spPr/>
        <p:txBody>
          <a:bodyPr/>
          <a:lstStyle/>
          <a:p>
            <a:fld id="{1580B2A1-7A3A-4052-BB00-269038DC8267}" type="slidenum">
              <a:rPr lang="en-US" smtClean="0"/>
              <a:t>11</a:t>
            </a:fld>
            <a:endParaRPr lang="en-US"/>
          </a:p>
        </p:txBody>
      </p:sp>
    </p:spTree>
    <p:extLst>
      <p:ext uri="{BB962C8B-B14F-4D97-AF65-F5344CB8AC3E}">
        <p14:creationId xmlns:p14="http://schemas.microsoft.com/office/powerpoint/2010/main" val="17146058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Raleigh Campus 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685800" y="2130425"/>
            <a:ext cx="7772400" cy="1470025"/>
          </a:xfrm>
        </p:spPr>
        <p:txBody>
          <a:bodyPr>
            <a:normAutofit/>
          </a:bodyPr>
          <a:lstStyle>
            <a:lvl1pPr>
              <a:defRPr sz="3600" b="1">
                <a:solidFill>
                  <a:srgbClr val="C00000"/>
                </a:solidFill>
              </a:defRPr>
            </a:lvl1pPr>
          </a:lstStyle>
          <a:p>
            <a:r>
              <a:rPr lang="en-US" dirty="0"/>
              <a:t>CLICK TO ADD TITLE</a:t>
            </a:r>
          </a:p>
        </p:txBody>
      </p:sp>
      <p:sp>
        <p:nvSpPr>
          <p:cNvPr id="7" name="Subtitle 2"/>
          <p:cNvSpPr>
            <a:spLocks noGrp="1"/>
          </p:cNvSpPr>
          <p:nvPr>
            <p:ph type="subTitle" idx="1"/>
          </p:nvPr>
        </p:nvSpPr>
        <p:spPr>
          <a:xfrm>
            <a:off x="1371600" y="3886200"/>
            <a:ext cx="6400800" cy="1752600"/>
          </a:xfrm>
        </p:spPr>
        <p:txBody>
          <a:bodyPr>
            <a:normAutofit/>
          </a:bodyPr>
          <a:lstStyle>
            <a:lvl1pPr marL="0" indent="0" algn="ctr">
              <a:buNone/>
              <a:defRPr sz="3600" baseline="0"/>
            </a:lvl1pPr>
          </a:lstStyle>
          <a:p>
            <a:endParaRPr lang="en-US" dirty="0"/>
          </a:p>
        </p:txBody>
      </p:sp>
      <p:sp>
        <p:nvSpPr>
          <p:cNvPr id="5" name="Content Placeholder 4"/>
          <p:cNvSpPr>
            <a:spLocks noGrp="1"/>
          </p:cNvSpPr>
          <p:nvPr>
            <p:ph sz="quarter" idx="10" hasCustomPrompt="1"/>
          </p:nvPr>
        </p:nvSpPr>
        <p:spPr>
          <a:xfrm>
            <a:off x="457200" y="609600"/>
            <a:ext cx="3962400" cy="1219200"/>
          </a:xfrm>
        </p:spPr>
        <p:txBody>
          <a:bodyPr>
            <a:normAutofit/>
          </a:bodyPr>
          <a:lstStyle>
            <a:lvl1pPr marL="0" indent="0">
              <a:buNone/>
              <a:defRPr sz="1800" baseline="0">
                <a:solidFill>
                  <a:srgbClr val="C00000"/>
                </a:solidFill>
              </a:defRPr>
            </a:lvl1pPr>
            <a:lvl5pPr>
              <a:defRPr/>
            </a:lvl5pPr>
          </a:lstStyle>
          <a:p>
            <a:pPr lvl="0"/>
            <a:r>
              <a:rPr lang="en-US" dirty="0"/>
              <a:t>Title slides for Raleigh, Cary and North are included in this template.  Select your preference by clicking “new slide.”</a:t>
            </a:r>
          </a:p>
        </p:txBody>
      </p:sp>
    </p:spTree>
    <p:extLst>
      <p:ext uri="{BB962C8B-B14F-4D97-AF65-F5344CB8AC3E}">
        <p14:creationId xmlns:p14="http://schemas.microsoft.com/office/powerpoint/2010/main" val="124887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aleigh Campus 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685800" y="2130425"/>
            <a:ext cx="7772400" cy="1470025"/>
          </a:xfrm>
        </p:spPr>
        <p:txBody>
          <a:bodyPr>
            <a:normAutofit/>
          </a:bodyPr>
          <a:lstStyle>
            <a:lvl1pPr>
              <a:defRPr sz="3600" b="1">
                <a:solidFill>
                  <a:srgbClr val="C00000"/>
                </a:solidFill>
              </a:defRPr>
            </a:lvl1pPr>
          </a:lstStyle>
          <a:p>
            <a:r>
              <a:rPr lang="en-US" dirty="0"/>
              <a:t>CLICK TO ADD TITLE</a:t>
            </a:r>
          </a:p>
        </p:txBody>
      </p:sp>
      <p:sp>
        <p:nvSpPr>
          <p:cNvPr id="7" name="Subtitle 2"/>
          <p:cNvSpPr>
            <a:spLocks noGrp="1"/>
          </p:cNvSpPr>
          <p:nvPr>
            <p:ph type="subTitle" idx="1"/>
          </p:nvPr>
        </p:nvSpPr>
        <p:spPr>
          <a:xfrm>
            <a:off x="1371600" y="3886200"/>
            <a:ext cx="6400800" cy="1752600"/>
          </a:xfrm>
        </p:spPr>
        <p:txBody>
          <a:bodyPr>
            <a:normAutofit/>
          </a:bodyPr>
          <a:lstStyle>
            <a:lvl1pPr marL="0" indent="0" algn="ctr">
              <a:buNone/>
              <a:defRPr sz="3600" baseline="0"/>
            </a:lvl1pPr>
          </a:lstStyle>
          <a:p>
            <a:endParaRPr lang="en-US" dirty="0"/>
          </a:p>
        </p:txBody>
      </p:sp>
    </p:spTree>
    <p:extLst>
      <p:ext uri="{BB962C8B-B14F-4D97-AF65-F5344CB8AC3E}">
        <p14:creationId xmlns:p14="http://schemas.microsoft.com/office/powerpoint/2010/main" val="530431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ry Hospital 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685800" y="2130425"/>
            <a:ext cx="7772400" cy="1470025"/>
          </a:xfrm>
        </p:spPr>
        <p:txBody>
          <a:bodyPr>
            <a:normAutofit/>
          </a:bodyPr>
          <a:lstStyle>
            <a:lvl1pPr>
              <a:defRPr sz="3600" b="1"/>
            </a:lvl1pPr>
          </a:lstStyle>
          <a:p>
            <a:r>
              <a:rPr lang="en-US" dirty="0"/>
              <a:t>CLICK TO ADD TITLE</a:t>
            </a:r>
          </a:p>
        </p:txBody>
      </p:sp>
      <p:sp>
        <p:nvSpPr>
          <p:cNvPr id="7" name="Subtitle 2"/>
          <p:cNvSpPr>
            <a:spLocks noGrp="1"/>
          </p:cNvSpPr>
          <p:nvPr>
            <p:ph type="subTitle" idx="1" hasCustomPrompt="1"/>
          </p:nvPr>
        </p:nvSpPr>
        <p:spPr>
          <a:xfrm>
            <a:off x="1371600" y="3886200"/>
            <a:ext cx="6400800" cy="1752600"/>
          </a:xfrm>
        </p:spPr>
        <p:txBody>
          <a:bodyPr>
            <a:normAutofit/>
          </a:bodyPr>
          <a:lstStyle>
            <a:lvl1pPr marL="0" indent="0" algn="ctr">
              <a:buNone/>
              <a:defRPr sz="3600"/>
            </a:lvl1pPr>
          </a:lstStyle>
          <a:p>
            <a:r>
              <a:rPr lang="en-US" dirty="0"/>
              <a:t>Click To Add Subtitle</a:t>
            </a:r>
          </a:p>
        </p:txBody>
      </p:sp>
    </p:spTree>
    <p:extLst>
      <p:ext uri="{BB962C8B-B14F-4D97-AF65-F5344CB8AC3E}">
        <p14:creationId xmlns:p14="http://schemas.microsoft.com/office/powerpoint/2010/main" val="530431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rth 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685800" y="2130425"/>
            <a:ext cx="7772400" cy="1470025"/>
          </a:xfrm>
        </p:spPr>
        <p:txBody>
          <a:bodyPr>
            <a:normAutofit/>
          </a:bodyPr>
          <a:lstStyle>
            <a:lvl1pPr>
              <a:defRPr sz="3600" b="1"/>
            </a:lvl1pPr>
          </a:lstStyle>
          <a:p>
            <a:r>
              <a:rPr lang="en-US" dirty="0"/>
              <a:t>CLICK TO ADD TITLE</a:t>
            </a:r>
          </a:p>
        </p:txBody>
      </p:sp>
      <p:sp>
        <p:nvSpPr>
          <p:cNvPr id="7" name="Subtitle 2"/>
          <p:cNvSpPr>
            <a:spLocks noGrp="1"/>
          </p:cNvSpPr>
          <p:nvPr>
            <p:ph type="subTitle" idx="1" hasCustomPrompt="1"/>
          </p:nvPr>
        </p:nvSpPr>
        <p:spPr>
          <a:xfrm>
            <a:off x="1371600" y="3886200"/>
            <a:ext cx="6400800" cy="1752600"/>
          </a:xfrm>
        </p:spPr>
        <p:txBody>
          <a:bodyPr>
            <a:normAutofit/>
          </a:bodyPr>
          <a:lstStyle>
            <a:lvl1pPr marL="0" indent="0" algn="ctr">
              <a:buNone/>
              <a:defRPr sz="3600"/>
            </a:lvl1pPr>
          </a:lstStyle>
          <a:p>
            <a:r>
              <a:rPr lang="en-US" dirty="0"/>
              <a:t>Click To Add Subtitle</a:t>
            </a:r>
          </a:p>
        </p:txBody>
      </p:sp>
    </p:spTree>
    <p:extLst>
      <p:ext uri="{BB962C8B-B14F-4D97-AF65-F5344CB8AC3E}">
        <p14:creationId xmlns:p14="http://schemas.microsoft.com/office/powerpoint/2010/main" val="530431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685800" y="2130425"/>
            <a:ext cx="7772400" cy="1470025"/>
          </a:xfrm>
        </p:spPr>
        <p:txBody>
          <a:bodyPr>
            <a:normAutofit/>
          </a:bodyPr>
          <a:lstStyle>
            <a:lvl1pPr>
              <a:defRPr sz="3600" b="1"/>
            </a:lvl1pPr>
          </a:lstStyle>
          <a:p>
            <a:r>
              <a:rPr lang="en-US" sz="3600" dirty="0"/>
              <a:t>Click to Add Title</a:t>
            </a:r>
            <a:endParaRPr lang="en-US" dirty="0"/>
          </a:p>
        </p:txBody>
      </p:sp>
      <p:sp>
        <p:nvSpPr>
          <p:cNvPr id="7" name="Subtitle 2"/>
          <p:cNvSpPr>
            <a:spLocks noGrp="1"/>
          </p:cNvSpPr>
          <p:nvPr>
            <p:ph type="subTitle" idx="1" hasCustomPrompt="1"/>
          </p:nvPr>
        </p:nvSpPr>
        <p:spPr>
          <a:xfrm>
            <a:off x="1371600" y="3886200"/>
            <a:ext cx="6400800" cy="1752600"/>
          </a:xfrm>
        </p:spPr>
        <p:txBody>
          <a:bodyPr>
            <a:normAutofit/>
          </a:bodyPr>
          <a:lstStyle>
            <a:lvl1pPr marL="0" indent="0" algn="ctr">
              <a:buNone/>
              <a:defRPr sz="3600"/>
            </a:lvl1pPr>
          </a:lstStyle>
          <a:p>
            <a:r>
              <a:rPr lang="en-US" dirty="0"/>
              <a:t>Click To Add Subtitle</a:t>
            </a:r>
          </a:p>
        </p:txBody>
      </p:sp>
    </p:spTree>
    <p:extLst>
      <p:ext uri="{BB962C8B-B14F-4D97-AF65-F5344CB8AC3E}">
        <p14:creationId xmlns:p14="http://schemas.microsoft.com/office/powerpoint/2010/main" val="253253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p:cNvSpPr>
            <a:spLocks noGrp="1"/>
          </p:cNvSpPr>
          <p:nvPr>
            <p:ph type="title"/>
          </p:nvPr>
        </p:nvSpPr>
        <p:spPr>
          <a:xfrm>
            <a:off x="457200" y="685800"/>
            <a:ext cx="6858000" cy="1143000"/>
          </a:xfrm>
        </p:spPr>
        <p:txBody>
          <a:bodyPr/>
          <a:lstStyle/>
          <a:p>
            <a:r>
              <a:rPr lang="en-US" dirty="0"/>
              <a:t>Click to edit Master title style</a:t>
            </a:r>
          </a:p>
        </p:txBody>
      </p:sp>
      <p:sp>
        <p:nvSpPr>
          <p:cNvPr id="11" name="Content Placeholder 2"/>
          <p:cNvSpPr>
            <a:spLocks noGrp="1"/>
          </p:cNvSpPr>
          <p:nvPr>
            <p:ph idx="1"/>
          </p:nvPr>
        </p:nvSpPr>
        <p:spPr>
          <a:xfrm>
            <a:off x="457200" y="1981200"/>
            <a:ext cx="77724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4"/>
          <p:cNvSpPr>
            <a:spLocks noGrp="1"/>
          </p:cNvSpPr>
          <p:nvPr>
            <p:ph type="sldNum" sz="quarter" idx="12"/>
          </p:nvPr>
        </p:nvSpPr>
        <p:spPr>
          <a:xfrm>
            <a:off x="7010400" y="6492875"/>
            <a:ext cx="2133600" cy="365125"/>
          </a:xfrm>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2081542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298461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 No Red Bar">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6858000" cy="1143000"/>
          </a:xfrm>
        </p:spPr>
        <p:txBody>
          <a:bodyPr/>
          <a:lstStyle/>
          <a:p>
            <a:r>
              <a:rPr lang="en-US" dirty="0"/>
              <a:t>Click to edit Master title style</a:t>
            </a:r>
          </a:p>
        </p:txBody>
      </p:sp>
      <p:sp>
        <p:nvSpPr>
          <p:cNvPr id="3" name="Content Placeholder 2"/>
          <p:cNvSpPr>
            <a:spLocks noGrp="1"/>
          </p:cNvSpPr>
          <p:nvPr>
            <p:ph sz="half" idx="1"/>
          </p:nvPr>
        </p:nvSpPr>
        <p:spPr>
          <a:xfrm>
            <a:off x="457200" y="2321151"/>
            <a:ext cx="4038600" cy="438444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286001"/>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3208179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 No Red Bar">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68580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905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6670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8200" y="1905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8200" y="266700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2052534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6858000" cy="114300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2254008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DD3954F-CD4A-47E4-A761-39667A9B1F21}"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5442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52600" y="5254625"/>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52600" y="10668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52600" y="5821363"/>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168482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2" y="0"/>
            <a:ext cx="9144000" cy="6858000"/>
          </a:xfrm>
          <a:prstGeom prst="rect">
            <a:avLst/>
          </a:prstGeom>
        </p:spPr>
      </p:pic>
      <p:sp>
        <p:nvSpPr>
          <p:cNvPr id="3" name="Slide Number Placeholder 2"/>
          <p:cNvSpPr>
            <a:spLocks noGrp="1"/>
          </p:cNvSpPr>
          <p:nvPr>
            <p:ph type="sldNum" sz="quarter" idx="10"/>
          </p:nvPr>
        </p:nvSpPr>
        <p:spPr/>
        <p:txBody>
          <a:bodyPr/>
          <a:lstStyle/>
          <a:p>
            <a:fld id="{BDD3954F-CD4A-47E4-A761-39667A9B1F21}" type="slidenum">
              <a:rPr lang="en-US" smtClean="0"/>
              <a:t>‹#›</a:t>
            </a:fld>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105400" y="1259515"/>
            <a:ext cx="2894717" cy="1712285"/>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5800" y="5334000"/>
            <a:ext cx="3029718" cy="621793"/>
          </a:xfrm>
          <a:prstGeom prst="rect">
            <a:avLst/>
          </a:prstGeom>
        </p:spPr>
      </p:pic>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8600" y="498092"/>
            <a:ext cx="8839200" cy="5605487"/>
          </a:xfrm>
          <a:prstGeom prst="rect">
            <a:avLst/>
          </a:prstGeom>
        </p:spPr>
      </p:pic>
    </p:spTree>
    <p:extLst>
      <p:ext uri="{BB962C8B-B14F-4D97-AF65-F5344CB8AC3E}">
        <p14:creationId xmlns:p14="http://schemas.microsoft.com/office/powerpoint/2010/main" val="2044188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772400" cy="114300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BDD3954F-CD4A-47E4-A761-39667A9B1F21}" type="slidenum">
              <a:rPr lang="en-US" smtClean="0"/>
              <a:t>‹#›</a:t>
            </a:fld>
            <a:endParaRPr lang="en-US"/>
          </a:p>
        </p:txBody>
      </p:sp>
    </p:spTree>
    <p:extLst>
      <p:ext uri="{BB962C8B-B14F-4D97-AF65-F5344CB8AC3E}">
        <p14:creationId xmlns:p14="http://schemas.microsoft.com/office/powerpoint/2010/main" val="142270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685800"/>
            <a:ext cx="6858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2209800"/>
            <a:ext cx="77724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10400" y="6481989"/>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3954F-CD4A-47E4-A761-39667A9B1F21}" type="slidenum">
              <a:rPr lang="en-US" smtClean="0"/>
              <a:t>‹#›</a:t>
            </a:fld>
            <a:endParaRPr lang="en-US"/>
          </a:p>
        </p:txBody>
      </p:sp>
    </p:spTree>
    <p:extLst>
      <p:ext uri="{BB962C8B-B14F-4D97-AF65-F5344CB8AC3E}">
        <p14:creationId xmlns:p14="http://schemas.microsoft.com/office/powerpoint/2010/main" val="2913495964"/>
      </p:ext>
    </p:extLst>
  </p:cSld>
  <p:clrMap bg1="lt1" tx1="dk1" bg2="lt2" tx2="dk2" accent1="accent1" accent2="accent2" accent3="accent3" accent4="accent4" accent5="accent5" accent6="accent6" hlink="hlink" folHlink="folHlink"/>
  <p:sldLayoutIdLst>
    <p:sldLayoutId id="2147483682" r:id="rId1"/>
    <p:sldLayoutId id="2147483673" r:id="rId2"/>
    <p:sldLayoutId id="2147483674" r:id="rId3"/>
    <p:sldLayoutId id="2147483675" r:id="rId4"/>
    <p:sldLayoutId id="2147483649" r:id="rId5"/>
    <p:sldLayoutId id="2147483650" r:id="rId6"/>
    <p:sldLayoutId id="2147483651" r:id="rId7"/>
    <p:sldLayoutId id="2147483652" r:id="rId8"/>
    <p:sldLayoutId id="2147483653" r:id="rId9"/>
    <p:sldLayoutId id="2147483654" r:id="rId10"/>
    <p:sldLayoutId id="2147483655" r:id="rId11"/>
    <p:sldLayoutId id="2147483657" r:id="rId12"/>
    <p:sldLayoutId id="2147483683" r:id="rId13"/>
    <p:sldLayoutId id="2147483679" r:id="rId14"/>
  </p:sldLayoutIdLst>
  <p:txStyles>
    <p:titleStyle>
      <a:lvl1pPr algn="ctr" defTabSz="914400" rtl="0" eaLnBrk="1" latinLnBrk="0" hangingPunct="1">
        <a:spcBef>
          <a:spcPct val="0"/>
        </a:spcBef>
        <a:buNone/>
        <a:defRPr sz="3600" b="1" kern="1200">
          <a:solidFill>
            <a:srgbClr val="C0000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ts val="600"/>
        </a:spcBef>
        <a:spcAft>
          <a:spcPts val="600"/>
        </a:spcAft>
        <a:buFont typeface="Arial" panose="020B0604020202020204" pitchFamily="34" charset="0"/>
        <a:buChar char="•"/>
        <a:defRPr sz="31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600"/>
        </a:spcBef>
        <a:spcAft>
          <a:spcPts val="600"/>
        </a:spcAft>
        <a:buFont typeface="Arial" panose="020B0604020202020204" pitchFamily="34" charset="0"/>
        <a:buChar char="–"/>
        <a:defRPr sz="27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600"/>
        </a:spcBef>
        <a:spcAft>
          <a:spcPts val="600"/>
        </a:spcAft>
        <a:buFont typeface="Arial" panose="020B0604020202020204" pitchFamily="34" charset="0"/>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600"/>
        </a:spcBef>
        <a:spcAft>
          <a:spcPts val="6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600"/>
        </a:spcBef>
        <a:spcAft>
          <a:spcPts val="6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bmp"/><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mailto:seblanchard@wakemed.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682FD1A-D4D0-4C05-96FD-EF7C3E3291B5}"/>
              </a:ext>
            </a:extLst>
          </p:cNvPr>
          <p:cNvSpPr>
            <a:spLocks noGrp="1"/>
          </p:cNvSpPr>
          <p:nvPr>
            <p:ph type="ctrTitle"/>
          </p:nvPr>
        </p:nvSpPr>
        <p:spPr/>
        <p:txBody>
          <a:bodyPr/>
          <a:lstStyle/>
          <a:p>
            <a:r>
              <a:rPr lang="en-US" dirty="0"/>
              <a:t>Is AEM Right For Your Department?</a:t>
            </a:r>
          </a:p>
        </p:txBody>
      </p:sp>
      <p:sp>
        <p:nvSpPr>
          <p:cNvPr id="9" name="Subtitle 8">
            <a:extLst>
              <a:ext uri="{FF2B5EF4-FFF2-40B4-BE49-F238E27FC236}">
                <a16:creationId xmlns:a16="http://schemas.microsoft.com/office/drawing/2014/main" id="{075A9352-D710-4D44-8A70-8742CBB68BA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73682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356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390E6-C00E-4C8D-A167-4C7751C55ED4}"/>
              </a:ext>
            </a:extLst>
          </p:cNvPr>
          <p:cNvSpPr>
            <a:spLocks noGrp="1"/>
          </p:cNvSpPr>
          <p:nvPr>
            <p:ph type="title"/>
          </p:nvPr>
        </p:nvSpPr>
        <p:spPr>
          <a:xfrm>
            <a:off x="457200" y="990600"/>
            <a:ext cx="6858000" cy="838200"/>
          </a:xfrm>
        </p:spPr>
        <p:txBody>
          <a:bodyPr>
            <a:normAutofit fontScale="90000"/>
          </a:bodyPr>
          <a:lstStyle/>
          <a:p>
            <a:r>
              <a:rPr lang="en-US" dirty="0"/>
              <a:t>Seth Blanchard</a:t>
            </a:r>
            <a:br>
              <a:rPr lang="en-US" dirty="0"/>
            </a:br>
            <a:r>
              <a:rPr lang="en-US" dirty="0"/>
              <a:t>Supervisor, Clinical Engineering</a:t>
            </a:r>
            <a:br>
              <a:rPr lang="en-US" dirty="0"/>
            </a:br>
            <a:endParaRPr lang="en-US" dirty="0"/>
          </a:p>
        </p:txBody>
      </p:sp>
      <p:sp>
        <p:nvSpPr>
          <p:cNvPr id="3" name="Content Placeholder 2">
            <a:extLst>
              <a:ext uri="{FF2B5EF4-FFF2-40B4-BE49-F238E27FC236}">
                <a16:creationId xmlns:a16="http://schemas.microsoft.com/office/drawing/2014/main" id="{7FE10BD1-73ED-4D4A-9C7C-7A3A8D37DD8C}"/>
              </a:ext>
            </a:extLst>
          </p:cNvPr>
          <p:cNvSpPr>
            <a:spLocks noGrp="1"/>
          </p:cNvSpPr>
          <p:nvPr>
            <p:ph idx="1"/>
          </p:nvPr>
        </p:nvSpPr>
        <p:spPr/>
        <p:txBody>
          <a:bodyPr>
            <a:normAutofit/>
          </a:bodyPr>
          <a:lstStyle/>
          <a:p>
            <a:r>
              <a:rPr lang="en-US" sz="2700" dirty="0"/>
              <a:t>18+ years of success as a data-driven, growth-focused program and project leader</a:t>
            </a:r>
          </a:p>
          <a:p>
            <a:r>
              <a:rPr lang="en-US" sz="2700" dirty="0"/>
              <a:t>10-year tenure at WakeMed Health &amp; Hospitals </a:t>
            </a:r>
          </a:p>
          <a:p>
            <a:r>
              <a:rPr lang="en-US" sz="2700" dirty="0"/>
              <a:t>Adept at identifying and driving innovative opportunities to accelerate daily processes, strengthen vendor or partner relations, empower employees, and eliminate sources of risk or waste</a:t>
            </a:r>
          </a:p>
          <a:p>
            <a:r>
              <a:rPr lang="en-US" sz="2700" dirty="0"/>
              <a:t>Loyal and committed to patient safety </a:t>
            </a:r>
          </a:p>
          <a:p>
            <a:endParaRPr lang="en-US" sz="19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6927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C432C-9D3F-413F-9B87-8F4BC11CF9A9}"/>
              </a:ext>
            </a:extLst>
          </p:cNvPr>
          <p:cNvSpPr>
            <a:spLocks noGrp="1"/>
          </p:cNvSpPr>
          <p:nvPr>
            <p:ph type="title"/>
          </p:nvPr>
        </p:nvSpPr>
        <p:spPr/>
        <p:txBody>
          <a:bodyPr/>
          <a:lstStyle/>
          <a:p>
            <a:r>
              <a:rPr lang="en-US" dirty="0"/>
              <a:t>WakeMed Health &amp; Hospitals</a:t>
            </a:r>
          </a:p>
        </p:txBody>
      </p:sp>
      <p:sp>
        <p:nvSpPr>
          <p:cNvPr id="3" name="Content Placeholder 2">
            <a:extLst>
              <a:ext uri="{FF2B5EF4-FFF2-40B4-BE49-F238E27FC236}">
                <a16:creationId xmlns:a16="http://schemas.microsoft.com/office/drawing/2014/main" id="{0628BBC8-A1BA-40D9-B22B-99C58D37AB6E}"/>
              </a:ext>
            </a:extLst>
          </p:cNvPr>
          <p:cNvSpPr>
            <a:spLocks noGrp="1"/>
          </p:cNvSpPr>
          <p:nvPr>
            <p:ph idx="1"/>
          </p:nvPr>
        </p:nvSpPr>
        <p:spPr>
          <a:xfrm>
            <a:off x="228600" y="1981200"/>
            <a:ext cx="8610600" cy="4525963"/>
          </a:xfrm>
        </p:spPr>
        <p:txBody>
          <a:bodyPr/>
          <a:lstStyle/>
          <a:p>
            <a:r>
              <a:rPr lang="en-US" dirty="0"/>
              <a:t>3 Hospitals – 1000 Bed Health Care System</a:t>
            </a:r>
          </a:p>
          <a:p>
            <a:r>
              <a:rPr lang="en-US" dirty="0"/>
              <a:t>7 Emergency Departments</a:t>
            </a:r>
          </a:p>
          <a:p>
            <a:r>
              <a:rPr lang="en-US" dirty="0"/>
              <a:t>Dedicated Children’s Hospital</a:t>
            </a:r>
          </a:p>
          <a:p>
            <a:r>
              <a:rPr lang="en-US" dirty="0"/>
              <a:t>80+ Physician Practices</a:t>
            </a:r>
          </a:p>
          <a:p>
            <a:r>
              <a:rPr lang="en-US" dirty="0"/>
              <a:t>Over 8000 employees</a:t>
            </a:r>
          </a:p>
          <a:p>
            <a:r>
              <a:rPr lang="en-US" dirty="0"/>
              <a:t>Leading Provider of Health Services in Wake County, North Carolina</a:t>
            </a:r>
          </a:p>
        </p:txBody>
      </p:sp>
    </p:spTree>
    <p:extLst>
      <p:ext uri="{BB962C8B-B14F-4D97-AF65-F5344CB8AC3E}">
        <p14:creationId xmlns:p14="http://schemas.microsoft.com/office/powerpoint/2010/main" val="244429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ECD6-48D8-4829-AB34-79FC07C987B1}"/>
              </a:ext>
            </a:extLst>
          </p:cNvPr>
          <p:cNvSpPr>
            <a:spLocks noGrp="1"/>
          </p:cNvSpPr>
          <p:nvPr>
            <p:ph type="ctrTitle"/>
          </p:nvPr>
        </p:nvSpPr>
        <p:spPr>
          <a:xfrm>
            <a:off x="533400" y="1847850"/>
            <a:ext cx="7772400" cy="688975"/>
          </a:xfrm>
        </p:spPr>
        <p:txBody>
          <a:bodyPr anchor="ctr">
            <a:normAutofit/>
          </a:bodyPr>
          <a:lstStyle/>
          <a:p>
            <a:r>
              <a:rPr lang="en-US" dirty="0"/>
              <a:t>Clinical Engineering Department</a:t>
            </a:r>
          </a:p>
        </p:txBody>
      </p:sp>
      <p:sp>
        <p:nvSpPr>
          <p:cNvPr id="10" name="Subtitle 2">
            <a:extLst>
              <a:ext uri="{FF2B5EF4-FFF2-40B4-BE49-F238E27FC236}">
                <a16:creationId xmlns:a16="http://schemas.microsoft.com/office/drawing/2014/main" id="{A29C3789-82CD-0F5C-03A0-4524FCE76C82}"/>
              </a:ext>
            </a:extLst>
          </p:cNvPr>
          <p:cNvSpPr>
            <a:spLocks noGrp="1"/>
          </p:cNvSpPr>
          <p:nvPr>
            <p:ph type="subTitle" idx="1"/>
          </p:nvPr>
        </p:nvSpPr>
        <p:spPr>
          <a:xfrm>
            <a:off x="381000" y="2568576"/>
            <a:ext cx="8382000" cy="3756024"/>
          </a:xfrm>
        </p:spPr>
        <p:txBody>
          <a:bodyPr>
            <a:normAutofit lnSpcReduction="10000"/>
          </a:bodyPr>
          <a:lstStyle/>
          <a:p>
            <a:pPr marL="571500" indent="-571500" algn="l">
              <a:buFont typeface="Arial" panose="020B0604020202020204" pitchFamily="34" charset="0"/>
              <a:buChar char="•"/>
            </a:pPr>
            <a:r>
              <a:rPr lang="en-US" dirty="0"/>
              <a:t>Staffed by 22 Employees across 3 hospitals</a:t>
            </a:r>
          </a:p>
          <a:p>
            <a:pPr marL="571500" indent="-571500" algn="l">
              <a:buFont typeface="Arial" panose="020B0604020202020204" pitchFamily="34" charset="0"/>
              <a:buChar char="•"/>
            </a:pPr>
            <a:r>
              <a:rPr lang="en-US" dirty="0"/>
              <a:t>Manage 31,000+ device inventory</a:t>
            </a:r>
          </a:p>
          <a:p>
            <a:pPr marL="571500" indent="-571500" algn="l">
              <a:buFont typeface="Arial" panose="020B0604020202020204" pitchFamily="34" charset="0"/>
              <a:buChar char="•"/>
            </a:pPr>
            <a:r>
              <a:rPr lang="en-US" dirty="0"/>
              <a:t>$12 Million Dollar Operating Budget</a:t>
            </a:r>
          </a:p>
          <a:p>
            <a:pPr marL="571500" indent="-571500" algn="l">
              <a:buFont typeface="Arial" panose="020B0604020202020204" pitchFamily="34" charset="0"/>
              <a:buChar char="•"/>
            </a:pPr>
            <a:r>
              <a:rPr lang="en-US" dirty="0"/>
              <a:t>2 Time Winner of the NCBA Shop of the year</a:t>
            </a:r>
          </a:p>
          <a:p>
            <a:pPr marL="571500" indent="-571500" algn="l">
              <a:buFont typeface="Arial" panose="020B0604020202020204" pitchFamily="34" charset="0"/>
              <a:buChar char="•"/>
            </a:pPr>
            <a:endParaRPr lang="en-US" dirty="0"/>
          </a:p>
        </p:txBody>
      </p:sp>
      <p:pic>
        <p:nvPicPr>
          <p:cNvPr id="5" name="Content Placeholder 4">
            <a:extLst>
              <a:ext uri="{FF2B5EF4-FFF2-40B4-BE49-F238E27FC236}">
                <a16:creationId xmlns:a16="http://schemas.microsoft.com/office/drawing/2014/main" id="{6D210566-CC3D-450D-82A2-2E38E037DB9E}"/>
              </a:ext>
            </a:extLst>
          </p:cNvPr>
          <p:cNvPicPr>
            <a:picLocks noGrp="1" noChangeAspect="1"/>
          </p:cNvPicPr>
          <p:nvPr>
            <p:ph sz="quarter" idx="10"/>
          </p:nvPr>
        </p:nvPicPr>
        <p:blipFill rotWithShape="1">
          <a:blip r:embed="rId2">
            <a:extLst>
              <a:ext uri="{28A0092B-C50C-407E-A947-70E740481C1C}">
                <a14:useLocalDpi xmlns:a14="http://schemas.microsoft.com/office/drawing/2010/main" val="0"/>
              </a:ext>
            </a:extLst>
          </a:blip>
          <a:srcRect t="9129" r="2" b="45633"/>
          <a:stretch/>
        </p:blipFill>
        <p:spPr>
          <a:xfrm>
            <a:off x="457200" y="609600"/>
            <a:ext cx="3962400" cy="1219200"/>
          </a:xfrm>
          <a:noFill/>
        </p:spPr>
      </p:pic>
    </p:spTree>
    <p:extLst>
      <p:ext uri="{BB962C8B-B14F-4D97-AF65-F5344CB8AC3E}">
        <p14:creationId xmlns:p14="http://schemas.microsoft.com/office/powerpoint/2010/main" val="3141954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FB71-7AF3-44A1-A492-47E9A20BE991}"/>
              </a:ext>
            </a:extLst>
          </p:cNvPr>
          <p:cNvSpPr>
            <a:spLocks noGrp="1"/>
          </p:cNvSpPr>
          <p:nvPr>
            <p:ph type="title"/>
          </p:nvPr>
        </p:nvSpPr>
        <p:spPr>
          <a:xfrm>
            <a:off x="457200" y="685800"/>
            <a:ext cx="6858000" cy="1143000"/>
          </a:xfrm>
        </p:spPr>
        <p:txBody>
          <a:bodyPr anchor="ctr">
            <a:normAutofit fontScale="90000"/>
          </a:bodyPr>
          <a:lstStyle/>
          <a:p>
            <a:r>
              <a:rPr lang="en-US" dirty="0"/>
              <a:t>What is Alternative Equipment Maintenance (AEM)?</a:t>
            </a:r>
          </a:p>
        </p:txBody>
      </p:sp>
      <p:sp>
        <p:nvSpPr>
          <p:cNvPr id="3" name="Subtitle 2">
            <a:extLst>
              <a:ext uri="{FF2B5EF4-FFF2-40B4-BE49-F238E27FC236}">
                <a16:creationId xmlns:a16="http://schemas.microsoft.com/office/drawing/2014/main" id="{5D3D1C6A-C973-432C-B281-584BE163E71D}"/>
              </a:ext>
            </a:extLst>
          </p:cNvPr>
          <p:cNvSpPr>
            <a:spLocks noGrp="1"/>
          </p:cNvSpPr>
          <p:nvPr>
            <p:ph idx="1"/>
          </p:nvPr>
        </p:nvSpPr>
        <p:spPr>
          <a:xfrm>
            <a:off x="457200" y="1981200"/>
            <a:ext cx="7772400" cy="4525963"/>
          </a:xfrm>
        </p:spPr>
        <p:txBody>
          <a:bodyPr>
            <a:normAutofit lnSpcReduction="10000"/>
          </a:bodyPr>
          <a:lstStyle/>
          <a:p>
            <a:pPr>
              <a:lnSpc>
                <a:spcPct val="90000"/>
              </a:lnSpc>
            </a:pPr>
            <a:r>
              <a:rPr lang="en-US" sz="2400" dirty="0"/>
              <a:t>“In the United States, the Centers for Medicare &amp; Medicaid Services (CMS) requires that healthcare facilities maintain, inspect, and test all inventoried medical equipment in accordance with manufacturers' recommendations or with strategies of an alternative equipment maintenance (AEM) program" (Joint Commission 2014). </a:t>
            </a:r>
          </a:p>
          <a:p>
            <a:pPr>
              <a:lnSpc>
                <a:spcPct val="90000"/>
              </a:lnSpc>
            </a:pPr>
            <a:r>
              <a:rPr lang="en-US" sz="2400" dirty="0"/>
              <a:t>“With some exceptions, an AEM program allows a healthcare facility to adjust its maintenance, inspection, and testing frequency and activities for facility and medical equipment from what is recommended by the manufacturer, based on a risk-based assessment by qualified personnel" (CMS 2013).</a:t>
            </a:r>
          </a:p>
        </p:txBody>
      </p:sp>
    </p:spTree>
    <p:extLst>
      <p:ext uri="{BB962C8B-B14F-4D97-AF65-F5344CB8AC3E}">
        <p14:creationId xmlns:p14="http://schemas.microsoft.com/office/powerpoint/2010/main" val="320262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A272-517E-471F-9803-551C66C759FC}"/>
              </a:ext>
            </a:extLst>
          </p:cNvPr>
          <p:cNvSpPr>
            <a:spLocks noGrp="1"/>
          </p:cNvSpPr>
          <p:nvPr>
            <p:ph type="title"/>
          </p:nvPr>
        </p:nvSpPr>
        <p:spPr/>
        <p:txBody>
          <a:bodyPr/>
          <a:lstStyle/>
          <a:p>
            <a:r>
              <a:rPr lang="en-US" dirty="0"/>
              <a:t>Why AEM?</a:t>
            </a:r>
          </a:p>
        </p:txBody>
      </p:sp>
      <p:sp>
        <p:nvSpPr>
          <p:cNvPr id="3" name="Content Placeholder 2">
            <a:extLst>
              <a:ext uri="{FF2B5EF4-FFF2-40B4-BE49-F238E27FC236}">
                <a16:creationId xmlns:a16="http://schemas.microsoft.com/office/drawing/2014/main" id="{8EDC4970-A370-4838-8C20-1FA0D7647602}"/>
              </a:ext>
            </a:extLst>
          </p:cNvPr>
          <p:cNvSpPr>
            <a:spLocks noGrp="1"/>
          </p:cNvSpPr>
          <p:nvPr>
            <p:ph idx="1"/>
          </p:nvPr>
        </p:nvSpPr>
        <p:spPr/>
        <p:txBody>
          <a:bodyPr>
            <a:normAutofit fontScale="77500" lnSpcReduction="20000"/>
          </a:bodyPr>
          <a:lstStyle/>
          <a:p>
            <a:r>
              <a:rPr lang="en-US" dirty="0"/>
              <a:t>Provide Safe Maintenance Practices (Most Important Reason!!!)</a:t>
            </a:r>
          </a:p>
          <a:p>
            <a:r>
              <a:rPr lang="en-US" dirty="0"/>
              <a:t>Reduce Costs (PM parts/vendor service, Contract Reductions, etc.,.)</a:t>
            </a:r>
          </a:p>
          <a:p>
            <a:r>
              <a:rPr lang="en-US" dirty="0"/>
              <a:t>Reduce Labor (free up time for other tasks/projects, process improvement initiatives, etc.,.)</a:t>
            </a:r>
          </a:p>
          <a:p>
            <a:r>
              <a:rPr lang="en-US" dirty="0"/>
              <a:t>PM Completion (100% for High Risk </a:t>
            </a:r>
            <a:r>
              <a:rPr lang="en-US" i="1" u="sng" dirty="0"/>
              <a:t>AND</a:t>
            </a:r>
            <a:r>
              <a:rPr lang="en-US" dirty="0"/>
              <a:t> Non-High Risk)</a:t>
            </a:r>
          </a:p>
          <a:p>
            <a:r>
              <a:rPr lang="en-US" dirty="0"/>
              <a:t>Retention (Improved Morale, PDO/healthy home-work life balance, Technical Training)</a:t>
            </a:r>
          </a:p>
          <a:p>
            <a:r>
              <a:rPr lang="en-US" dirty="0"/>
              <a:t>Comply with The Joint Commission (TJC) and Centers for Medicare and Medicaid Services (CMS)</a:t>
            </a:r>
          </a:p>
        </p:txBody>
      </p:sp>
    </p:spTree>
    <p:extLst>
      <p:ext uri="{BB962C8B-B14F-4D97-AF65-F5344CB8AC3E}">
        <p14:creationId xmlns:p14="http://schemas.microsoft.com/office/powerpoint/2010/main" val="30117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07DD4-C7C5-4596-9955-AE7136061D40}"/>
              </a:ext>
            </a:extLst>
          </p:cNvPr>
          <p:cNvSpPr>
            <a:spLocks noGrp="1"/>
          </p:cNvSpPr>
          <p:nvPr>
            <p:ph type="title"/>
          </p:nvPr>
        </p:nvSpPr>
        <p:spPr/>
        <p:txBody>
          <a:bodyPr>
            <a:normAutofit fontScale="90000"/>
          </a:bodyPr>
          <a:lstStyle/>
          <a:p>
            <a:r>
              <a:rPr lang="en-US"/>
              <a:t>How To Have a Successful AEM Program</a:t>
            </a:r>
            <a:endParaRPr lang="en-US" dirty="0"/>
          </a:p>
        </p:txBody>
      </p:sp>
      <p:sp>
        <p:nvSpPr>
          <p:cNvPr id="3" name="Content Placeholder 2">
            <a:extLst>
              <a:ext uri="{FF2B5EF4-FFF2-40B4-BE49-F238E27FC236}">
                <a16:creationId xmlns:a16="http://schemas.microsoft.com/office/drawing/2014/main" id="{3BE8EB68-E562-4714-AE73-F9DABFA98865}"/>
              </a:ext>
            </a:extLst>
          </p:cNvPr>
          <p:cNvSpPr>
            <a:spLocks noGrp="1"/>
          </p:cNvSpPr>
          <p:nvPr>
            <p:ph idx="1"/>
          </p:nvPr>
        </p:nvSpPr>
        <p:spPr>
          <a:xfrm>
            <a:off x="152400" y="1981200"/>
            <a:ext cx="8763000" cy="4525963"/>
          </a:xfrm>
        </p:spPr>
        <p:txBody>
          <a:bodyPr>
            <a:normAutofit/>
          </a:bodyPr>
          <a:lstStyle/>
          <a:p>
            <a:pPr marL="0" indent="0">
              <a:buNone/>
            </a:pPr>
            <a:r>
              <a:rPr lang="en-US" sz="1400" b="1" dirty="0"/>
              <a:t>“In the United States, the Centers for Medicare &amp; Medicaid Services (CMS) requires that healthcare facilities maintain, inspect, and test </a:t>
            </a:r>
            <a:r>
              <a:rPr lang="en-US" sz="1400" b="1" dirty="0">
                <a:highlight>
                  <a:srgbClr val="FFFF00"/>
                </a:highlight>
              </a:rPr>
              <a:t>all inventoried medical equipment”</a:t>
            </a:r>
          </a:p>
          <a:p>
            <a:r>
              <a:rPr lang="en-US" sz="1600" dirty="0"/>
              <a:t>Standardized Inventory </a:t>
            </a:r>
          </a:p>
          <a:p>
            <a:r>
              <a:rPr lang="en-US" sz="1600" dirty="0"/>
              <a:t>Device Category and Model cleanup (Standardization Labor/Cost….?)</a:t>
            </a:r>
          </a:p>
          <a:p>
            <a:r>
              <a:rPr lang="en-US" sz="1600" dirty="0"/>
              <a:t>High Risk and Non-High Risk (TJC EC.02.04.01 EP3)</a:t>
            </a:r>
          </a:p>
          <a:p>
            <a:r>
              <a:rPr lang="en-US" sz="1600" dirty="0"/>
              <a:t>Standardized Maintenance Checklists </a:t>
            </a:r>
          </a:p>
          <a:p>
            <a:r>
              <a:rPr lang="en-US" sz="1600" dirty="0"/>
              <a:t>Proper Documentation (needed for evidence-based assessment)</a:t>
            </a:r>
          </a:p>
          <a:p>
            <a:r>
              <a:rPr lang="en-US" sz="1600" dirty="0"/>
              <a:t>Clear Department Policies for device inclusion, risk categories, and AEM inclusion</a:t>
            </a:r>
          </a:p>
          <a:p>
            <a:r>
              <a:rPr lang="en-US" sz="1600" dirty="0"/>
              <a:t>Identify (in the inventory) devices that are on AEM/Non-AEM, High Risk/Non-High Risk</a:t>
            </a:r>
          </a:p>
          <a:p>
            <a:r>
              <a:rPr lang="en-US" sz="1600" dirty="0"/>
              <a:t>A means to continuously monitor and analyze predictable and preventable failures (PPF)</a:t>
            </a:r>
          </a:p>
        </p:txBody>
      </p:sp>
    </p:spTree>
    <p:extLst>
      <p:ext uri="{BB962C8B-B14F-4D97-AF65-F5344CB8AC3E}">
        <p14:creationId xmlns:p14="http://schemas.microsoft.com/office/powerpoint/2010/main" val="198420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7499A-2685-4396-899A-B04205EF367C}"/>
              </a:ext>
            </a:extLst>
          </p:cNvPr>
          <p:cNvSpPr>
            <a:spLocks noGrp="1"/>
          </p:cNvSpPr>
          <p:nvPr>
            <p:ph type="title"/>
          </p:nvPr>
        </p:nvSpPr>
        <p:spPr/>
        <p:txBody>
          <a:bodyPr>
            <a:noAutofit/>
          </a:bodyPr>
          <a:lstStyle/>
          <a:p>
            <a:r>
              <a:rPr lang="en-US" sz="1400" dirty="0">
                <a:solidFill>
                  <a:schemeClr val="tx1"/>
                </a:solidFill>
                <a:highlight>
                  <a:srgbClr val="FFFF00"/>
                </a:highlight>
              </a:rPr>
              <a:t>With some exceptions,</a:t>
            </a:r>
            <a:r>
              <a:rPr lang="en-US" sz="1400" dirty="0">
                <a:solidFill>
                  <a:schemeClr val="tx1"/>
                </a:solidFill>
              </a:rPr>
              <a:t> an AEM program allows a healthcare facility to "adjust its maintenance, inspection, and testing frequency and activities for facility and medical equipment from what is recommended by the manufacturer, based on a risk-based assessment by qualified personnel" (CMS 2013).</a:t>
            </a:r>
          </a:p>
        </p:txBody>
      </p:sp>
      <p:sp>
        <p:nvSpPr>
          <p:cNvPr id="3" name="Content Placeholder 2">
            <a:extLst>
              <a:ext uri="{FF2B5EF4-FFF2-40B4-BE49-F238E27FC236}">
                <a16:creationId xmlns:a16="http://schemas.microsoft.com/office/drawing/2014/main" id="{5F904620-34C6-415E-B177-D8978357D9C6}"/>
              </a:ext>
            </a:extLst>
          </p:cNvPr>
          <p:cNvSpPr>
            <a:spLocks noGrp="1"/>
          </p:cNvSpPr>
          <p:nvPr>
            <p:ph idx="1"/>
          </p:nvPr>
        </p:nvSpPr>
        <p:spPr/>
        <p:txBody>
          <a:bodyPr/>
          <a:lstStyle/>
          <a:p>
            <a:r>
              <a:rPr lang="en-US" dirty="0"/>
              <a:t>Devices that cannot be placed on an AEM program include those that have a specific maintenance requirement imposed by a federal, state, or local law; imaging/radiological equipment; medical lasers; and equipment for which you do not have sufficient maintenance history to support inclusion in an AEM program.</a:t>
            </a:r>
          </a:p>
        </p:txBody>
      </p:sp>
    </p:spTree>
    <p:extLst>
      <p:ext uri="{BB962C8B-B14F-4D97-AF65-F5344CB8AC3E}">
        <p14:creationId xmlns:p14="http://schemas.microsoft.com/office/powerpoint/2010/main" val="312221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16A7-C17A-4D12-88BD-D619CF9DD55F}"/>
              </a:ext>
            </a:extLst>
          </p:cNvPr>
          <p:cNvSpPr>
            <a:spLocks noGrp="1"/>
          </p:cNvSpPr>
          <p:nvPr>
            <p:ph type="title"/>
          </p:nvPr>
        </p:nvSpPr>
        <p:spPr/>
        <p:txBody>
          <a:bodyPr>
            <a:normAutofit fontScale="90000"/>
          </a:bodyPr>
          <a:lstStyle/>
          <a:p>
            <a:r>
              <a:rPr lang="en-US" sz="1400" dirty="0">
                <a:solidFill>
                  <a:schemeClr val="tx1"/>
                </a:solidFill>
              </a:rPr>
              <a:t>With some exceptions, </a:t>
            </a:r>
            <a:r>
              <a:rPr lang="en-US" sz="1400" dirty="0">
                <a:solidFill>
                  <a:schemeClr val="tx1"/>
                </a:solidFill>
                <a:highlight>
                  <a:srgbClr val="FFFF00"/>
                </a:highlight>
              </a:rPr>
              <a:t>an AEM program allows a healthcare facility to "adjust its maintenance, inspection, and testing frequency and activities for facility and medical equipment from what is recommended by the manufacturer, based on a risk-based assessment </a:t>
            </a:r>
            <a:r>
              <a:rPr lang="en-US" sz="1400" dirty="0">
                <a:solidFill>
                  <a:schemeClr val="tx1"/>
                </a:solidFill>
              </a:rPr>
              <a:t>by qualified personnel" (CMS 2013).</a:t>
            </a:r>
            <a:endParaRPr lang="en-US" dirty="0">
              <a:solidFill>
                <a:schemeClr val="tx1"/>
              </a:solidFill>
            </a:endParaRPr>
          </a:p>
        </p:txBody>
      </p:sp>
      <p:sp>
        <p:nvSpPr>
          <p:cNvPr id="3" name="Content Placeholder 2">
            <a:extLst>
              <a:ext uri="{FF2B5EF4-FFF2-40B4-BE49-F238E27FC236}">
                <a16:creationId xmlns:a16="http://schemas.microsoft.com/office/drawing/2014/main" id="{8FC8894A-B8AD-490D-A2BA-4A558C075F28}"/>
              </a:ext>
            </a:extLst>
          </p:cNvPr>
          <p:cNvSpPr>
            <a:spLocks noGrp="1"/>
          </p:cNvSpPr>
          <p:nvPr>
            <p:ph idx="1"/>
          </p:nvPr>
        </p:nvSpPr>
        <p:spPr/>
        <p:txBody>
          <a:bodyPr>
            <a:normAutofit lnSpcReduction="10000"/>
          </a:bodyPr>
          <a:lstStyle/>
          <a:p>
            <a:r>
              <a:rPr lang="en-US" dirty="0"/>
              <a:t>Risk-Based Assessment</a:t>
            </a:r>
          </a:p>
          <a:p>
            <a:pPr marL="571500" indent="-571500">
              <a:buFont typeface="+mj-lt"/>
              <a:buAutoNum type="romanLcPeriod"/>
            </a:pPr>
            <a:r>
              <a:rPr lang="en-US" dirty="0"/>
              <a:t>Records provided by the hospital’s contractors (Vendor Service Reports)</a:t>
            </a:r>
          </a:p>
          <a:p>
            <a:pPr marL="571500" indent="-571500">
              <a:buFont typeface="+mj-lt"/>
              <a:buAutoNum type="romanLcPeriod"/>
            </a:pPr>
            <a:r>
              <a:rPr lang="en-US" dirty="0"/>
              <a:t>Information made public by nationally recognized sources (FDA, Manufacturer Alerts/Recalls, </a:t>
            </a:r>
            <a:r>
              <a:rPr lang="en-US" dirty="0" err="1"/>
              <a:t>MedSun</a:t>
            </a:r>
            <a:r>
              <a:rPr lang="en-US" dirty="0"/>
              <a:t>, etc.,.)</a:t>
            </a:r>
          </a:p>
          <a:p>
            <a:pPr marL="571500" indent="-571500">
              <a:buFont typeface="+mj-lt"/>
              <a:buAutoNum type="romanLcPeriod"/>
            </a:pPr>
            <a:r>
              <a:rPr lang="en-US" dirty="0"/>
              <a:t>Records of the hospital’s experience over time (In-House Service Work Orders)</a:t>
            </a:r>
          </a:p>
          <a:p>
            <a:pPr marL="571500" indent="-571500">
              <a:buFont typeface="+mj-lt"/>
              <a:buAutoNum type="romanLcPeriod"/>
            </a:pPr>
            <a:endParaRPr lang="en-US" dirty="0"/>
          </a:p>
        </p:txBody>
      </p:sp>
    </p:spTree>
    <p:extLst>
      <p:ext uri="{BB962C8B-B14F-4D97-AF65-F5344CB8AC3E}">
        <p14:creationId xmlns:p14="http://schemas.microsoft.com/office/powerpoint/2010/main" val="14723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AA330-F05A-4DAC-926B-2ED98F9B95BC}"/>
              </a:ext>
            </a:extLst>
          </p:cNvPr>
          <p:cNvSpPr>
            <a:spLocks noGrp="1"/>
          </p:cNvSpPr>
          <p:nvPr>
            <p:ph type="title"/>
          </p:nvPr>
        </p:nvSpPr>
        <p:spPr/>
        <p:txBody>
          <a:bodyPr/>
          <a:lstStyle/>
          <a:p>
            <a:r>
              <a:rPr lang="en-US" sz="1300" dirty="0">
                <a:solidFill>
                  <a:schemeClr val="tx1"/>
                </a:solidFill>
              </a:rPr>
              <a:t>With some exceptions, an AEM program allows a healthcare facility to "adjust its maintenance, inspection, and testing frequency and activities for facility and medical equipment from what is recommended by the manufacturer, based on a risk-based assessment by </a:t>
            </a:r>
            <a:r>
              <a:rPr lang="en-US" sz="1300" dirty="0">
                <a:solidFill>
                  <a:schemeClr val="tx1"/>
                </a:solidFill>
                <a:highlight>
                  <a:srgbClr val="FFFF00"/>
                </a:highlight>
              </a:rPr>
              <a:t>qualified personnel</a:t>
            </a:r>
            <a:r>
              <a:rPr lang="en-US" sz="1300" dirty="0">
                <a:solidFill>
                  <a:schemeClr val="tx1"/>
                </a:solidFill>
              </a:rPr>
              <a:t>" (CMS 2013).</a:t>
            </a:r>
            <a:endParaRPr lang="en-US" dirty="0">
              <a:solidFill>
                <a:schemeClr val="tx1"/>
              </a:solidFill>
            </a:endParaRPr>
          </a:p>
        </p:txBody>
      </p:sp>
      <p:sp>
        <p:nvSpPr>
          <p:cNvPr id="3" name="Content Placeholder 2">
            <a:extLst>
              <a:ext uri="{FF2B5EF4-FFF2-40B4-BE49-F238E27FC236}">
                <a16:creationId xmlns:a16="http://schemas.microsoft.com/office/drawing/2014/main" id="{5B0E385E-81F1-40D1-98D3-202BBB48225C}"/>
              </a:ext>
            </a:extLst>
          </p:cNvPr>
          <p:cNvSpPr>
            <a:spLocks noGrp="1"/>
          </p:cNvSpPr>
          <p:nvPr>
            <p:ph idx="1"/>
          </p:nvPr>
        </p:nvSpPr>
        <p:spPr/>
        <p:txBody>
          <a:bodyPr/>
          <a:lstStyle/>
          <a:p>
            <a:r>
              <a:rPr lang="en-US" dirty="0"/>
              <a:t>CMS States</a:t>
            </a:r>
          </a:p>
          <a:p>
            <a:pPr marL="0" indent="0">
              <a:buNone/>
            </a:pPr>
            <a:r>
              <a:rPr lang="en-US" dirty="0"/>
              <a:t>“In the case of medical equipment, a clinical or biomedical technician or engineer would be considered qualified…”</a:t>
            </a:r>
          </a:p>
        </p:txBody>
      </p:sp>
    </p:spTree>
    <p:extLst>
      <p:ext uri="{BB962C8B-B14F-4D97-AF65-F5344CB8AC3E}">
        <p14:creationId xmlns:p14="http://schemas.microsoft.com/office/powerpoint/2010/main" val="53348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80D49-2858-41E5-BAAE-777A99D11561}"/>
              </a:ext>
            </a:extLst>
          </p:cNvPr>
          <p:cNvSpPr>
            <a:spLocks noGrp="1"/>
          </p:cNvSpPr>
          <p:nvPr>
            <p:ph type="title"/>
          </p:nvPr>
        </p:nvSpPr>
        <p:spPr>
          <a:xfrm>
            <a:off x="5547700" y="960119"/>
            <a:ext cx="2239600" cy="944881"/>
          </a:xfrm>
        </p:spPr>
        <p:txBody>
          <a:bodyPr anchor="ctr">
            <a:noAutofit/>
          </a:bodyPr>
          <a:lstStyle/>
          <a:p>
            <a:r>
              <a:rPr lang="en-US" sz="2800" dirty="0"/>
              <a:t>Solid Inventory</a:t>
            </a:r>
          </a:p>
        </p:txBody>
      </p:sp>
      <p:sp>
        <p:nvSpPr>
          <p:cNvPr id="8" name="Content Placeholder 2">
            <a:extLst>
              <a:ext uri="{FF2B5EF4-FFF2-40B4-BE49-F238E27FC236}">
                <a16:creationId xmlns:a16="http://schemas.microsoft.com/office/drawing/2014/main" id="{3FC5D92E-6E53-440E-43FF-81BE2602A95E}"/>
              </a:ext>
            </a:extLst>
          </p:cNvPr>
          <p:cNvSpPr>
            <a:spLocks noGrp="1"/>
          </p:cNvSpPr>
          <p:nvPr>
            <p:ph sz="half" idx="1"/>
          </p:nvPr>
        </p:nvSpPr>
        <p:spPr>
          <a:xfrm>
            <a:off x="457200" y="2407972"/>
            <a:ext cx="3351706" cy="3906936"/>
          </a:xfrm>
        </p:spPr>
        <p:txBody>
          <a:bodyPr/>
          <a:lstStyle/>
          <a:p>
            <a:endParaRPr lang="en-US" dirty="0"/>
          </a:p>
        </p:txBody>
      </p:sp>
      <p:sp>
        <p:nvSpPr>
          <p:cNvPr id="3" name="Content Placeholder 2">
            <a:extLst>
              <a:ext uri="{FF2B5EF4-FFF2-40B4-BE49-F238E27FC236}">
                <a16:creationId xmlns:a16="http://schemas.microsoft.com/office/drawing/2014/main" id="{4A814130-10E6-44CD-9DAE-E6FD9B168FF5}"/>
              </a:ext>
            </a:extLst>
          </p:cNvPr>
          <p:cNvSpPr>
            <a:spLocks noGrp="1"/>
          </p:cNvSpPr>
          <p:nvPr>
            <p:ph sz="half" idx="2"/>
          </p:nvPr>
        </p:nvSpPr>
        <p:spPr>
          <a:xfrm>
            <a:off x="4648200" y="2286001"/>
            <a:ext cx="4038600" cy="4419600"/>
          </a:xfrm>
        </p:spPr>
        <p:txBody>
          <a:bodyPr>
            <a:normAutofit/>
          </a:bodyPr>
          <a:lstStyle/>
          <a:p>
            <a:r>
              <a:rPr lang="en-US" dirty="0"/>
              <a:t>Medical Equipment – Fixed or portable devices used for the diagnosis, treatment, monitoring, and direct care of individuals (EC.02.04.01 EP 2)</a:t>
            </a:r>
          </a:p>
          <a:p>
            <a:endParaRPr lang="en-US" dirty="0"/>
          </a:p>
        </p:txBody>
      </p:sp>
      <p:sp>
        <p:nvSpPr>
          <p:cNvPr id="4" name="Rectangle 2">
            <a:extLst>
              <a:ext uri="{FF2B5EF4-FFF2-40B4-BE49-F238E27FC236}">
                <a16:creationId xmlns:a16="http://schemas.microsoft.com/office/drawing/2014/main" id="{E78DEDEC-B3FA-4DEA-9456-530DF24E6057}"/>
              </a:ext>
            </a:extLst>
          </p:cNvPr>
          <p:cNvSpPr>
            <a:spLocks noChangeArrowheads="1"/>
          </p:cNvSpPr>
          <p:nvPr/>
        </p:nvSpPr>
        <p:spPr bwMode="auto">
          <a:xfrm>
            <a:off x="0" y="-1"/>
            <a:ext cx="75887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Object 4">
            <a:extLst>
              <a:ext uri="{FF2B5EF4-FFF2-40B4-BE49-F238E27FC236}">
                <a16:creationId xmlns:a16="http://schemas.microsoft.com/office/drawing/2014/main" id="{47F2F68A-19A6-4ED2-9326-85466A66D015}"/>
              </a:ext>
            </a:extLst>
          </p:cNvPr>
          <p:cNvGraphicFramePr>
            <a:graphicFrameLocks noChangeAspect="1"/>
          </p:cNvGraphicFramePr>
          <p:nvPr>
            <p:extLst>
              <p:ext uri="{D42A27DB-BD31-4B8C-83A1-F6EECF244321}">
                <p14:modId xmlns:p14="http://schemas.microsoft.com/office/powerpoint/2010/main" val="3165241502"/>
              </p:ext>
            </p:extLst>
          </p:nvPr>
        </p:nvGraphicFramePr>
        <p:xfrm>
          <a:off x="0" y="152399"/>
          <a:ext cx="5075600" cy="6858001"/>
        </p:xfrm>
        <a:graphic>
          <a:graphicData uri="http://schemas.openxmlformats.org/presentationml/2006/ole">
            <mc:AlternateContent xmlns:mc="http://schemas.openxmlformats.org/markup-compatibility/2006">
              <mc:Choice xmlns:v="urn:schemas-microsoft-com:vml" Requires="v">
                <p:oleObj spid="_x0000_s1026" r:id="rId3" imgW="7261173" imgH="9797760" progId="Visio.Drawing.11">
                  <p:embed/>
                </p:oleObj>
              </mc:Choice>
              <mc:Fallback>
                <p:oleObj r:id="rId3" imgW="7261173" imgH="9797760" progId="Visio.Drawing.11">
                  <p:embed/>
                  <p:pic>
                    <p:nvPicPr>
                      <p:cNvPr id="5" name="Object 4">
                        <a:extLst>
                          <a:ext uri="{FF2B5EF4-FFF2-40B4-BE49-F238E27FC236}">
                            <a16:creationId xmlns:a16="http://schemas.microsoft.com/office/drawing/2014/main" id="{47F2F68A-19A6-4ED2-9326-85466A66D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399"/>
                        <a:ext cx="5075600" cy="6858001"/>
                      </a:xfrm>
                      <a:prstGeom prst="rect">
                        <a:avLst/>
                      </a:prstGeom>
                      <a:noFill/>
                    </p:spPr>
                  </p:pic>
                </p:oleObj>
              </mc:Fallback>
            </mc:AlternateContent>
          </a:graphicData>
        </a:graphic>
      </p:graphicFrame>
    </p:spTree>
    <p:extLst>
      <p:ext uri="{BB962C8B-B14F-4D97-AF65-F5344CB8AC3E}">
        <p14:creationId xmlns:p14="http://schemas.microsoft.com/office/powerpoint/2010/main" val="281553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545F6-A283-4ABA-87DC-0E8D616CFA27}"/>
              </a:ext>
            </a:extLst>
          </p:cNvPr>
          <p:cNvSpPr>
            <a:spLocks noGrp="1"/>
          </p:cNvSpPr>
          <p:nvPr>
            <p:ph type="title"/>
          </p:nvPr>
        </p:nvSpPr>
        <p:spPr>
          <a:xfrm>
            <a:off x="457200" y="685800"/>
            <a:ext cx="6858000" cy="1143000"/>
          </a:xfrm>
        </p:spPr>
        <p:txBody>
          <a:bodyPr anchor="ctr">
            <a:normAutofit/>
          </a:bodyPr>
          <a:lstStyle/>
          <a:p>
            <a:r>
              <a:rPr lang="en-US" dirty="0"/>
              <a:t>High Risk/Non-High Risk?</a:t>
            </a:r>
          </a:p>
        </p:txBody>
      </p:sp>
      <p:pic>
        <p:nvPicPr>
          <p:cNvPr id="52" name="Content Placeholder 51">
            <a:extLst>
              <a:ext uri="{FF2B5EF4-FFF2-40B4-BE49-F238E27FC236}">
                <a16:creationId xmlns:a16="http://schemas.microsoft.com/office/drawing/2014/main" id="{BD95EA79-05CC-46CC-8683-C55DCCEEC738}"/>
              </a:ext>
            </a:extLst>
          </p:cNvPr>
          <p:cNvPicPr>
            <a:picLocks noGrp="1" noChangeAspect="1"/>
          </p:cNvPicPr>
          <p:nvPr>
            <p:ph idx="1"/>
          </p:nvPr>
        </p:nvPicPr>
        <p:blipFill>
          <a:blip r:embed="rId2"/>
          <a:stretch>
            <a:fillRect/>
          </a:stretch>
        </p:blipFill>
        <p:spPr>
          <a:xfrm>
            <a:off x="1295400" y="1752600"/>
            <a:ext cx="5791200" cy="5791200"/>
          </a:xfrm>
          <a:prstGeom prst="rect">
            <a:avLst/>
          </a:prstGeom>
          <a:noFill/>
        </p:spPr>
      </p:pic>
    </p:spTree>
    <p:extLst>
      <p:ext uri="{BB962C8B-B14F-4D97-AF65-F5344CB8AC3E}">
        <p14:creationId xmlns:p14="http://schemas.microsoft.com/office/powerpoint/2010/main" val="1652995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B0556-5A40-4D0F-A38E-3D0CE7C7A3D1}"/>
              </a:ext>
            </a:extLst>
          </p:cNvPr>
          <p:cNvSpPr>
            <a:spLocks noGrp="1"/>
          </p:cNvSpPr>
          <p:nvPr>
            <p:ph type="title"/>
          </p:nvPr>
        </p:nvSpPr>
        <p:spPr/>
        <p:txBody>
          <a:bodyPr/>
          <a:lstStyle/>
          <a:p>
            <a:r>
              <a:rPr lang="en-US" dirty="0"/>
              <a:t>AEM/Non-AEM?</a:t>
            </a:r>
          </a:p>
        </p:txBody>
      </p:sp>
      <p:pic>
        <p:nvPicPr>
          <p:cNvPr id="6" name="Content Placeholder 5" descr="Diagram, schematic&#10;&#10;Description automatically generated">
            <a:extLst>
              <a:ext uri="{FF2B5EF4-FFF2-40B4-BE49-F238E27FC236}">
                <a16:creationId xmlns:a16="http://schemas.microsoft.com/office/drawing/2014/main" id="{781C6307-F65A-4E1B-8A0D-A7B156E84B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676400"/>
            <a:ext cx="4648200" cy="4830763"/>
          </a:xfrm>
        </p:spPr>
      </p:pic>
    </p:spTree>
    <p:extLst>
      <p:ext uri="{BB962C8B-B14F-4D97-AF65-F5344CB8AC3E}">
        <p14:creationId xmlns:p14="http://schemas.microsoft.com/office/powerpoint/2010/main" val="3556170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E91D4-166F-4818-A8BC-8D3F76C4C588}"/>
              </a:ext>
            </a:extLst>
          </p:cNvPr>
          <p:cNvSpPr>
            <a:spLocks noGrp="1"/>
          </p:cNvSpPr>
          <p:nvPr>
            <p:ph type="title"/>
          </p:nvPr>
        </p:nvSpPr>
        <p:spPr/>
        <p:txBody>
          <a:bodyPr/>
          <a:lstStyle/>
          <a:p>
            <a:r>
              <a:rPr lang="en-US" dirty="0"/>
              <a:t>How to Track PPF</a:t>
            </a:r>
          </a:p>
        </p:txBody>
      </p:sp>
      <p:sp>
        <p:nvSpPr>
          <p:cNvPr id="3" name="Content Placeholder 2">
            <a:extLst>
              <a:ext uri="{FF2B5EF4-FFF2-40B4-BE49-F238E27FC236}">
                <a16:creationId xmlns:a16="http://schemas.microsoft.com/office/drawing/2014/main" id="{41BDBDA3-A96C-45FE-9288-15702E6B8B3A}"/>
              </a:ext>
            </a:extLst>
          </p:cNvPr>
          <p:cNvSpPr>
            <a:spLocks noGrp="1"/>
          </p:cNvSpPr>
          <p:nvPr>
            <p:ph idx="1"/>
          </p:nvPr>
        </p:nvSpPr>
        <p:spPr/>
        <p:txBody>
          <a:bodyPr>
            <a:normAutofit fontScale="92500" lnSpcReduction="20000"/>
          </a:bodyPr>
          <a:lstStyle/>
          <a:p>
            <a:r>
              <a:rPr lang="en-US" b="1" u="sng" dirty="0"/>
              <a:t>AEM Question 1:</a:t>
            </a:r>
            <a:r>
              <a:rPr lang="en-US" dirty="0"/>
              <a:t> Was failure predictable? i.e., PM related calibration drift, PM related battery failure, or PM related component failure (excluding user replaceable accessories)?</a:t>
            </a:r>
          </a:p>
          <a:p>
            <a:r>
              <a:rPr lang="en-US" b="1" u="sng" dirty="0"/>
              <a:t>AEM Question 2:</a:t>
            </a:r>
            <a:r>
              <a:rPr lang="en-US" dirty="0"/>
              <a:t> Would a change in the PM frequency, or addition to the PM schedule have prevented this failure?</a:t>
            </a:r>
          </a:p>
          <a:p>
            <a:r>
              <a:rPr lang="en-US" b="1" u="sng" dirty="0"/>
              <a:t>AEM Question 3:</a:t>
            </a:r>
            <a:r>
              <a:rPr lang="en-US" dirty="0"/>
              <a:t> Would a change to the PM procedure or the addition of a procedural step have prevented this failure?</a:t>
            </a:r>
            <a:endParaRPr lang="en-US" b="1" u="sng" dirty="0"/>
          </a:p>
        </p:txBody>
      </p:sp>
    </p:spTree>
    <p:extLst>
      <p:ext uri="{BB962C8B-B14F-4D97-AF65-F5344CB8AC3E}">
        <p14:creationId xmlns:p14="http://schemas.microsoft.com/office/powerpoint/2010/main" val="155746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B5EC4-9F7E-4415-BFE8-347E3B0A99B9}"/>
              </a:ext>
            </a:extLst>
          </p:cNvPr>
          <p:cNvSpPr>
            <a:spLocks noGrp="1"/>
          </p:cNvSpPr>
          <p:nvPr>
            <p:ph type="title"/>
          </p:nvPr>
        </p:nvSpPr>
        <p:spPr/>
        <p:txBody>
          <a:bodyPr>
            <a:normAutofit fontScale="90000"/>
          </a:bodyPr>
          <a:lstStyle/>
          <a:p>
            <a:r>
              <a:rPr lang="en-US" dirty="0"/>
              <a:t>How Do You Know If Your Program Is Successful?</a:t>
            </a:r>
          </a:p>
        </p:txBody>
      </p:sp>
      <p:sp>
        <p:nvSpPr>
          <p:cNvPr id="3" name="Content Placeholder 2">
            <a:extLst>
              <a:ext uri="{FF2B5EF4-FFF2-40B4-BE49-F238E27FC236}">
                <a16:creationId xmlns:a16="http://schemas.microsoft.com/office/drawing/2014/main" id="{E25AABD6-FA1A-474F-A9AC-38C500F64B0F}"/>
              </a:ext>
            </a:extLst>
          </p:cNvPr>
          <p:cNvSpPr>
            <a:spLocks noGrp="1"/>
          </p:cNvSpPr>
          <p:nvPr>
            <p:ph idx="1"/>
          </p:nvPr>
        </p:nvSpPr>
        <p:spPr/>
        <p:txBody>
          <a:bodyPr/>
          <a:lstStyle/>
          <a:p>
            <a:r>
              <a:rPr lang="en-US" dirty="0"/>
              <a:t>Metrics… Develop a way to track and trend unscheduled work!</a:t>
            </a:r>
          </a:p>
        </p:txBody>
      </p:sp>
    </p:spTree>
    <p:extLst>
      <p:ext uri="{BB962C8B-B14F-4D97-AF65-F5344CB8AC3E}">
        <p14:creationId xmlns:p14="http://schemas.microsoft.com/office/powerpoint/2010/main" val="131650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AB29-2743-4FF1-A8C2-EDE7BF9974DF}"/>
              </a:ext>
            </a:extLst>
          </p:cNvPr>
          <p:cNvSpPr>
            <a:spLocks noGrp="1"/>
          </p:cNvSpPr>
          <p:nvPr>
            <p:ph type="title"/>
          </p:nvPr>
        </p:nvSpPr>
        <p:spPr>
          <a:xfrm>
            <a:off x="762000" y="685800"/>
            <a:ext cx="6858000" cy="1143000"/>
          </a:xfrm>
        </p:spPr>
        <p:txBody>
          <a:bodyPr/>
          <a:lstStyle/>
          <a:p>
            <a:r>
              <a:rPr lang="en-US" dirty="0"/>
              <a:t>Questions?</a:t>
            </a:r>
          </a:p>
        </p:txBody>
      </p:sp>
      <p:sp>
        <p:nvSpPr>
          <p:cNvPr id="3" name="Content Placeholder 2">
            <a:extLst>
              <a:ext uri="{FF2B5EF4-FFF2-40B4-BE49-F238E27FC236}">
                <a16:creationId xmlns:a16="http://schemas.microsoft.com/office/drawing/2014/main" id="{E6822C8B-ABB4-4300-A9A4-8323FA93EBAA}"/>
              </a:ext>
            </a:extLst>
          </p:cNvPr>
          <p:cNvSpPr>
            <a:spLocks noGrp="1"/>
          </p:cNvSpPr>
          <p:nvPr>
            <p:ph idx="1"/>
          </p:nvPr>
        </p:nvSpPr>
        <p:spPr/>
        <p:txBody>
          <a:bodyPr/>
          <a:lstStyle/>
          <a:p>
            <a:pPr marL="0" indent="0" algn="ctr">
              <a:buNone/>
            </a:pPr>
            <a:endParaRPr lang="en-US" dirty="0"/>
          </a:p>
          <a:p>
            <a:pPr marL="0" indent="0" algn="ctr">
              <a:buNone/>
            </a:pPr>
            <a:r>
              <a:rPr lang="en-US" dirty="0"/>
              <a:t>Seth Blanchard</a:t>
            </a:r>
          </a:p>
          <a:p>
            <a:pPr marL="0" indent="0" algn="ctr">
              <a:buNone/>
            </a:pPr>
            <a:r>
              <a:rPr lang="en-US" dirty="0">
                <a:hlinkClick r:id="rId2"/>
              </a:rPr>
              <a:t>seblanchard@wakemed.org</a:t>
            </a:r>
            <a:endParaRPr lang="en-US" dirty="0"/>
          </a:p>
          <a:p>
            <a:pPr marL="0" indent="0" algn="ctr">
              <a:buNone/>
            </a:pPr>
            <a:r>
              <a:rPr lang="en-US" dirty="0"/>
              <a:t>Office: 919-350-5636</a:t>
            </a:r>
          </a:p>
          <a:p>
            <a:pPr marL="0" indent="0" algn="ctr">
              <a:buNone/>
            </a:pPr>
            <a:r>
              <a:rPr lang="en-US" dirty="0"/>
              <a:t>Cell: 910-409-4369</a:t>
            </a:r>
          </a:p>
        </p:txBody>
      </p:sp>
    </p:spTree>
    <p:extLst>
      <p:ext uri="{BB962C8B-B14F-4D97-AF65-F5344CB8AC3E}">
        <p14:creationId xmlns:p14="http://schemas.microsoft.com/office/powerpoint/2010/main" val="3903310576"/>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ntranet Document" ma:contentTypeID="0x0101009A2CCD2E28667649B5215D1906518C64010023CB5800C08FD7489245142A5963E5DC" ma:contentTypeVersion="12" ma:contentTypeDescription="" ma:contentTypeScope="" ma:versionID="9ef7b8ae7d41f4cc5028342d10199d11">
  <xsd:schema xmlns:xsd="http://www.w3.org/2001/XMLSchema" xmlns:xs="http://www.w3.org/2001/XMLSchema" xmlns:p="http://schemas.microsoft.com/office/2006/metadata/properties" xmlns:ns2="2efd72d4-e360-46a0-b7a7-f8396daff727" xmlns:ns3="85a5468d-3e56-4c84-ad39-60ebe6f6e072" xmlns:ns4="aacb7466-8579-4e16-bad1-56e9e19622b7" targetNamespace="http://schemas.microsoft.com/office/2006/metadata/properties" ma:root="true" ma:fieldsID="e7df43e1dea886b7bb818872d2093183" ns2:_="" ns3:_="" ns4:_="">
    <xsd:import namespace="2efd72d4-e360-46a0-b7a7-f8396daff727"/>
    <xsd:import namespace="85a5468d-3e56-4c84-ad39-60ebe6f6e072"/>
    <xsd:import namespace="aacb7466-8579-4e16-bad1-56e9e19622b7"/>
    <xsd:element name="properties">
      <xsd:complexType>
        <xsd:sequence>
          <xsd:element name="documentManagement">
            <xsd:complexType>
              <xsd:all>
                <xsd:element ref="ns2:OwlDocPortalDescription" minOccurs="0"/>
                <xsd:element ref="ns2:g517452bc60c4bdf92781e0843510865" minOccurs="0"/>
                <xsd:element ref="ns2:TaxCatchAll" minOccurs="0"/>
                <xsd:element ref="ns2:TaxCatchAllLabel" minOccurs="0"/>
                <xsd:element ref="ns2:d1a6ba3a7d7b4a8bb7385311aee871da" minOccurs="0"/>
                <xsd:element ref="ns2:ea316b0399244d84888fb3ca41448a27" minOccurs="0"/>
                <xsd:element ref="ns2:m4992b9efaeb434b8320e04f90f199d4" minOccurs="0"/>
                <xsd:element ref="ns2:fbba3651007843398e6d61b1d38d6e88" minOccurs="0"/>
                <xsd:element ref="ns2:j3a723351bbb412c84f4a9fe690f42ab" minOccurs="0"/>
                <xsd:element ref="ns2:OwlReviewExpiryDate" minOccurs="0"/>
                <xsd:element ref="ns2:OwlPromoteItem" minOccurs="0"/>
                <xsd:element ref="ns3:MediaServiceMetadata" minOccurs="0"/>
                <xsd:element ref="ns3:MediaServiceFastMetadata" minOccurs="0"/>
                <xsd:element ref="ns3:View_x0020_Group"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fd72d4-e360-46a0-b7a7-f8396daff727" elementFormDefault="qualified">
    <xsd:import namespace="http://schemas.microsoft.com/office/2006/documentManagement/types"/>
    <xsd:import namespace="http://schemas.microsoft.com/office/infopath/2007/PartnerControls"/>
    <xsd:element name="OwlDocPortalDescription" ma:index="8" nillable="true" ma:displayName="Document Description" ma:internalName="OwlDocPortalDescription">
      <xsd:simpleType>
        <xsd:restriction base="dms:Note">
          <xsd:maxLength value="255"/>
        </xsd:restriction>
      </xsd:simpleType>
    </xsd:element>
    <xsd:element name="g517452bc60c4bdf92781e0843510865" ma:index="9" ma:taxonomy="true" ma:internalName="g517452bc60c4bdf92781e0843510865" ma:taxonomyFieldName="OwlDocPortalCategory" ma:displayName="Document Category" ma:readOnly="false" ma:default="" ma:fieldId="{0517452b-c60c-4bdf-9278-1e0843510865}" ma:sspId="c3bbad91-2d79-4442-8bb2-1a009f17ab81" ma:termSetId="34ebf884-8583-45e3-9215-c81441e44e29"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dccd7a7f-1cf1-4ecf-9508-82486f66b795}" ma:internalName="TaxCatchAll" ma:showField="CatchAllData" ma:web="2efd72d4-e360-46a0-b7a7-f8396daff727">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ccd7a7f-1cf1-4ecf-9508-82486f66b795}" ma:internalName="TaxCatchAllLabel" ma:readOnly="true" ma:showField="CatchAllDataLabel" ma:web="2efd72d4-e360-46a0-b7a7-f8396daff727">
      <xsd:complexType>
        <xsd:complexContent>
          <xsd:extension base="dms:MultiChoiceLookup">
            <xsd:sequence>
              <xsd:element name="Value" type="dms:Lookup" maxOccurs="unbounded" minOccurs="0" nillable="true"/>
            </xsd:sequence>
          </xsd:extension>
        </xsd:complexContent>
      </xsd:complexType>
    </xsd:element>
    <xsd:element name="d1a6ba3a7d7b4a8bb7385311aee871da" ma:index="13" nillable="true" ma:taxonomy="true" ma:internalName="d1a6ba3a7d7b4a8bb7385311aee871da" ma:taxonomyFieldName="OwlContentTargetOptionsOne" ma:displayName="Unused Content Target Options One" ma:readOnly="false" ma:default="" ma:fieldId="{d1a6ba3a-7d7b-4a8b-b738-5311aee871da}" ma:taxonomyMulti="true" ma:sspId="c3bbad91-2d79-4442-8bb2-1a009f17ab81" ma:termSetId="e0f64057-e043-4b37-a5fb-4216702508e3" ma:anchorId="00000000-0000-0000-0000-000000000000" ma:open="false" ma:isKeyword="false">
      <xsd:complexType>
        <xsd:sequence>
          <xsd:element ref="pc:Terms" minOccurs="0" maxOccurs="1"/>
        </xsd:sequence>
      </xsd:complexType>
    </xsd:element>
    <xsd:element name="ea316b0399244d84888fb3ca41448a27" ma:index="15" nillable="true" ma:taxonomy="true" ma:internalName="ea316b0399244d84888fb3ca41448a27" ma:taxonomyFieldName="OwlContentTargetOptionsTwo" ma:displayName="Unused Content Target Options Two" ma:readOnly="false" ma:default="" ma:fieldId="{ea316b03-9924-4d84-888f-b3ca41448a27}" ma:taxonomyMulti="true" ma:sspId="c3bbad91-2d79-4442-8bb2-1a009f17ab81" ma:termSetId="f8ab5d0e-f639-4fbd-8ea3-25c5d9d7326c" ma:anchorId="00000000-0000-0000-0000-000000000000" ma:open="false" ma:isKeyword="false">
      <xsd:complexType>
        <xsd:sequence>
          <xsd:element ref="pc:Terms" minOccurs="0" maxOccurs="1"/>
        </xsd:sequence>
      </xsd:complexType>
    </xsd:element>
    <xsd:element name="m4992b9efaeb434b8320e04f90f199d4" ma:index="17" nillable="true" ma:taxonomy="true" ma:internalName="m4992b9efaeb434b8320e04f90f199d4" ma:taxonomyFieldName="OwlContentTargetOptionsThree" ma:displayName="Unused Content Target Options Three" ma:readOnly="false" ma:default="" ma:fieldId="{64992b9e-faeb-434b-8320-e04f90f199d4}" ma:taxonomyMulti="true" ma:sspId="c3bbad91-2d79-4442-8bb2-1a009f17ab81" ma:termSetId="99386f58-3164-4402-aba0-9adb3be9529e" ma:anchorId="00000000-0000-0000-0000-000000000000" ma:open="false" ma:isKeyword="false">
      <xsd:complexType>
        <xsd:sequence>
          <xsd:element ref="pc:Terms" minOccurs="0" maxOccurs="1"/>
        </xsd:sequence>
      </xsd:complexType>
    </xsd:element>
    <xsd:element name="fbba3651007843398e6d61b1d38d6e88" ma:index="19" nillable="true" ma:taxonomy="true" ma:internalName="fbba3651007843398e6d61b1d38d6e88" ma:taxonomyFieldName="OwlContentTargetOptionsFour" ma:displayName="Unused Content Target Options Four" ma:readOnly="false" ma:default="" ma:fieldId="{fbba3651-0078-4339-8e6d-61b1d38d6e88}" ma:taxonomyMulti="true" ma:sspId="c3bbad91-2d79-4442-8bb2-1a009f17ab81" ma:termSetId="6dd80f50-f1a1-4f35-a4fe-78779e1ac7c8" ma:anchorId="00000000-0000-0000-0000-000000000000" ma:open="false" ma:isKeyword="false">
      <xsd:complexType>
        <xsd:sequence>
          <xsd:element ref="pc:Terms" minOccurs="0" maxOccurs="1"/>
        </xsd:sequence>
      </xsd:complexType>
    </xsd:element>
    <xsd:element name="j3a723351bbb412c84f4a9fe690f42ab" ma:index="21" ma:taxonomy="true" ma:internalName="j3a723351bbb412c84f4a9fe690f42ab" ma:taxonomyFieldName="OwlTags" ma:displayName="Tags" ma:readOnly="false" ma:default="" ma:fieldId="{33a72335-1bbb-412c-84f4-a9fe690f42ab}" ma:taxonomyMulti="true" ma:sspId="c3bbad91-2d79-4442-8bb2-1a009f17ab81" ma:termSetId="a99bf066-eec6-46d6-83c3-a1becbce5919" ma:anchorId="00000000-0000-0000-0000-000000000000" ma:open="false" ma:isKeyword="false">
      <xsd:complexType>
        <xsd:sequence>
          <xsd:element ref="pc:Terms" minOccurs="0" maxOccurs="1"/>
        </xsd:sequence>
      </xsd:complexType>
    </xsd:element>
    <xsd:element name="OwlReviewExpiryDate" ma:index="23" nillable="true" ma:displayName="Review/Expiry Date" ma:format="DateOnly" ma:internalName="OwlReviewExpiryDate" ma:readOnly="false">
      <xsd:simpleType>
        <xsd:restriction base="dms:DateTime"/>
      </xsd:simpleType>
    </xsd:element>
    <xsd:element name="OwlPromoteItem" ma:index="24" nillable="true" ma:displayName="Promote Item" ma:internalName="OwlPromoteItem"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5a5468d-3e56-4c84-ad39-60ebe6f6e072"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View_x0020_Group" ma:index="27" nillable="true" ma:displayName="View Group" ma:default="None" ma:format="Dropdown" ma:internalName="View_x0020_Group">
      <xsd:simpleType>
        <xsd:restriction base="dms:Choice">
          <xsd:enumeration value="Meeting Materials"/>
          <xsd:enumeration value="Other"/>
          <xsd:enumeration value="None"/>
        </xsd:restriction>
      </xsd:simpleType>
    </xsd:element>
  </xsd:schema>
  <xsd:schema xmlns:xsd="http://www.w3.org/2001/XMLSchema" xmlns:xs="http://www.w3.org/2001/XMLSchema" xmlns:dms="http://schemas.microsoft.com/office/2006/documentManagement/types" xmlns:pc="http://schemas.microsoft.com/office/infopath/2007/PartnerControls" targetNamespace="aacb7466-8579-4e16-bad1-56e9e19622b7"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g517452bc60c4bdf92781e0843510865 xmlns="2efd72d4-e360-46a0-b7a7-f8396daff727">
      <Terms xmlns="http://schemas.microsoft.com/office/infopath/2007/PartnerControls">
        <TermInfo xmlns="http://schemas.microsoft.com/office/infopath/2007/PartnerControls">
          <TermName xmlns="http://schemas.microsoft.com/office/infopath/2007/PartnerControls">Template</TermName>
          <TermId xmlns="http://schemas.microsoft.com/office/infopath/2007/PartnerControls">aba83a24-1e40-4bfb-883c-c888d7280d6c</TermId>
        </TermInfo>
      </Terms>
    </g517452bc60c4bdf92781e0843510865>
    <ea316b0399244d84888fb3ca41448a27 xmlns="2efd72d4-e360-46a0-b7a7-f8396daff727">
      <Terms xmlns="http://schemas.microsoft.com/office/infopath/2007/PartnerControls"/>
    </ea316b0399244d84888fb3ca41448a27>
    <OwlReviewExpiryDate xmlns="2efd72d4-e360-46a0-b7a7-f8396daff727" xsi:nil="true"/>
    <OwlPromoteItem xmlns="2efd72d4-e360-46a0-b7a7-f8396daff727" xsi:nil="true"/>
    <m4992b9efaeb434b8320e04f90f199d4 xmlns="2efd72d4-e360-46a0-b7a7-f8396daff727">
      <Terms xmlns="http://schemas.microsoft.com/office/infopath/2007/PartnerControls"/>
    </m4992b9efaeb434b8320e04f90f199d4>
    <OwlDocPortalDescription xmlns="2efd72d4-e360-46a0-b7a7-f8396daff727">PowerPoint template for standard screens</OwlDocPortalDescription>
    <d1a6ba3a7d7b4a8bb7385311aee871da xmlns="2efd72d4-e360-46a0-b7a7-f8396daff727">
      <Terms xmlns="http://schemas.microsoft.com/office/infopath/2007/PartnerControls"/>
    </d1a6ba3a7d7b4a8bb7385311aee871da>
    <fbba3651007843398e6d61b1d38d6e88 xmlns="2efd72d4-e360-46a0-b7a7-f8396daff727">
      <Terms xmlns="http://schemas.microsoft.com/office/infopath/2007/PartnerControls"/>
    </fbba3651007843398e6d61b1d38d6e88>
    <TaxCatchAll xmlns="2efd72d4-e360-46a0-b7a7-f8396daff727">
      <Value>65</Value>
      <Value>9</Value>
    </TaxCatchAll>
    <j3a723351bbb412c84f4a9fe690f42ab xmlns="2efd72d4-e360-46a0-b7a7-f8396daff727">
      <Terms xmlns="http://schemas.microsoft.com/office/infopath/2007/PartnerControls">
        <TermInfo xmlns="http://schemas.microsoft.com/office/infopath/2007/PartnerControls">
          <TermName xmlns="http://schemas.microsoft.com/office/infopath/2007/PartnerControls">Marketing and Communications</TermName>
          <TermId xmlns="http://schemas.microsoft.com/office/infopath/2007/PartnerControls">7bd24673-89ef-4835-af01-bc4d5e15cbb6</TermId>
        </TermInfo>
      </Terms>
    </j3a723351bbb412c84f4a9fe690f42ab>
    <View_x0020_Group xmlns="85a5468d-3e56-4c84-ad39-60ebe6f6e072">Meeting Materials</View_x0020_Group>
  </documentManagement>
</p:properties>
</file>

<file path=customXml/itemProps1.xml><?xml version="1.0" encoding="utf-8"?>
<ds:datastoreItem xmlns:ds="http://schemas.openxmlformats.org/officeDocument/2006/customXml" ds:itemID="{E66A54C3-7DA0-40AC-A575-C56EC8C99C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fd72d4-e360-46a0-b7a7-f8396daff727"/>
    <ds:schemaRef ds:uri="85a5468d-3e56-4c84-ad39-60ebe6f6e072"/>
    <ds:schemaRef ds:uri="aacb7466-8579-4e16-bad1-56e9e19622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F9B5D5-3108-429D-A26A-6237078A2C78}">
  <ds:schemaRefs>
    <ds:schemaRef ds:uri="http://schemas.microsoft.com/sharepoint/v3/contenttype/forms"/>
  </ds:schemaRefs>
</ds:datastoreItem>
</file>

<file path=customXml/itemProps3.xml><?xml version="1.0" encoding="utf-8"?>
<ds:datastoreItem xmlns:ds="http://schemas.openxmlformats.org/officeDocument/2006/customXml" ds:itemID="{0E8068A4-F70F-4978-BF7F-B1D85BCF405C}">
  <ds:schemaRefs>
    <ds:schemaRef ds:uri="aacb7466-8579-4e16-bad1-56e9e19622b7"/>
    <ds:schemaRef ds:uri="http://schemas.microsoft.com/office/2006/documentManagement/types"/>
    <ds:schemaRef ds:uri="http://purl.org/dc/elements/1.1/"/>
    <ds:schemaRef ds:uri="http://schemas.microsoft.com/office/2006/metadata/properties"/>
    <ds:schemaRef ds:uri="85a5468d-3e56-4c84-ad39-60ebe6f6e072"/>
    <ds:schemaRef ds:uri="http://schemas.microsoft.com/office/infopath/2007/PartnerControls"/>
    <ds:schemaRef ds:uri="2efd72d4-e360-46a0-b7a7-f8396daff727"/>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8156</TotalTime>
  <Words>1394</Words>
  <Application>Microsoft Office PowerPoint</Application>
  <PresentationFormat>On-screen Show (4:3)</PresentationFormat>
  <Paragraphs>90</Paragraphs>
  <Slides>17</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Calibri</vt:lpstr>
      <vt:lpstr>Tahoma</vt:lpstr>
      <vt:lpstr>Office Theme</vt:lpstr>
      <vt:lpstr>Visio.Drawing.11</vt:lpstr>
      <vt:lpstr>Is AEM Right For Your Department?</vt:lpstr>
      <vt:lpstr>PowerPoint Presentation</vt:lpstr>
      <vt:lpstr>Seth Blanchard Supervisor, Clinical Engineering </vt:lpstr>
      <vt:lpstr>WakeMed Health &amp; Hospitals</vt:lpstr>
      <vt:lpstr>Clinical Engineering Department</vt:lpstr>
      <vt:lpstr>What is Alternative Equipment Maintenance (AEM)?</vt:lpstr>
      <vt:lpstr>Why AEM?</vt:lpstr>
      <vt:lpstr>How To Have a Successful AEM Program</vt:lpstr>
      <vt:lpstr>With some exceptions, an AEM program allows a healthcare facility to "adjust its maintenance, inspection, and testing frequency and activities for facility and medical equipment from what is recommended by the manufacturer, based on a risk-based assessment by qualified personnel" (CMS 2013).</vt:lpstr>
      <vt:lpstr>With some exceptions, an AEM program allows a healthcare facility to "adjust its maintenance, inspection, and testing frequency and activities for facility and medical equipment from what is recommended by the manufacturer, based on a risk-based assessment by qualified personnel" (CMS 2013).</vt:lpstr>
      <vt:lpstr>With some exceptions, an AEM program allows a healthcare facility to "adjust its maintenance, inspection, and testing frequency and activities for facility and medical equipment from what is recommended by the manufacturer, based on a risk-based assessment by qualified personnel" (CMS 2013).</vt:lpstr>
      <vt:lpstr>Solid Inventory</vt:lpstr>
      <vt:lpstr>High Risk/Non-High Risk?</vt:lpstr>
      <vt:lpstr>AEM/Non-AEM?</vt:lpstr>
      <vt:lpstr>How to Track PPF</vt:lpstr>
      <vt:lpstr>How Do You Know If Your Program Is Successful?</vt:lpstr>
      <vt:lpstr>Questions?</vt:lpstr>
    </vt:vector>
  </TitlesOfParts>
  <Company>WakeMed Health &amp; Hospitals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(Standard)</dc:title>
  <dc:creator>HEATHER MONACKEY</dc:creator>
  <cp:lastModifiedBy>SETH BLANCHARD</cp:lastModifiedBy>
  <cp:revision>116</cp:revision>
  <dcterms:created xsi:type="dcterms:W3CDTF">2015-03-04T16:18:00Z</dcterms:created>
  <dcterms:modified xsi:type="dcterms:W3CDTF">2022-04-04T23:57:52Z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0x0101009A2CCD2E28667649B5215D1906518C64010023CB5800C08FD7489245142A5963E5DC</vt:lpwstr>
  </property>
  <property fmtid="{D5CDD505-2E9C-101B-9397-08002B2CF9AE}" pid="3" name="OwlContentTargetOptionsFour">
    <vt:lpwstr/>
  </property>
  <property fmtid="{D5CDD505-2E9C-101B-9397-08002B2CF9AE}" pid="4" name="OwlTags">
    <vt:lpwstr>65;#Marketing and Communications|7bd24673-89ef-4835-af01-bc4d5e15cbb6</vt:lpwstr>
  </property>
  <property fmtid="{D5CDD505-2E9C-101B-9397-08002B2CF9AE}" pid="5" name="OwlDocPortalCategory">
    <vt:lpwstr>9;#Template|aba83a24-1e40-4bfb-883c-c888d7280d6c</vt:lpwstr>
  </property>
  <property fmtid="{D5CDD505-2E9C-101B-9397-08002B2CF9AE}" pid="6" name="OwlContentTargetOptionsTwo">
    <vt:lpwstr/>
  </property>
  <property fmtid="{D5CDD505-2E9C-101B-9397-08002B2CF9AE}" pid="7" name="OwlContentTargetOptionsThree">
    <vt:lpwstr/>
  </property>
  <property fmtid="{D5CDD505-2E9C-101B-9397-08002B2CF9AE}" pid="8" name="OwlContentTargetOptionsOne">
    <vt:lpwstr/>
  </property>
</Properties>
</file>