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5" r:id="rId3"/>
    <p:sldId id="274" r:id="rId4"/>
    <p:sldId id="275" r:id="rId5"/>
    <p:sldId id="273" r:id="rId6"/>
    <p:sldId id="266" r:id="rId7"/>
    <p:sldId id="267" r:id="rId8"/>
    <p:sldId id="268" r:id="rId9"/>
    <p:sldId id="269" r:id="rId10"/>
    <p:sldId id="270" r:id="rId11"/>
    <p:sldId id="271" r:id="rId12"/>
    <p:sldId id="272" r:id="rId13"/>
    <p:sldId id="276" r:id="rId14"/>
    <p:sldId id="277" r:id="rId15"/>
    <p:sldId id="27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M. Kelley" initials="SMK" lastIdx="2" clrIdx="0">
    <p:extLst>
      <p:ext uri="{19B8F6BF-5375-455C-9EA6-DF929625EA0E}">
        <p15:presenceInfo xmlns:p15="http://schemas.microsoft.com/office/powerpoint/2012/main" userId="S-1-5-21-444465741-1241596839-922709458-1127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AF1418-1C94-4FF1-A999-36754F2CE0EC}" type="datetimeFigureOut">
              <a:rPr lang="en-US" smtClean="0"/>
              <a:t>3/25/2022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2C9D1-760D-4351-84AF-B399A277C7DF}" type="slidenum">
              <a:rPr lang="en-US" smtClean="0"/>
              <a:t>‹#›</a:t>
            </a:fld>
            <a:endParaRPr lang="en-US"/>
          </a:p>
        </p:txBody>
      </p:sp>
    </p:spTree>
    <p:extLst>
      <p:ext uri="{BB962C8B-B14F-4D97-AF65-F5344CB8AC3E}">
        <p14:creationId xmlns:p14="http://schemas.microsoft.com/office/powerpoint/2010/main" val="421503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 hours worked, Drive Time, right to shut down equipment, correct tools and test gear, doing the PM to manufactures specs. No short cuts. CFR 21 regulations, software and access that is needed to install, maintain and calibrate. </a:t>
            </a:r>
          </a:p>
          <a:p>
            <a:r>
              <a:rPr lang="en-US" dirty="0"/>
              <a:t> </a:t>
            </a:r>
          </a:p>
        </p:txBody>
      </p:sp>
      <p:sp>
        <p:nvSpPr>
          <p:cNvPr id="4" name="Slide Number Placeholder 3"/>
          <p:cNvSpPr>
            <a:spLocks noGrp="1"/>
          </p:cNvSpPr>
          <p:nvPr>
            <p:ph type="sldNum" sz="quarter" idx="5"/>
          </p:nvPr>
        </p:nvSpPr>
        <p:spPr/>
        <p:txBody>
          <a:bodyPr/>
          <a:lstStyle/>
          <a:p>
            <a:fld id="{55F2C9D1-760D-4351-84AF-B399A277C7DF}" type="slidenum">
              <a:rPr lang="en-US" smtClean="0"/>
              <a:t>2</a:t>
            </a:fld>
            <a:endParaRPr lang="en-US"/>
          </a:p>
        </p:txBody>
      </p:sp>
    </p:spTree>
    <p:extLst>
      <p:ext uri="{BB962C8B-B14F-4D97-AF65-F5344CB8AC3E}">
        <p14:creationId xmlns:p14="http://schemas.microsoft.com/office/powerpoint/2010/main" val="101541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equipment is not running you cannot treat patients. We consider a CT downtime to cost $100,000 per day. Uptime urgency is driven by department leaders.</a:t>
            </a:r>
          </a:p>
          <a:p>
            <a:endParaRPr lang="en-US" dirty="0"/>
          </a:p>
        </p:txBody>
      </p:sp>
      <p:sp>
        <p:nvSpPr>
          <p:cNvPr id="4" name="Slide Number Placeholder 3"/>
          <p:cNvSpPr>
            <a:spLocks noGrp="1"/>
          </p:cNvSpPr>
          <p:nvPr>
            <p:ph type="sldNum" sz="quarter" idx="5"/>
          </p:nvPr>
        </p:nvSpPr>
        <p:spPr/>
        <p:txBody>
          <a:bodyPr/>
          <a:lstStyle/>
          <a:p>
            <a:fld id="{55F2C9D1-760D-4351-84AF-B399A277C7DF}" type="slidenum">
              <a:rPr lang="en-US" smtClean="0"/>
              <a:t>3</a:t>
            </a:fld>
            <a:endParaRPr lang="en-US"/>
          </a:p>
        </p:txBody>
      </p:sp>
    </p:spTree>
    <p:extLst>
      <p:ext uri="{BB962C8B-B14F-4D97-AF65-F5344CB8AC3E}">
        <p14:creationId xmlns:p14="http://schemas.microsoft.com/office/powerpoint/2010/main" val="2202679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 never beats out Up Time or Safety. Cost is not dealt with during an emergent repair. Cost is always dealt with before the repair need.</a:t>
            </a:r>
          </a:p>
          <a:p>
            <a:endParaRPr lang="en-US" dirty="0"/>
          </a:p>
        </p:txBody>
      </p:sp>
      <p:sp>
        <p:nvSpPr>
          <p:cNvPr id="4" name="Slide Number Placeholder 3"/>
          <p:cNvSpPr>
            <a:spLocks noGrp="1"/>
          </p:cNvSpPr>
          <p:nvPr>
            <p:ph type="sldNum" sz="quarter" idx="5"/>
          </p:nvPr>
        </p:nvSpPr>
        <p:spPr/>
        <p:txBody>
          <a:bodyPr/>
          <a:lstStyle/>
          <a:p>
            <a:fld id="{55F2C9D1-760D-4351-84AF-B399A277C7DF}" type="slidenum">
              <a:rPr lang="en-US" smtClean="0"/>
              <a:t>4</a:t>
            </a:fld>
            <a:endParaRPr lang="en-US"/>
          </a:p>
        </p:txBody>
      </p:sp>
    </p:spTree>
    <p:extLst>
      <p:ext uri="{BB962C8B-B14F-4D97-AF65-F5344CB8AC3E}">
        <p14:creationId xmlns:p14="http://schemas.microsoft.com/office/powerpoint/2010/main" val="104904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call me to find out the status of equipment, then I have already failed. </a:t>
            </a:r>
          </a:p>
        </p:txBody>
      </p:sp>
      <p:sp>
        <p:nvSpPr>
          <p:cNvPr id="4" name="Slide Number Placeholder 3"/>
          <p:cNvSpPr>
            <a:spLocks noGrp="1"/>
          </p:cNvSpPr>
          <p:nvPr>
            <p:ph type="sldNum" sz="quarter" idx="5"/>
          </p:nvPr>
        </p:nvSpPr>
        <p:spPr/>
        <p:txBody>
          <a:bodyPr/>
          <a:lstStyle/>
          <a:p>
            <a:fld id="{55F2C9D1-760D-4351-84AF-B399A277C7DF}" type="slidenum">
              <a:rPr lang="en-US" smtClean="0"/>
              <a:t>12</a:t>
            </a:fld>
            <a:endParaRPr lang="en-US"/>
          </a:p>
        </p:txBody>
      </p:sp>
    </p:spTree>
    <p:extLst>
      <p:ext uri="{BB962C8B-B14F-4D97-AF65-F5344CB8AC3E}">
        <p14:creationId xmlns:p14="http://schemas.microsoft.com/office/powerpoint/2010/main" val="2551004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to not have someone. Pricing includes travel charges and </a:t>
            </a:r>
            <a:r>
              <a:rPr lang="en-US" dirty="0" err="1"/>
              <a:t>OverTime</a:t>
            </a:r>
            <a:endParaRPr lang="en-US" dirty="0"/>
          </a:p>
        </p:txBody>
      </p:sp>
      <p:sp>
        <p:nvSpPr>
          <p:cNvPr id="4" name="Slide Number Placeholder 3"/>
          <p:cNvSpPr>
            <a:spLocks noGrp="1"/>
          </p:cNvSpPr>
          <p:nvPr>
            <p:ph type="sldNum" sz="quarter" idx="5"/>
          </p:nvPr>
        </p:nvSpPr>
        <p:spPr/>
        <p:txBody>
          <a:bodyPr/>
          <a:lstStyle/>
          <a:p>
            <a:fld id="{55F2C9D1-760D-4351-84AF-B399A277C7DF}" type="slidenum">
              <a:rPr lang="en-US" smtClean="0"/>
              <a:t>13</a:t>
            </a:fld>
            <a:endParaRPr lang="en-US"/>
          </a:p>
        </p:txBody>
      </p:sp>
    </p:spTree>
    <p:extLst>
      <p:ext uri="{BB962C8B-B14F-4D97-AF65-F5344CB8AC3E}">
        <p14:creationId xmlns:p14="http://schemas.microsoft.com/office/powerpoint/2010/main" val="555507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Labor and Parts Pool, call for service to get software keys diagnosis.</a:t>
            </a:r>
          </a:p>
        </p:txBody>
      </p:sp>
      <p:sp>
        <p:nvSpPr>
          <p:cNvPr id="4" name="Slide Number Placeholder 3"/>
          <p:cNvSpPr>
            <a:spLocks noGrp="1"/>
          </p:cNvSpPr>
          <p:nvPr>
            <p:ph type="sldNum" sz="quarter" idx="5"/>
          </p:nvPr>
        </p:nvSpPr>
        <p:spPr/>
        <p:txBody>
          <a:bodyPr/>
          <a:lstStyle/>
          <a:p>
            <a:fld id="{55F2C9D1-760D-4351-84AF-B399A277C7DF}" type="slidenum">
              <a:rPr lang="en-US" smtClean="0"/>
              <a:t>14</a:t>
            </a:fld>
            <a:endParaRPr lang="en-US"/>
          </a:p>
        </p:txBody>
      </p:sp>
    </p:spTree>
    <p:extLst>
      <p:ext uri="{BB962C8B-B14F-4D97-AF65-F5344CB8AC3E}">
        <p14:creationId xmlns:p14="http://schemas.microsoft.com/office/powerpoint/2010/main" val="56386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0BF9-2188-4E21-9D12-41EFA3C8DF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90267-E1AB-4BE9-B0A7-6324056113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2153AD-CC0D-4A1F-9D22-89FDB5F075BF}"/>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5" name="Footer Placeholder 4">
            <a:extLst>
              <a:ext uri="{FF2B5EF4-FFF2-40B4-BE49-F238E27FC236}">
                <a16:creationId xmlns:a16="http://schemas.microsoft.com/office/drawing/2014/main" id="{CEF53429-D147-43EF-AE9C-10D23A1D3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687902-2F26-49EE-B8E6-8844DF2A0433}"/>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760990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93F4-1B01-44C0-B5AC-9D057F22AE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CB862A-E675-492D-ACE2-D3B2B38827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5AD2AD-E81F-448D-ACDD-22450517342B}"/>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5" name="Footer Placeholder 4">
            <a:extLst>
              <a:ext uri="{FF2B5EF4-FFF2-40B4-BE49-F238E27FC236}">
                <a16:creationId xmlns:a16="http://schemas.microsoft.com/office/drawing/2014/main" id="{DD6D487B-1A7D-4923-87F6-F021DAAA8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C0D03D-0BA7-4DCC-B5AE-A5CA2063A905}"/>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2000199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4B024-E5D8-4D43-ACCE-87E76F58CB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4FEF60-5CC8-4327-A036-EE45FB6344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D548FA4-CB7E-401D-A307-D7A6D269A634}"/>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5" name="Footer Placeholder 4">
            <a:extLst>
              <a:ext uri="{FF2B5EF4-FFF2-40B4-BE49-F238E27FC236}">
                <a16:creationId xmlns:a16="http://schemas.microsoft.com/office/drawing/2014/main" id="{7C079EF3-CF45-4234-96E5-9AB0EDE64B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F44EF-425D-4DFB-95D1-06467B572C10}"/>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652867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58CD-08A0-4299-8C9F-7212F7934B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F6C8F-E7E0-43BB-9B94-7B4BC6E79CA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B7C607-1DF5-41D3-A5C3-5950BDC56D1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102187-D441-42AD-887A-EACA82C92068}"/>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6" name="Footer Placeholder 5">
            <a:extLst>
              <a:ext uri="{FF2B5EF4-FFF2-40B4-BE49-F238E27FC236}">
                <a16:creationId xmlns:a16="http://schemas.microsoft.com/office/drawing/2014/main" id="{57EC4667-5748-40E5-9CC8-45EDAC1F4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A9E851-E9B4-4050-AB4D-D2D8036F6151}"/>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53543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FCF5-593F-400A-B6FD-5AE288EF6F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CC4645-7293-4EFD-8CCF-0E8CC2235E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425CE7-E887-4ADA-945C-0C8B0E65980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996490-435D-4DFA-8197-EA67527A81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7D70F2-BC2C-40FF-AD0C-51287FD1AD6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3456C0-F8DB-413F-B1A0-E312F9ECED55}"/>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8" name="Footer Placeholder 7">
            <a:extLst>
              <a:ext uri="{FF2B5EF4-FFF2-40B4-BE49-F238E27FC236}">
                <a16:creationId xmlns:a16="http://schemas.microsoft.com/office/drawing/2014/main" id="{9F65106D-0FE3-4402-957D-5B3E9FB142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194637-F95B-48DE-A49E-906D50FA6A7D}"/>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709164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D5BF3-140D-47CD-B832-AC12590FA7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A27A65-5EF0-43BD-952D-727D637BA3C1}"/>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4" name="Footer Placeholder 3">
            <a:extLst>
              <a:ext uri="{FF2B5EF4-FFF2-40B4-BE49-F238E27FC236}">
                <a16:creationId xmlns:a16="http://schemas.microsoft.com/office/drawing/2014/main" id="{EE8941D5-7ABD-4CE3-B801-21AC56F592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05152F-5BE3-496E-9324-E66970DD5DD1}"/>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921623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B2CDCA-C9F7-4FFF-93A4-AC0625581A46}"/>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3" name="Footer Placeholder 2">
            <a:extLst>
              <a:ext uri="{FF2B5EF4-FFF2-40B4-BE49-F238E27FC236}">
                <a16:creationId xmlns:a16="http://schemas.microsoft.com/office/drawing/2014/main" id="{D049BC1A-6018-40C8-ABE9-F05FBD891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CC44CC-46EC-4B26-98F3-A0074C5BD898}"/>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12543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03E4-6E5B-4190-861B-088D007573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A1335-2EA5-40BC-A5B7-E321A9F41E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3FE162-C72C-405D-9615-AE1DC689B2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7909A1C-2733-444A-92D1-4CF4BEA4A6F8}"/>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6" name="Footer Placeholder 5">
            <a:extLst>
              <a:ext uri="{FF2B5EF4-FFF2-40B4-BE49-F238E27FC236}">
                <a16:creationId xmlns:a16="http://schemas.microsoft.com/office/drawing/2014/main" id="{4B2712A1-6E19-42B4-A330-F82690F8C3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8B1EB-4B42-44E9-B944-688F8164D447}"/>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516500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07B4C-31E4-41B9-8C9C-5EA47E09CE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4B2A46-20D4-4450-8162-1915230D62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0DE4B9-32FA-45ED-BFA8-715A8D888F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BD69DD-288E-4A31-938A-2631369015EF}"/>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6" name="Footer Placeholder 5">
            <a:extLst>
              <a:ext uri="{FF2B5EF4-FFF2-40B4-BE49-F238E27FC236}">
                <a16:creationId xmlns:a16="http://schemas.microsoft.com/office/drawing/2014/main" id="{968704A5-71DF-4588-AF01-B80653DA32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5F7F68-8AFF-4477-A488-ECFC6C06C2EB}"/>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218353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3311A-EEF2-49FF-8F6F-70BA5DF3E4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09C8F5-2FDA-4818-BB4D-6B090D4187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ED17A4-A3FF-4386-9101-19DE8B370BEB}"/>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5" name="Footer Placeholder 4">
            <a:extLst>
              <a:ext uri="{FF2B5EF4-FFF2-40B4-BE49-F238E27FC236}">
                <a16:creationId xmlns:a16="http://schemas.microsoft.com/office/drawing/2014/main" id="{3FCD5798-079B-40C8-AB3D-BEB6AF9310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99F96C-EA4B-4A44-96A1-4A5F87BE473B}"/>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2057491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794414-0055-4A30-9C00-04DA71D29C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70EC29-17AB-4097-93B6-84F9298790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8DFCA-3A9D-4AD5-AB5D-7371805613D4}"/>
              </a:ext>
            </a:extLst>
          </p:cNvPr>
          <p:cNvSpPr>
            <a:spLocks noGrp="1"/>
          </p:cNvSpPr>
          <p:nvPr>
            <p:ph type="dt" sz="half" idx="10"/>
          </p:nvPr>
        </p:nvSpPr>
        <p:spPr/>
        <p:txBody>
          <a:bodyPr/>
          <a:lstStyle/>
          <a:p>
            <a:fld id="{7EB9C195-032D-4D3C-A374-CE36B46AC9B3}" type="datetimeFigureOut">
              <a:rPr lang="en-US" smtClean="0"/>
              <a:t>3/25/2022</a:t>
            </a:fld>
            <a:endParaRPr lang="en-US"/>
          </a:p>
        </p:txBody>
      </p:sp>
      <p:sp>
        <p:nvSpPr>
          <p:cNvPr id="5" name="Footer Placeholder 4">
            <a:extLst>
              <a:ext uri="{FF2B5EF4-FFF2-40B4-BE49-F238E27FC236}">
                <a16:creationId xmlns:a16="http://schemas.microsoft.com/office/drawing/2014/main" id="{70DD5B20-99E2-4C0D-AE7B-26B48B8E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24C87-DE1D-4D6E-8D19-7191A12CEC5A}"/>
              </a:ext>
            </a:extLst>
          </p:cNvPr>
          <p:cNvSpPr>
            <a:spLocks noGrp="1"/>
          </p:cNvSpPr>
          <p:nvPr>
            <p:ph type="sldNum" sz="quarter" idx="12"/>
          </p:nvPr>
        </p:nvSpPr>
        <p:spPr/>
        <p:txBody>
          <a:bodyPr/>
          <a:lstStyle/>
          <a:p>
            <a:fld id="{AFAC6FE7-39EA-4405-B50F-36BC5CFA1F1E}" type="slidenum">
              <a:rPr lang="en-US" smtClean="0"/>
              <a:t>‹#›</a:t>
            </a:fld>
            <a:endParaRPr lang="en-US"/>
          </a:p>
        </p:txBody>
      </p:sp>
    </p:spTree>
    <p:extLst>
      <p:ext uri="{BB962C8B-B14F-4D97-AF65-F5344CB8AC3E}">
        <p14:creationId xmlns:p14="http://schemas.microsoft.com/office/powerpoint/2010/main" val="3081913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F351C5-23EA-4BE7-AC2C-8A2297514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71C633-DE2A-49D9-A99D-788361106F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A3E97B-A515-4D26-8DC9-D2103C62EB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B9C195-032D-4D3C-A374-CE36B46AC9B3}" type="datetimeFigureOut">
              <a:rPr lang="en-US" smtClean="0"/>
              <a:t>3/25/2022</a:t>
            </a:fld>
            <a:endParaRPr lang="en-US"/>
          </a:p>
        </p:txBody>
      </p:sp>
      <p:sp>
        <p:nvSpPr>
          <p:cNvPr id="5" name="Footer Placeholder 4">
            <a:extLst>
              <a:ext uri="{FF2B5EF4-FFF2-40B4-BE49-F238E27FC236}">
                <a16:creationId xmlns:a16="http://schemas.microsoft.com/office/drawing/2014/main" id="{740C93C9-044D-4746-AFA3-9324EC2D24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961130-C4F5-433F-9AD8-2DE2E634D5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C6FE7-39EA-4405-B50F-36BC5CFA1F1E}" type="slidenum">
              <a:rPr lang="en-US" smtClean="0"/>
              <a:t>‹#›</a:t>
            </a:fld>
            <a:endParaRPr lang="en-US"/>
          </a:p>
        </p:txBody>
      </p:sp>
    </p:spTree>
    <p:extLst>
      <p:ext uri="{BB962C8B-B14F-4D97-AF65-F5344CB8AC3E}">
        <p14:creationId xmlns:p14="http://schemas.microsoft.com/office/powerpoint/2010/main" val="1945220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2591330"/>
          </a:xfrm>
        </p:spPr>
        <p:txBody>
          <a:bodyPr>
            <a:normAutofit/>
          </a:bodyPr>
          <a:lstStyle/>
          <a:p>
            <a:r>
              <a:rPr lang="en-US" b="1" dirty="0"/>
              <a:t>The Key Elements of a Successful In- House Imaging Program</a:t>
            </a:r>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p:txBody>
          <a:bodyPr/>
          <a:lstStyle/>
          <a:p>
            <a:endParaRPr lang="en-US" dirty="0"/>
          </a:p>
          <a:p>
            <a:r>
              <a:rPr lang="en-US" dirty="0"/>
              <a:t>Why no two programs are alike, but all successful programs contain these elements</a:t>
            </a:r>
          </a:p>
        </p:txBody>
      </p:sp>
    </p:spTree>
    <p:extLst>
      <p:ext uri="{BB962C8B-B14F-4D97-AF65-F5344CB8AC3E}">
        <p14:creationId xmlns:p14="http://schemas.microsoft.com/office/powerpoint/2010/main" val="82243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a:bodyPr>
          <a:lstStyle/>
          <a:p>
            <a:r>
              <a:rPr lang="en-US" b="1" dirty="0"/>
              <a:t>1: Safety</a:t>
            </a:r>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683390" y="2818700"/>
            <a:ext cx="9144000" cy="2048739"/>
          </a:xfrm>
        </p:spPr>
        <p:txBody>
          <a:bodyPr>
            <a:normAutofit/>
          </a:bodyPr>
          <a:lstStyle/>
          <a:p>
            <a:pPr algn="l"/>
            <a:endParaRPr lang="en-US" dirty="0"/>
          </a:p>
        </p:txBody>
      </p:sp>
    </p:spTree>
    <p:extLst>
      <p:ext uri="{BB962C8B-B14F-4D97-AF65-F5344CB8AC3E}">
        <p14:creationId xmlns:p14="http://schemas.microsoft.com/office/powerpoint/2010/main" val="238090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2"/>
            <a:ext cx="9144000" cy="2215185"/>
          </a:xfrm>
        </p:spPr>
        <p:txBody>
          <a:bodyPr>
            <a:normAutofit/>
          </a:bodyPr>
          <a:lstStyle/>
          <a:p>
            <a:r>
              <a:rPr lang="en-US" dirty="0"/>
              <a:t>1: Safety</a:t>
            </a:r>
            <a:br>
              <a:rPr lang="en-US" dirty="0"/>
            </a:br>
            <a:r>
              <a:rPr lang="en-US" b="1" dirty="0"/>
              <a:t>2: Up Time</a:t>
            </a:r>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flipV="1">
            <a:off x="1683390" y="4867439"/>
            <a:ext cx="9144000" cy="45719"/>
          </a:xfrm>
        </p:spPr>
        <p:txBody>
          <a:bodyPr>
            <a:normAutofit fontScale="25000" lnSpcReduction="20000"/>
          </a:bodyPr>
          <a:lstStyle/>
          <a:p>
            <a:pPr algn="l"/>
            <a:endParaRPr lang="en-US" dirty="0"/>
          </a:p>
        </p:txBody>
      </p:sp>
    </p:spTree>
    <p:extLst>
      <p:ext uri="{BB962C8B-B14F-4D97-AF65-F5344CB8AC3E}">
        <p14:creationId xmlns:p14="http://schemas.microsoft.com/office/powerpoint/2010/main" val="1723255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2"/>
            <a:ext cx="9144000" cy="3154888"/>
          </a:xfrm>
        </p:spPr>
        <p:txBody>
          <a:bodyPr>
            <a:normAutofit/>
          </a:bodyPr>
          <a:lstStyle/>
          <a:p>
            <a:r>
              <a:rPr lang="en-US" dirty="0"/>
              <a:t>1: Safety</a:t>
            </a:r>
            <a:br>
              <a:rPr lang="en-US" dirty="0"/>
            </a:br>
            <a:r>
              <a:rPr lang="en-US" dirty="0"/>
              <a:t>2: Up Time</a:t>
            </a:r>
            <a:br>
              <a:rPr lang="en-US" dirty="0"/>
            </a:br>
            <a:r>
              <a:rPr lang="en-US" b="1" dirty="0"/>
              <a:t>3: Cost</a:t>
            </a:r>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flipV="1">
            <a:off x="1683390" y="4867439"/>
            <a:ext cx="9144000" cy="45719"/>
          </a:xfrm>
        </p:spPr>
        <p:txBody>
          <a:bodyPr>
            <a:normAutofit fontScale="25000" lnSpcReduction="20000"/>
          </a:bodyPr>
          <a:lstStyle/>
          <a:p>
            <a:pPr algn="l"/>
            <a:endParaRPr lang="en-US" dirty="0"/>
          </a:p>
        </p:txBody>
      </p:sp>
    </p:spTree>
    <p:extLst>
      <p:ext uri="{BB962C8B-B14F-4D97-AF65-F5344CB8AC3E}">
        <p14:creationId xmlns:p14="http://schemas.microsoft.com/office/powerpoint/2010/main" val="3646194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a:bodyPr>
          <a:lstStyle/>
          <a:p>
            <a:r>
              <a:rPr lang="en-US" dirty="0"/>
              <a:t>A Little about me</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307167"/>
            <a:ext cx="9144000" cy="3835400"/>
          </a:xfrm>
        </p:spPr>
        <p:txBody>
          <a:bodyPr>
            <a:normAutofit/>
          </a:bodyPr>
          <a:lstStyle/>
          <a:p>
            <a:r>
              <a:rPr lang="en-US" dirty="0"/>
              <a:t>Regional Director for an 18 hospital system in Georgia.</a:t>
            </a:r>
          </a:p>
          <a:p>
            <a:r>
              <a:rPr lang="en-US" dirty="0"/>
              <a:t>47 years in the Biomed Field</a:t>
            </a:r>
          </a:p>
          <a:p>
            <a:r>
              <a:rPr lang="en-US" dirty="0"/>
              <a:t>Worked as in- house, Field Service, OEM, Regional ISO, and National ISO. </a:t>
            </a:r>
          </a:p>
          <a:p>
            <a:r>
              <a:rPr lang="en-US" dirty="0"/>
              <a:t>Brought Imaging in-house at two different facilities and managed imaging at several facilities.</a:t>
            </a:r>
          </a:p>
          <a:p>
            <a:r>
              <a:rPr lang="en-US" dirty="0"/>
              <a:t>Worked across the country to include Alabama, Alaska, Texas and Georgia among a lot of other areas.</a:t>
            </a:r>
          </a:p>
          <a:p>
            <a:endParaRPr lang="en-US" dirty="0"/>
          </a:p>
        </p:txBody>
      </p:sp>
    </p:spTree>
    <p:extLst>
      <p:ext uri="{BB962C8B-B14F-4D97-AF65-F5344CB8AC3E}">
        <p14:creationId xmlns:p14="http://schemas.microsoft.com/office/powerpoint/2010/main" val="55121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761999" y="889000"/>
            <a:ext cx="10507133" cy="5253567"/>
          </a:xfrm>
        </p:spPr>
        <p:txBody>
          <a:bodyPr>
            <a:normAutofit/>
          </a:bodyPr>
          <a:lstStyle/>
          <a:p>
            <a:r>
              <a:rPr lang="en-US" sz="3200" dirty="0"/>
              <a:t>FY2021, $337 million of inventory for Imaging.</a:t>
            </a:r>
          </a:p>
          <a:p>
            <a:r>
              <a:rPr lang="en-US" sz="3200" dirty="0"/>
              <a:t>Fy2021 actual spend for total department was $12 million.</a:t>
            </a:r>
          </a:p>
          <a:p>
            <a:r>
              <a:rPr lang="en-US" sz="3200" dirty="0"/>
              <a:t>COS ratios was 3.72%</a:t>
            </a:r>
          </a:p>
          <a:p>
            <a:r>
              <a:rPr lang="en-US" sz="3200" dirty="0"/>
              <a:t>COS for three previous years was at 5.1%</a:t>
            </a:r>
          </a:p>
          <a:p>
            <a:r>
              <a:rPr lang="en-US" sz="3200" dirty="0"/>
              <a:t>This includes 30 Imaging Service Engineers reporting to a Service Manager</a:t>
            </a:r>
          </a:p>
          <a:p>
            <a:r>
              <a:rPr lang="en-US" sz="3200" dirty="0"/>
              <a:t>Overall uptime was 99%</a:t>
            </a:r>
          </a:p>
          <a:p>
            <a:endParaRPr lang="en-US" dirty="0"/>
          </a:p>
        </p:txBody>
      </p:sp>
    </p:spTree>
    <p:extLst>
      <p:ext uri="{BB962C8B-B14F-4D97-AF65-F5344CB8AC3E}">
        <p14:creationId xmlns:p14="http://schemas.microsoft.com/office/powerpoint/2010/main" val="872489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fontScale="90000"/>
          </a:bodyPr>
          <a:lstStyle/>
          <a:p>
            <a:r>
              <a:rPr lang="en-US" dirty="0"/>
              <a:t>Why you cannot copy me</a:t>
            </a:r>
            <a:br>
              <a:rPr lang="en-US" dirty="0"/>
            </a:br>
            <a:r>
              <a:rPr lang="en-US" dirty="0"/>
              <a:t>Why are all programs different</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434167"/>
            <a:ext cx="9144000" cy="3708400"/>
          </a:xfrm>
        </p:spPr>
        <p:txBody>
          <a:bodyPr>
            <a:normAutofit/>
          </a:bodyPr>
          <a:lstStyle/>
          <a:p>
            <a:pPr marL="514350" indent="-514350" algn="l">
              <a:buAutoNum type="arabicPeriod"/>
            </a:pPr>
            <a:r>
              <a:rPr lang="en-US" dirty="0"/>
              <a:t>Local Finance leadership</a:t>
            </a:r>
          </a:p>
          <a:p>
            <a:pPr marL="514350" indent="-514350" algn="l">
              <a:buAutoNum type="arabicPeriod"/>
            </a:pPr>
            <a:endParaRPr lang="en-US" dirty="0"/>
          </a:p>
          <a:p>
            <a:pPr algn="l"/>
            <a:r>
              <a:rPr lang="en-US" dirty="0"/>
              <a:t>Some hospitals like a more fixed budget with no surprises. They like contracts to keep their budget smooth. </a:t>
            </a:r>
          </a:p>
          <a:p>
            <a:pPr algn="l"/>
            <a:r>
              <a:rPr lang="en-US" dirty="0"/>
              <a:t>Issues with contracts: they cause delay waiting for the service response and possibly waiting until the next day so no overtime is incurred. </a:t>
            </a:r>
          </a:p>
          <a:p>
            <a:pPr algn="l"/>
            <a:r>
              <a:rPr lang="en-US" dirty="0"/>
              <a:t>If you do allow overtime then you usually pay twice for the contract.</a:t>
            </a:r>
          </a:p>
          <a:p>
            <a:pPr algn="l"/>
            <a:r>
              <a:rPr lang="en-US" dirty="0"/>
              <a:t>Increases cost. </a:t>
            </a:r>
          </a:p>
          <a:p>
            <a:endParaRPr lang="en-US" dirty="0"/>
          </a:p>
        </p:txBody>
      </p:sp>
    </p:spTree>
    <p:extLst>
      <p:ext uri="{BB962C8B-B14F-4D97-AF65-F5344CB8AC3E}">
        <p14:creationId xmlns:p14="http://schemas.microsoft.com/office/powerpoint/2010/main" val="2456363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fontScale="90000"/>
          </a:bodyPr>
          <a:lstStyle/>
          <a:p>
            <a:r>
              <a:rPr lang="en-US" dirty="0"/>
              <a:t>Why you cannot copy me</a:t>
            </a:r>
            <a:br>
              <a:rPr lang="en-US" dirty="0"/>
            </a:br>
            <a:r>
              <a:rPr lang="en-US" dirty="0"/>
              <a:t>Why are all programs different</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671233"/>
            <a:ext cx="9144000" cy="3471334"/>
          </a:xfrm>
        </p:spPr>
        <p:txBody>
          <a:bodyPr>
            <a:normAutofit/>
          </a:bodyPr>
          <a:lstStyle/>
          <a:p>
            <a:pPr algn="l"/>
            <a:r>
              <a:rPr lang="en-US" dirty="0"/>
              <a:t>2. Location</a:t>
            </a:r>
          </a:p>
          <a:p>
            <a:pPr algn="l"/>
            <a:endParaRPr lang="en-US" dirty="0"/>
          </a:p>
          <a:p>
            <a:pPr algn="l"/>
            <a:r>
              <a:rPr lang="en-US" dirty="0"/>
              <a:t>You hospital may be located in an area that does not have close service for fast response. You may have to have a contract just to get timely service. </a:t>
            </a:r>
          </a:p>
          <a:p>
            <a:pPr algn="l"/>
            <a:endParaRPr lang="en-US" dirty="0"/>
          </a:p>
          <a:p>
            <a:pPr algn="l"/>
            <a:r>
              <a:rPr lang="en-US" dirty="0"/>
              <a:t>The Key is Uptime!</a:t>
            </a:r>
          </a:p>
          <a:p>
            <a:endParaRPr lang="en-US" dirty="0"/>
          </a:p>
        </p:txBody>
      </p:sp>
    </p:spTree>
    <p:extLst>
      <p:ext uri="{BB962C8B-B14F-4D97-AF65-F5344CB8AC3E}">
        <p14:creationId xmlns:p14="http://schemas.microsoft.com/office/powerpoint/2010/main" val="1985194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fontScale="90000"/>
          </a:bodyPr>
          <a:lstStyle/>
          <a:p>
            <a:r>
              <a:rPr lang="en-US" dirty="0"/>
              <a:t>Why you cannot copy me</a:t>
            </a:r>
            <a:br>
              <a:rPr lang="en-US" dirty="0"/>
            </a:br>
            <a:r>
              <a:rPr lang="en-US" dirty="0"/>
              <a:t>Why are all programs different</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827867"/>
            <a:ext cx="9144000" cy="3314700"/>
          </a:xfrm>
        </p:spPr>
        <p:txBody>
          <a:bodyPr>
            <a:normAutofit/>
          </a:bodyPr>
          <a:lstStyle/>
          <a:p>
            <a:pPr algn="l"/>
            <a:r>
              <a:rPr lang="en-US" dirty="0"/>
              <a:t>3. Hospital size</a:t>
            </a:r>
          </a:p>
          <a:p>
            <a:pPr algn="l"/>
            <a:endParaRPr lang="en-US" dirty="0"/>
          </a:p>
          <a:p>
            <a:pPr algn="l"/>
            <a:r>
              <a:rPr lang="en-US" dirty="0"/>
              <a:t>We are able to negotiate better support due to our size and the amount we buy each year. We are able to standardize on equipment types with one vendor and get better concessions. </a:t>
            </a:r>
          </a:p>
          <a:p>
            <a:endParaRPr lang="en-US" dirty="0"/>
          </a:p>
        </p:txBody>
      </p:sp>
    </p:spTree>
    <p:extLst>
      <p:ext uri="{BB962C8B-B14F-4D97-AF65-F5344CB8AC3E}">
        <p14:creationId xmlns:p14="http://schemas.microsoft.com/office/powerpoint/2010/main" val="1078488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600" y="122767"/>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fontScale="90000"/>
          </a:bodyPr>
          <a:lstStyle/>
          <a:p>
            <a:r>
              <a:rPr lang="en-US" dirty="0"/>
              <a:t>Why you cannot copy me</a:t>
            </a:r>
            <a:br>
              <a:rPr lang="en-US" dirty="0"/>
            </a:br>
            <a:r>
              <a:rPr lang="en-US" dirty="0"/>
              <a:t>Why are all programs different</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827867"/>
            <a:ext cx="9144000" cy="3314700"/>
          </a:xfrm>
        </p:spPr>
        <p:txBody>
          <a:bodyPr>
            <a:normAutofit/>
          </a:bodyPr>
          <a:lstStyle/>
          <a:p>
            <a:pPr algn="l"/>
            <a:r>
              <a:rPr lang="en-US" dirty="0"/>
              <a:t>4. Administrative support of Biomed Program</a:t>
            </a:r>
          </a:p>
          <a:p>
            <a:pPr algn="l"/>
            <a:endParaRPr lang="en-US" dirty="0"/>
          </a:p>
          <a:p>
            <a:pPr algn="l"/>
            <a:r>
              <a:rPr lang="en-US" dirty="0"/>
              <a:t>When the imaging leaders support you and stand behind you, then you can negotiate better deals. </a:t>
            </a:r>
          </a:p>
          <a:p>
            <a:endParaRPr lang="en-US" dirty="0"/>
          </a:p>
        </p:txBody>
      </p:sp>
    </p:spTree>
    <p:extLst>
      <p:ext uri="{BB962C8B-B14F-4D97-AF65-F5344CB8AC3E}">
        <p14:creationId xmlns:p14="http://schemas.microsoft.com/office/powerpoint/2010/main" val="988047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4300" y="143933"/>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1248304"/>
          </a:xfrm>
        </p:spPr>
        <p:txBody>
          <a:bodyPr>
            <a:normAutofit fontScale="90000"/>
          </a:bodyPr>
          <a:lstStyle/>
          <a:p>
            <a:r>
              <a:rPr lang="en-US" dirty="0"/>
              <a:t>Why you cannot copy me</a:t>
            </a:r>
            <a:br>
              <a:rPr lang="en-US" dirty="0"/>
            </a:br>
            <a:r>
              <a:rPr lang="en-US" dirty="0"/>
              <a:t>Why are all programs different</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827867"/>
            <a:ext cx="9144000" cy="3314700"/>
          </a:xfrm>
        </p:spPr>
        <p:txBody>
          <a:bodyPr>
            <a:normAutofit/>
          </a:bodyPr>
          <a:lstStyle/>
          <a:p>
            <a:pPr algn="l"/>
            <a:r>
              <a:rPr lang="en-US" dirty="0"/>
              <a:t>5. Relationship with local vendor reps.</a:t>
            </a:r>
          </a:p>
          <a:p>
            <a:pPr algn="l"/>
            <a:endParaRPr lang="en-US" dirty="0"/>
          </a:p>
          <a:p>
            <a:pPr algn="l"/>
            <a:r>
              <a:rPr lang="en-US" dirty="0"/>
              <a:t>This is key to how well you can negotiate local support.</a:t>
            </a:r>
          </a:p>
          <a:p>
            <a:endParaRPr lang="en-US" dirty="0"/>
          </a:p>
        </p:txBody>
      </p:sp>
    </p:spTree>
    <p:extLst>
      <p:ext uri="{BB962C8B-B14F-4D97-AF65-F5344CB8AC3E}">
        <p14:creationId xmlns:p14="http://schemas.microsoft.com/office/powerpoint/2010/main" val="3924432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43933"/>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965200"/>
          </a:xfrm>
        </p:spPr>
        <p:txBody>
          <a:bodyPr>
            <a:normAutofit/>
          </a:bodyPr>
          <a:lstStyle/>
          <a:p>
            <a:r>
              <a:rPr lang="en-US" dirty="0"/>
              <a:t>Key Elements</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565400"/>
            <a:ext cx="9144000" cy="3577167"/>
          </a:xfrm>
        </p:spPr>
        <p:txBody>
          <a:bodyPr>
            <a:normAutofit/>
          </a:bodyPr>
          <a:lstStyle/>
          <a:p>
            <a:r>
              <a:rPr lang="en-US" b="1" dirty="0"/>
              <a:t>Communication</a:t>
            </a:r>
          </a:p>
          <a:p>
            <a:r>
              <a:rPr lang="en-US" b="1" dirty="0"/>
              <a:t>Uptime</a:t>
            </a:r>
          </a:p>
          <a:p>
            <a:r>
              <a:rPr lang="en-US" b="1" dirty="0"/>
              <a:t>Relationships</a:t>
            </a:r>
          </a:p>
          <a:p>
            <a:r>
              <a:rPr lang="en-US" b="1" dirty="0"/>
              <a:t>Meet expectations</a:t>
            </a:r>
          </a:p>
          <a:p>
            <a:r>
              <a:rPr lang="en-US" b="1" dirty="0"/>
              <a:t>Have options available</a:t>
            </a:r>
          </a:p>
          <a:p>
            <a:r>
              <a:rPr lang="en-US" b="1" dirty="0"/>
              <a:t>Be prepared for the next issue</a:t>
            </a:r>
          </a:p>
          <a:p>
            <a:endParaRPr lang="en-US" dirty="0"/>
          </a:p>
        </p:txBody>
      </p:sp>
    </p:spTree>
    <p:extLst>
      <p:ext uri="{BB962C8B-B14F-4D97-AF65-F5344CB8AC3E}">
        <p14:creationId xmlns:p14="http://schemas.microsoft.com/office/powerpoint/2010/main" val="302694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43933"/>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965200"/>
          </a:xfrm>
        </p:spPr>
        <p:txBody>
          <a:bodyPr>
            <a:normAutofit fontScale="90000"/>
          </a:bodyPr>
          <a:lstStyle/>
          <a:p>
            <a:r>
              <a:rPr lang="en-US" dirty="0"/>
              <a:t>Vendor Relationships</a:t>
            </a:r>
            <a:br>
              <a:rPr lang="en-US" dirty="0"/>
            </a:br>
            <a:r>
              <a:rPr lang="en-US" dirty="0"/>
              <a:t>What I look for in a vendor</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565400"/>
            <a:ext cx="9144000" cy="3577167"/>
          </a:xfrm>
        </p:spPr>
        <p:txBody>
          <a:bodyPr>
            <a:normAutofit/>
          </a:bodyPr>
          <a:lstStyle/>
          <a:p>
            <a:r>
              <a:rPr lang="en-US" dirty="0"/>
              <a:t>Quality of work and parts</a:t>
            </a:r>
          </a:p>
          <a:p>
            <a:r>
              <a:rPr lang="en-US" dirty="0"/>
              <a:t>Availability and Capability </a:t>
            </a:r>
          </a:p>
          <a:p>
            <a:r>
              <a:rPr lang="en-US" dirty="0"/>
              <a:t>Pricing</a:t>
            </a:r>
          </a:p>
          <a:p>
            <a:r>
              <a:rPr lang="en-US" dirty="0"/>
              <a:t>Tiered listing of our vendors, what spot do you want to be in?</a:t>
            </a:r>
          </a:p>
        </p:txBody>
      </p:sp>
    </p:spTree>
    <p:extLst>
      <p:ext uri="{BB962C8B-B14F-4D97-AF65-F5344CB8AC3E}">
        <p14:creationId xmlns:p14="http://schemas.microsoft.com/office/powerpoint/2010/main" val="199411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0A5B-8411-4716-AE9A-A8E5633803C4}"/>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143933"/>
            <a:ext cx="11963400" cy="6570134"/>
          </a:xfrm>
          <a:prstGeom prst="rect">
            <a:avLst/>
          </a:prstGeom>
          <a:ln w="228600" cap="sq" cmpd="thickThin">
            <a:solidFill>
              <a:srgbClr val="000000"/>
            </a:solidFill>
            <a:prstDash val="solid"/>
            <a:miter lim="800000"/>
          </a:ln>
          <a:effectLst>
            <a:innerShdw blurRad="76200">
              <a:srgbClr val="000000"/>
            </a:innerShdw>
          </a:effectLst>
        </p:spPr>
      </p:pic>
      <p:sp>
        <p:nvSpPr>
          <p:cNvPr id="2" name="Title 1">
            <a:extLst>
              <a:ext uri="{FF2B5EF4-FFF2-40B4-BE49-F238E27FC236}">
                <a16:creationId xmlns:a16="http://schemas.microsoft.com/office/drawing/2014/main" id="{8B9A6077-595A-4B3E-8BA7-F3529FD733E4}"/>
              </a:ext>
            </a:extLst>
          </p:cNvPr>
          <p:cNvSpPr>
            <a:spLocks noGrp="1"/>
          </p:cNvSpPr>
          <p:nvPr>
            <p:ph type="ctrTitle"/>
          </p:nvPr>
        </p:nvSpPr>
        <p:spPr>
          <a:xfrm>
            <a:off x="1524000" y="918633"/>
            <a:ext cx="9144000" cy="965200"/>
          </a:xfrm>
        </p:spPr>
        <p:txBody>
          <a:bodyPr>
            <a:normAutofit fontScale="90000"/>
          </a:bodyPr>
          <a:lstStyle/>
          <a:p>
            <a:r>
              <a:rPr lang="en-US" dirty="0"/>
              <a:t>Vendor Relationships</a:t>
            </a:r>
            <a:br>
              <a:rPr lang="en-US" dirty="0"/>
            </a:br>
            <a:r>
              <a:rPr lang="en-US" dirty="0"/>
              <a:t>My responsibility</a:t>
            </a:r>
            <a:endParaRPr lang="en-US" b="1" dirty="0"/>
          </a:p>
        </p:txBody>
      </p:sp>
      <p:sp>
        <p:nvSpPr>
          <p:cNvPr id="3" name="Subtitle 2">
            <a:extLst>
              <a:ext uri="{FF2B5EF4-FFF2-40B4-BE49-F238E27FC236}">
                <a16:creationId xmlns:a16="http://schemas.microsoft.com/office/drawing/2014/main" id="{1B2D899D-F4F3-4D8B-B767-CC0A42942F63}"/>
              </a:ext>
            </a:extLst>
          </p:cNvPr>
          <p:cNvSpPr>
            <a:spLocks noGrp="1"/>
          </p:cNvSpPr>
          <p:nvPr>
            <p:ph type="subTitle" idx="1"/>
          </p:nvPr>
        </p:nvSpPr>
        <p:spPr>
          <a:xfrm>
            <a:off x="1524000" y="2565400"/>
            <a:ext cx="9144000" cy="3577167"/>
          </a:xfrm>
        </p:spPr>
        <p:txBody>
          <a:bodyPr>
            <a:normAutofit/>
          </a:bodyPr>
          <a:lstStyle/>
          <a:p>
            <a:r>
              <a:rPr lang="en-US" dirty="0"/>
              <a:t>Honest and Fair negotiations</a:t>
            </a:r>
          </a:p>
          <a:p>
            <a:r>
              <a:rPr lang="en-US" dirty="0"/>
              <a:t>Quick pay</a:t>
            </a:r>
          </a:p>
          <a:p>
            <a:r>
              <a:rPr lang="en-US" dirty="0"/>
              <a:t>Returns processed quickly</a:t>
            </a:r>
          </a:p>
          <a:p>
            <a:r>
              <a:rPr lang="en-US" dirty="0"/>
              <a:t>Communicate issues</a:t>
            </a:r>
          </a:p>
          <a:p>
            <a:r>
              <a:rPr lang="en-US" dirty="0"/>
              <a:t>Open to ideas to help support vendor needs</a:t>
            </a:r>
          </a:p>
          <a:p>
            <a:r>
              <a:rPr lang="en-US" dirty="0"/>
              <a:t>Look for new ways to be successful</a:t>
            </a:r>
          </a:p>
        </p:txBody>
      </p:sp>
    </p:spTree>
    <p:extLst>
      <p:ext uri="{BB962C8B-B14F-4D97-AF65-F5344CB8AC3E}">
        <p14:creationId xmlns:p14="http://schemas.microsoft.com/office/powerpoint/2010/main" val="100795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3B342-FF29-4AEB-A3AE-F6AF982D9FA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5A28AF4-6248-4D3C-86AD-8804D78872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00831"/>
            <a:ext cx="12268940" cy="9126245"/>
          </a:xfrm>
        </p:spPr>
      </p:pic>
      <p:sp>
        <p:nvSpPr>
          <p:cNvPr id="6" name="TextBox 5">
            <a:extLst>
              <a:ext uri="{FF2B5EF4-FFF2-40B4-BE49-F238E27FC236}">
                <a16:creationId xmlns:a16="http://schemas.microsoft.com/office/drawing/2014/main" id="{21AF31FF-0520-46BE-86A3-322AFAC79AB2}"/>
              </a:ext>
            </a:extLst>
          </p:cNvPr>
          <p:cNvSpPr txBox="1"/>
          <p:nvPr/>
        </p:nvSpPr>
        <p:spPr>
          <a:xfrm>
            <a:off x="932155" y="674703"/>
            <a:ext cx="3095719" cy="1323439"/>
          </a:xfrm>
          <a:prstGeom prst="rect">
            <a:avLst/>
          </a:prstGeom>
          <a:noFill/>
        </p:spPr>
        <p:txBody>
          <a:bodyPr wrap="none" rtlCol="0">
            <a:spAutoFit/>
          </a:bodyPr>
          <a:lstStyle/>
          <a:p>
            <a:r>
              <a:rPr lang="en-US" sz="4000" b="1" dirty="0">
                <a:solidFill>
                  <a:schemeClr val="bg1"/>
                </a:solidFill>
              </a:rPr>
              <a:t>Steve Kelley</a:t>
            </a:r>
          </a:p>
          <a:p>
            <a:r>
              <a:rPr lang="en-US" sz="4000" b="1" dirty="0">
                <a:solidFill>
                  <a:schemeClr val="bg1"/>
                </a:solidFill>
              </a:rPr>
              <a:t>678-995-3604</a:t>
            </a:r>
          </a:p>
        </p:txBody>
      </p:sp>
    </p:spTree>
    <p:extLst>
      <p:ext uri="{BB962C8B-B14F-4D97-AF65-F5344CB8AC3E}">
        <p14:creationId xmlns:p14="http://schemas.microsoft.com/office/powerpoint/2010/main" val="562551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561</TotalTime>
  <Words>653</Words>
  <Application>Microsoft Office PowerPoint</Application>
  <PresentationFormat>Widescreen</PresentationFormat>
  <Paragraphs>77</Paragraphs>
  <Slides>15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The Key Elements of a Successful In- House Imaging Program</vt:lpstr>
      <vt:lpstr>1: Safety</vt:lpstr>
      <vt:lpstr>1: Safety 2: Up Time</vt:lpstr>
      <vt:lpstr>1: Safety 2: Up Time 3: Cost</vt:lpstr>
      <vt:lpstr>A Little about me</vt:lpstr>
      <vt:lpstr>PowerPoint Presentation</vt:lpstr>
      <vt:lpstr>Why you cannot copy me Why are all programs different</vt:lpstr>
      <vt:lpstr>Why you cannot copy me Why are all programs different</vt:lpstr>
      <vt:lpstr>Why you cannot copy me Why are all programs different</vt:lpstr>
      <vt:lpstr>Why you cannot copy me Why are all programs different</vt:lpstr>
      <vt:lpstr>Why you cannot copy me Why are all programs different</vt:lpstr>
      <vt:lpstr>Key Elements</vt:lpstr>
      <vt:lpstr>Vendor Relationships What I look for in a vendor</vt:lpstr>
      <vt:lpstr>Vendor Relationships My responsibility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Key Components of a Successful In- House Imaging Program</dc:title>
  <dc:creator>Steven M. Kelley</dc:creator>
  <cp:lastModifiedBy>Steven M. Kelley</cp:lastModifiedBy>
  <cp:revision>22</cp:revision>
  <dcterms:created xsi:type="dcterms:W3CDTF">2021-11-23T13:53:22Z</dcterms:created>
  <dcterms:modified xsi:type="dcterms:W3CDTF">2022-03-25T14:10:44Z</dcterms:modified>
</cp:coreProperties>
</file>